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5"/>
  </p:notesMasterIdLst>
  <p:handoutMasterIdLst>
    <p:handoutMasterId r:id="rId36"/>
  </p:handoutMasterIdLst>
  <p:sldIdLst>
    <p:sldId id="391" r:id="rId2"/>
    <p:sldId id="386" r:id="rId3"/>
    <p:sldId id="361" r:id="rId4"/>
    <p:sldId id="394" r:id="rId5"/>
    <p:sldId id="393" r:id="rId6"/>
    <p:sldId id="387" r:id="rId7"/>
    <p:sldId id="376" r:id="rId8"/>
    <p:sldId id="388" r:id="rId9"/>
    <p:sldId id="290" r:id="rId10"/>
    <p:sldId id="369" r:id="rId11"/>
    <p:sldId id="291" r:id="rId12"/>
    <p:sldId id="292" r:id="rId13"/>
    <p:sldId id="293" r:id="rId14"/>
    <p:sldId id="378" r:id="rId15"/>
    <p:sldId id="366" r:id="rId16"/>
    <p:sldId id="370" r:id="rId17"/>
    <p:sldId id="382" r:id="rId18"/>
    <p:sldId id="383" r:id="rId19"/>
    <p:sldId id="398" r:id="rId20"/>
    <p:sldId id="397" r:id="rId21"/>
    <p:sldId id="297" r:id="rId22"/>
    <p:sldId id="303" r:id="rId23"/>
    <p:sldId id="371" r:id="rId24"/>
    <p:sldId id="305" r:id="rId25"/>
    <p:sldId id="385" r:id="rId26"/>
    <p:sldId id="372" r:id="rId27"/>
    <p:sldId id="306" r:id="rId28"/>
    <p:sldId id="307" r:id="rId29"/>
    <p:sldId id="308" r:id="rId30"/>
    <p:sldId id="377" r:id="rId31"/>
    <p:sldId id="373" r:id="rId32"/>
    <p:sldId id="309" r:id="rId33"/>
    <p:sldId id="395" r:id="rId34"/>
  </p:sldIdLst>
  <p:sldSz cx="9906000" cy="6858000" type="A4"/>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4EA00"/>
    <a:srgbClr val="FB1B03"/>
    <a:srgbClr val="EF1903"/>
    <a:srgbClr val="FC1F08"/>
    <a:srgbClr val="E31803"/>
    <a:srgbClr val="FC1C04"/>
    <a:srgbClr val="FC0404"/>
    <a:srgbClr val="F1140F"/>
    <a:srgbClr val="0B7EC5"/>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8" autoAdjust="0"/>
    <p:restoredTop sz="85211" autoAdjust="0"/>
  </p:normalViewPr>
  <p:slideViewPr>
    <p:cSldViewPr>
      <p:cViewPr>
        <p:scale>
          <a:sx n="75" d="100"/>
          <a:sy n="75" d="100"/>
        </p:scale>
        <p:origin x="-354" y="-7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6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1F1B2-C6FA-4076-A543-62E6C1B3958D}" type="datetimeFigureOut">
              <a:rPr lang="en-US" smtClean="0"/>
              <a:pPr/>
              <a:t>9/20/2011</a:t>
            </a:fld>
            <a:endParaRPr lang="en-U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3B8A0B-B167-4A87-BC4F-D29F34B4B08B}" type="slidenum">
              <a:rPr lang="en-US" smtClean="0"/>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latinLnBrk="0">
              <a:spcBef>
                <a:spcPts val="0"/>
              </a:spcBef>
              <a:spcAft>
                <a:spcPts val="0"/>
              </a:spcAft>
              <a:defRPr lang="es-ES" sz="1200">
                <a:latin typeface="+mn-lt"/>
                <a:cs typeface="+mn-cs"/>
              </a:defRPr>
            </a:lvl1pPr>
            <a:extLst/>
          </a:lstStyle>
          <a:p>
            <a:pPr>
              <a:defRPr/>
            </a:pPr>
            <a:endParaRPr/>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fontAlgn="auto" latinLnBrk="0">
              <a:spcBef>
                <a:spcPts val="0"/>
              </a:spcBef>
              <a:spcAft>
                <a:spcPts val="0"/>
              </a:spcAft>
              <a:defRPr lang="es-ES" sz="1200">
                <a:latin typeface="+mn-lt"/>
                <a:cs typeface="+mn-cs"/>
              </a:defRPr>
            </a:lvl1pPr>
            <a:extLst/>
          </a:lstStyle>
          <a:p>
            <a:pPr>
              <a:defRPr/>
            </a:pPr>
            <a:fld id="{D1A770F5-EBB0-4F81-9B99-56EBBC982E60}" type="datetimeFigureOut">
              <a:rPr/>
              <a:pPr>
                <a:defRPr/>
              </a:pPr>
              <a:t>14/04/2011</a:t>
            </a:fld>
            <a:endParaRPr/>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rtlCol="0" anchor="ctr"/>
          <a:lstStyle>
            <a:extLst/>
          </a:lstStyle>
          <a:p>
            <a:pPr lvl="0"/>
            <a:endParaRPr lang="es-E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fontAlgn="auto" latinLnBrk="0">
              <a:spcBef>
                <a:spcPts val="0"/>
              </a:spcBef>
              <a:spcAft>
                <a:spcPts val="0"/>
              </a:spcAft>
              <a:defRPr lang="es-ES" sz="1200">
                <a:latin typeface="+mn-lt"/>
                <a:cs typeface="+mn-cs"/>
              </a:defRPr>
            </a:lvl1pPr>
            <a:extLst/>
          </a:lstStyle>
          <a:p>
            <a:pPr>
              <a:defRPr/>
            </a:pP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fontAlgn="auto" latinLnBrk="0">
              <a:spcBef>
                <a:spcPts val="0"/>
              </a:spcBef>
              <a:spcAft>
                <a:spcPts val="0"/>
              </a:spcAft>
              <a:defRPr lang="es-ES" sz="1200">
                <a:latin typeface="+mn-lt"/>
                <a:cs typeface="+mn-cs"/>
              </a:defRPr>
            </a:lvl1pPr>
            <a:extLst/>
          </a:lstStyle>
          <a:p>
            <a:pPr>
              <a:defRPr/>
            </a:pPr>
            <a:fld id="{0C7D38B4-9EAA-4A77-8EDC-916BC8CBF70D}" type="slidenum">
              <a:rPr/>
              <a:pPr>
                <a:defRPr/>
              </a:pPr>
              <a:t>‹Nº›</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es-ES" sz="1200" kern="1200">
        <a:solidFill>
          <a:schemeClr val="tx1"/>
        </a:solidFill>
        <a:latin typeface="+mn-lt"/>
        <a:ea typeface="+mn-ea"/>
        <a:cs typeface="+mn-cs"/>
      </a:defRPr>
    </a:lvl1pPr>
    <a:lvl2pPr marL="457200" algn="l" rtl="0" eaLnBrk="0" fontAlgn="base" hangingPunct="0">
      <a:spcBef>
        <a:spcPct val="30000"/>
      </a:spcBef>
      <a:spcAft>
        <a:spcPct val="0"/>
      </a:spcAft>
      <a:defRPr lang="es-ES" sz="1200" kern="1200">
        <a:solidFill>
          <a:schemeClr val="tx1"/>
        </a:solidFill>
        <a:latin typeface="+mn-lt"/>
        <a:ea typeface="+mn-ea"/>
        <a:cs typeface="+mn-cs"/>
      </a:defRPr>
    </a:lvl2pPr>
    <a:lvl3pPr marL="914400" algn="l" rtl="0" eaLnBrk="0" fontAlgn="base" hangingPunct="0">
      <a:spcBef>
        <a:spcPct val="30000"/>
      </a:spcBef>
      <a:spcAft>
        <a:spcPct val="0"/>
      </a:spcAft>
      <a:defRPr lang="es-ES" sz="1200" kern="1200">
        <a:solidFill>
          <a:schemeClr val="tx1"/>
        </a:solidFill>
        <a:latin typeface="+mn-lt"/>
        <a:ea typeface="+mn-ea"/>
        <a:cs typeface="+mn-cs"/>
      </a:defRPr>
    </a:lvl3pPr>
    <a:lvl4pPr marL="1371600" algn="l" rtl="0" eaLnBrk="0" fontAlgn="base" hangingPunct="0">
      <a:spcBef>
        <a:spcPct val="30000"/>
      </a:spcBef>
      <a:spcAft>
        <a:spcPct val="0"/>
      </a:spcAft>
      <a:defRPr lang="es-ES" sz="1200" kern="1200">
        <a:solidFill>
          <a:schemeClr val="tx1"/>
        </a:solidFill>
        <a:latin typeface="+mn-lt"/>
        <a:ea typeface="+mn-ea"/>
        <a:cs typeface="+mn-cs"/>
      </a:defRPr>
    </a:lvl4pPr>
    <a:lvl5pPr marL="1828800" algn="l" rtl="0" eaLnBrk="0" fontAlgn="base" hangingPunct="0">
      <a:spcBef>
        <a:spcPct val="30000"/>
      </a:spcBef>
      <a:spcAft>
        <a:spcPct val="0"/>
      </a:spcAft>
      <a:defRPr lang="es-ES" sz="1200" kern="1200">
        <a:solidFill>
          <a:schemeClr val="tx1"/>
        </a:solidFill>
        <a:latin typeface="+mn-lt"/>
        <a:ea typeface="+mn-ea"/>
        <a:cs typeface="+mn-cs"/>
      </a:defRPr>
    </a:lvl5pPr>
    <a:lvl6pPr marL="2286000" algn="l" rtl="0" latinLnBrk="0">
      <a:defRPr lang="es-ES" sz="1200" kern="1200">
        <a:solidFill>
          <a:schemeClr val="tx1"/>
        </a:solidFill>
        <a:latin typeface="+mn-lt"/>
        <a:ea typeface="+mn-ea"/>
        <a:cs typeface="+mn-cs"/>
      </a:defRPr>
    </a:lvl6pPr>
    <a:lvl7pPr marL="2743200" algn="l" rtl="0" latinLnBrk="0">
      <a:defRPr lang="es-ES" sz="1200" kern="1200">
        <a:solidFill>
          <a:schemeClr val="tx1"/>
        </a:solidFill>
        <a:latin typeface="+mn-lt"/>
        <a:ea typeface="+mn-ea"/>
        <a:cs typeface="+mn-cs"/>
      </a:defRPr>
    </a:lvl7pPr>
    <a:lvl8pPr marL="3200400" algn="l" rtl="0" latinLnBrk="0">
      <a:defRPr lang="es-ES" sz="1200" kern="1200">
        <a:solidFill>
          <a:schemeClr val="tx1"/>
        </a:solidFill>
        <a:latin typeface="+mn-lt"/>
        <a:ea typeface="+mn-ea"/>
        <a:cs typeface="+mn-cs"/>
      </a:defRPr>
    </a:lvl8pPr>
    <a:lvl9pPr marL="3657600" algn="l" rtl="0" latinLnBrk="0">
      <a:defRPr lang="es-ES"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6083" name="2 Marcador de notas"/>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smtClean="0"/>
          </a:p>
        </p:txBody>
      </p:sp>
      <p:sp>
        <p:nvSpPr>
          <p:cNvPr id="4" name="3 Marcador de número de diapositiva"/>
          <p:cNvSpPr>
            <a:spLocks noGrp="1"/>
          </p:cNvSpPr>
          <p:nvPr>
            <p:ph type="sldNum" sz="quarter" idx="5"/>
          </p:nvPr>
        </p:nvSpPr>
        <p:spPr/>
        <p:txBody>
          <a:bodyPr/>
          <a:lstStyle/>
          <a:p>
            <a:pPr>
              <a:defRPr/>
            </a:pPr>
            <a:fld id="{3244193A-2805-48D4-8B15-7D263C6B487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s-ES_trad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smtClean="0"/>
              <a:t>Implementación de un Plan Nacional de Reforma Agraria Integral en todos sus componentes: </a:t>
            </a:r>
          </a:p>
          <a:p>
            <a:pPr>
              <a:buFontTx/>
              <a:buChar char="-"/>
            </a:pPr>
            <a:r>
              <a:rPr smtClean="0"/>
              <a:t> Promover el arraigo, acceso a tierra (con título a nombre del campesino)</a:t>
            </a:r>
          </a:p>
          <a:p>
            <a:pPr>
              <a:buFontTx/>
              <a:buChar char="-"/>
            </a:pPr>
            <a:r>
              <a:rPr smtClean="0"/>
              <a:t> Servicios básicos</a:t>
            </a:r>
          </a:p>
          <a:p>
            <a:pPr>
              <a:buFontTx/>
              <a:buChar char="-"/>
            </a:pPr>
            <a:r>
              <a:rPr smtClean="0"/>
              <a:t> Asistencia técnica y crediticia</a:t>
            </a:r>
          </a:p>
          <a:p>
            <a:pPr>
              <a:buFontTx/>
              <a:buChar char="-"/>
            </a:pPr>
            <a:r>
              <a:rPr smtClean="0"/>
              <a:t> Actividad productiva con integración a las cadenas de valor.</a:t>
            </a:r>
          </a:p>
          <a:p>
            <a:pPr>
              <a:buFontTx/>
              <a:buChar char="-"/>
            </a:pPr>
            <a:r>
              <a:rPr lang="es-PY" smtClean="0"/>
              <a:t> Adecuación de marco jurídico – institucional.</a:t>
            </a:r>
            <a:endParaRPr lang="en-US" smtClean="0"/>
          </a:p>
        </p:txBody>
      </p:sp>
      <p:sp>
        <p:nvSpPr>
          <p:cNvPr id="4" name="3 Marcador de número de diapositiva"/>
          <p:cNvSpPr>
            <a:spLocks noGrp="1"/>
          </p:cNvSpPr>
          <p:nvPr>
            <p:ph type="sldNum" sz="quarter" idx="5"/>
          </p:nvPr>
        </p:nvSpPr>
        <p:spPr/>
        <p:txBody>
          <a:bodyPr/>
          <a:lstStyle/>
          <a:p>
            <a:pPr>
              <a:defRPr/>
            </a:pPr>
            <a:fld id="{4951A0B2-2B98-4389-8AEF-1D74C46E8578}"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7347" name="2 Marcador de notas"/>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i="1" u="sng" smtClean="0"/>
              <a:t>1. Por un lado:</a:t>
            </a:r>
          </a:p>
          <a:p>
            <a:endParaRPr smtClean="0"/>
          </a:p>
          <a:p>
            <a:r>
              <a:rPr b="1" smtClean="0"/>
              <a:t>Pasar de</a:t>
            </a:r>
            <a:r>
              <a:rPr smtClean="0"/>
              <a:t>: un sistema de apoyo a la MPYME en aspectos puntuales (como por ej. Solo capacitación).</a:t>
            </a:r>
          </a:p>
          <a:p>
            <a:r>
              <a:rPr b="1" smtClean="0"/>
              <a:t>A: </a:t>
            </a:r>
            <a:r>
              <a:rPr smtClean="0"/>
              <a:t>Un sistema de apoyo y acompañamiento integral: </a:t>
            </a:r>
          </a:p>
          <a:p>
            <a:endParaRPr smtClean="0"/>
          </a:p>
          <a:p>
            <a:pPr>
              <a:buFontTx/>
              <a:buChar char="-"/>
            </a:pPr>
            <a:r>
              <a:rPr smtClean="0"/>
              <a:t>Financiamiento, </a:t>
            </a:r>
          </a:p>
          <a:p>
            <a:pPr>
              <a:buFontTx/>
              <a:buChar char="-"/>
            </a:pPr>
            <a:r>
              <a:rPr smtClean="0"/>
              <a:t>Asesoramiento (creación, organización, mercado, logística, calidad),</a:t>
            </a:r>
          </a:p>
          <a:p>
            <a:pPr>
              <a:buFontTx/>
              <a:buChar char="-"/>
            </a:pPr>
            <a:r>
              <a:rPr smtClean="0"/>
              <a:t>Integración a las cadenas de valor (alianzas estratégicas).</a:t>
            </a:r>
          </a:p>
          <a:p>
            <a:pPr>
              <a:buFontTx/>
              <a:buChar char="-"/>
            </a:pPr>
            <a:endParaRPr smtClean="0"/>
          </a:p>
          <a:p>
            <a:r>
              <a:rPr i="1" u="sng" smtClean="0"/>
              <a:t>2. Por otro lado:</a:t>
            </a:r>
          </a:p>
          <a:p>
            <a:endParaRPr smtClean="0"/>
          </a:p>
          <a:p>
            <a:r>
              <a:rPr smtClean="0"/>
              <a:t>Ralizar las reformas/adecuaciones/fortalecimiento de mecanismos/intrumentos institucionales (AFD, BNF, CONACYT, otros).</a:t>
            </a:r>
            <a:endParaRPr lang="en-US" smtClean="0"/>
          </a:p>
        </p:txBody>
      </p:sp>
      <p:sp>
        <p:nvSpPr>
          <p:cNvPr id="4" name="3 Marcador de número de diapositiva"/>
          <p:cNvSpPr>
            <a:spLocks noGrp="1"/>
          </p:cNvSpPr>
          <p:nvPr>
            <p:ph type="sldNum" sz="quarter" idx="5"/>
          </p:nvPr>
        </p:nvSpPr>
        <p:spPr/>
        <p:txBody>
          <a:bodyPr/>
          <a:lstStyle/>
          <a:p>
            <a:pPr>
              <a:defRPr/>
            </a:pPr>
            <a:fld id="{B64A2C32-AFFD-46FE-A1AA-CDC672E4E5F3}"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p:txBody>
          <a:bodyPr wrap="square" lIns="91440" tIns="45720" rIns="91440" bIns="45720" numCol="1" anchor="t" anchorCtr="0" compatLnSpc="1">
            <a:prstTxWarp prst="textNoShape">
              <a:avLst/>
            </a:prstTxWarp>
          </a:bodyPr>
          <a:lstStyle/>
          <a:p>
            <a:pPr>
              <a:buFontTx/>
              <a:buChar char="-"/>
              <a:defRPr/>
            </a:pPr>
            <a:r>
              <a:rPr dirty="0" err="1" smtClean="0"/>
              <a:t>Priorización</a:t>
            </a:r>
            <a:r>
              <a:rPr dirty="0" smtClean="0"/>
              <a:t> e </a:t>
            </a:r>
            <a:r>
              <a:rPr dirty="0" err="1" smtClean="0"/>
              <a:t>impulso</a:t>
            </a:r>
            <a:r>
              <a:rPr dirty="0" smtClean="0"/>
              <a:t> (en </a:t>
            </a:r>
            <a:r>
              <a:rPr dirty="0" err="1" smtClean="0"/>
              <a:t>algunos</a:t>
            </a:r>
            <a:r>
              <a:rPr dirty="0" smtClean="0"/>
              <a:t> </a:t>
            </a:r>
            <a:r>
              <a:rPr dirty="0" err="1" smtClean="0"/>
              <a:t>casos</a:t>
            </a:r>
            <a:r>
              <a:rPr dirty="0" smtClean="0"/>
              <a:t> </a:t>
            </a:r>
            <a:r>
              <a:rPr dirty="0" err="1" smtClean="0"/>
              <a:t>relanzamiento</a:t>
            </a:r>
            <a:r>
              <a:rPr dirty="0" smtClean="0"/>
              <a:t>) de clusters (</a:t>
            </a:r>
            <a:r>
              <a:rPr dirty="0" err="1" smtClean="0"/>
              <a:t>conglomerados</a:t>
            </a:r>
            <a:r>
              <a:rPr dirty="0" smtClean="0"/>
              <a:t> de </a:t>
            </a:r>
            <a:r>
              <a:rPr dirty="0" err="1" smtClean="0"/>
              <a:t>unidades</a:t>
            </a:r>
            <a:r>
              <a:rPr dirty="0" smtClean="0"/>
              <a:t> </a:t>
            </a:r>
            <a:r>
              <a:rPr dirty="0" err="1" smtClean="0"/>
              <a:t>económicas</a:t>
            </a:r>
            <a:r>
              <a:rPr dirty="0" smtClean="0"/>
              <a:t>) en </a:t>
            </a:r>
            <a:r>
              <a:rPr dirty="0" err="1" smtClean="0"/>
              <a:t>sectores</a:t>
            </a:r>
            <a:r>
              <a:rPr dirty="0" smtClean="0"/>
              <a:t> </a:t>
            </a:r>
            <a:r>
              <a:rPr dirty="0" err="1" smtClean="0"/>
              <a:t>estratégicos</a:t>
            </a:r>
            <a:r>
              <a:rPr dirty="0" smtClean="0"/>
              <a:t>, con </a:t>
            </a:r>
            <a:r>
              <a:rPr dirty="0" err="1" smtClean="0"/>
              <a:t>potencial</a:t>
            </a:r>
            <a:r>
              <a:rPr dirty="0" smtClean="0"/>
              <a:t> de </a:t>
            </a:r>
            <a:r>
              <a:rPr dirty="0" err="1" smtClean="0"/>
              <a:t>articulación</a:t>
            </a:r>
            <a:r>
              <a:rPr dirty="0" smtClean="0"/>
              <a:t> y </a:t>
            </a:r>
            <a:r>
              <a:rPr dirty="0" err="1" smtClean="0"/>
              <a:t>demanda</a:t>
            </a:r>
            <a:r>
              <a:rPr dirty="0" smtClean="0"/>
              <a:t> en el </a:t>
            </a:r>
            <a:r>
              <a:rPr dirty="0" err="1" smtClean="0"/>
              <a:t>marco</a:t>
            </a:r>
            <a:r>
              <a:rPr dirty="0" smtClean="0"/>
              <a:t> local e </a:t>
            </a:r>
            <a:r>
              <a:rPr dirty="0" err="1" smtClean="0"/>
              <a:t>internacional</a:t>
            </a:r>
            <a:r>
              <a:rPr dirty="0" smtClean="0"/>
              <a:t>.</a:t>
            </a:r>
          </a:p>
          <a:p>
            <a:pPr>
              <a:buFontTx/>
              <a:buChar char="-"/>
              <a:defRPr/>
            </a:pPr>
            <a:r>
              <a:rPr dirty="0" smtClean="0"/>
              <a:t>Acompañamiento al fortalecimiento de empresas vinculadas (mercado, logística y transporte, localización, calidad conforme a estándares internacional)</a:t>
            </a:r>
          </a:p>
          <a:p>
            <a:pPr>
              <a:buFontTx/>
              <a:buChar char="-"/>
              <a:defRPr/>
            </a:pPr>
            <a:r>
              <a:rPr dirty="0" err="1" smtClean="0"/>
              <a:t>Conformación</a:t>
            </a:r>
            <a:r>
              <a:rPr dirty="0" smtClean="0"/>
              <a:t> de </a:t>
            </a:r>
            <a:r>
              <a:rPr dirty="0" err="1" smtClean="0"/>
              <a:t>una</a:t>
            </a:r>
            <a:r>
              <a:rPr dirty="0" smtClean="0"/>
              <a:t> </a:t>
            </a:r>
            <a:r>
              <a:rPr dirty="0" err="1" smtClean="0"/>
              <a:t>instancia</a:t>
            </a:r>
            <a:r>
              <a:rPr dirty="0" smtClean="0"/>
              <a:t> </a:t>
            </a:r>
            <a:r>
              <a:rPr dirty="0" err="1" smtClean="0"/>
              <a:t>público</a:t>
            </a:r>
            <a:r>
              <a:rPr dirty="0" smtClean="0"/>
              <a:t> - </a:t>
            </a:r>
            <a:r>
              <a:rPr dirty="0" err="1" smtClean="0"/>
              <a:t>privada</a:t>
            </a:r>
            <a:r>
              <a:rPr dirty="0" smtClean="0"/>
              <a:t> </a:t>
            </a:r>
            <a:r>
              <a:rPr dirty="0" err="1" smtClean="0"/>
              <a:t>para</a:t>
            </a:r>
            <a:r>
              <a:rPr dirty="0" smtClean="0"/>
              <a:t> </a:t>
            </a:r>
            <a:r>
              <a:rPr dirty="0" err="1" smtClean="0"/>
              <a:t>apuntalar</a:t>
            </a:r>
            <a:r>
              <a:rPr dirty="0" smtClean="0"/>
              <a:t> la </a:t>
            </a:r>
            <a:r>
              <a:rPr dirty="0" err="1" smtClean="0"/>
              <a:t>estrategia</a:t>
            </a:r>
            <a:r>
              <a:rPr dirty="0" smtClean="0"/>
              <a:t>.</a:t>
            </a:r>
          </a:p>
          <a:p>
            <a:pPr>
              <a:defRPr/>
            </a:pPr>
            <a:endParaRPr dirty="0" smtClean="0"/>
          </a:p>
          <a:p>
            <a:pPr marL="315913" indent="-315913" fontAlgn="auto">
              <a:spcBef>
                <a:spcPts val="700"/>
              </a:spcBef>
              <a:spcAft>
                <a:spcPts val="0"/>
              </a:spcAft>
              <a:buClr>
                <a:srgbClr val="DA1F28"/>
              </a:buClr>
              <a:buSzPct val="6000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MX" b="1" i="1" dirty="0" smtClean="0">
                <a:solidFill>
                  <a:schemeClr val="tx1">
                    <a:lumMod val="95000"/>
                    <a:lumOff val="5000"/>
                  </a:schemeClr>
                </a:solidFill>
              </a:rPr>
              <a:t>Concepto de </a:t>
            </a:r>
            <a:r>
              <a:rPr lang="es-MX" b="1" i="1" dirty="0" err="1" smtClean="0">
                <a:solidFill>
                  <a:schemeClr val="tx1">
                    <a:lumMod val="95000"/>
                    <a:lumOff val="5000"/>
                  </a:schemeClr>
                </a:solidFill>
              </a:rPr>
              <a:t>cluster</a:t>
            </a:r>
            <a:endParaRPr lang="es-MX" b="1" i="1" dirty="0" smtClean="0">
              <a:solidFill>
                <a:schemeClr val="tx1">
                  <a:lumMod val="95000"/>
                  <a:lumOff val="5000"/>
                </a:schemeClr>
              </a:solidFill>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MX" i="1" dirty="0" smtClean="0">
                <a:solidFill>
                  <a:schemeClr val="tx1">
                    <a:lumMod val="95000"/>
                    <a:lumOff val="5000"/>
                  </a:schemeClr>
                </a:solidFill>
              </a:rPr>
              <a:t>Convergencia geográfica de empresas </a:t>
            </a:r>
            <a:r>
              <a:rPr i="1" dirty="0" smtClean="0">
                <a:solidFill>
                  <a:schemeClr val="tx1">
                    <a:lumMod val="95000"/>
                    <a:lumOff val="5000"/>
                  </a:schemeClr>
                </a:solidFill>
              </a:rPr>
              <a:t>articuladas entre sí.</a:t>
            </a: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i="1" dirty="0" smtClean="0">
                <a:solidFill>
                  <a:schemeClr val="tx1">
                    <a:lumMod val="95000"/>
                    <a:lumOff val="5000"/>
                  </a:schemeClr>
                </a:solidFill>
              </a:rPr>
              <a:t>Incentivar -vía competencia y cooperación- el aprendizaje mutuo de las “mejores prácticas” y elevan su productividad.</a:t>
            </a: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i="1" dirty="0" smtClean="0">
                <a:solidFill>
                  <a:schemeClr val="tx1">
                    <a:lumMod val="95000"/>
                    <a:lumOff val="5000"/>
                  </a:schemeClr>
                </a:solidFill>
              </a:rPr>
              <a:t>Alcanzar los beneficios de las economías de escala y de diversidad</a:t>
            </a:r>
            <a:endParaRPr lang="es-MX" i="1" dirty="0" smtClean="0">
              <a:solidFill>
                <a:schemeClr val="tx1">
                  <a:lumMod val="95000"/>
                  <a:lumOff val="5000"/>
                </a:schemeClr>
              </a:solidFill>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i="1" dirty="0" smtClean="0">
                <a:solidFill>
                  <a:srgbClr val="000000"/>
                </a:solidFill>
              </a:rPr>
              <a:t>Aumentar del grado de elaboración de los productos agrícolas (valor agregado).</a:t>
            </a: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i="1" dirty="0" smtClean="0">
                <a:solidFill>
                  <a:srgbClr val="000000"/>
                </a:solidFill>
              </a:rPr>
              <a:t>Establecer enlaces entre los productores de materia prima, productores e industriales y entre los industriales mismos.</a:t>
            </a:r>
          </a:p>
          <a:p>
            <a:pPr>
              <a:defRPr/>
            </a:pPr>
            <a:endParaRPr lang="en-US" dirty="0" smtClean="0"/>
          </a:p>
        </p:txBody>
      </p:sp>
      <p:sp>
        <p:nvSpPr>
          <p:cNvPr id="4" name="3 Marcador de número de diapositiva"/>
          <p:cNvSpPr>
            <a:spLocks noGrp="1"/>
          </p:cNvSpPr>
          <p:nvPr>
            <p:ph type="sldNum" sz="quarter" idx="5"/>
          </p:nvPr>
        </p:nvSpPr>
        <p:spPr/>
        <p:txBody>
          <a:bodyPr/>
          <a:lstStyle/>
          <a:p>
            <a:pPr>
              <a:defRPr/>
            </a:pPr>
            <a:fld id="{B51C8458-A2FF-4FD6-97A3-E6EBEF2B7742}"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smtClean="0"/>
              <a:t>El Estudio para el Desarrollo Económico del Paraguay (EDEP, 2000) había identificado 6 sectores prioritarios (cuentan con todos los estudios de viabilidad)</a:t>
            </a:r>
          </a:p>
          <a:p>
            <a:endParaRPr smtClean="0"/>
          </a:p>
          <a:p>
            <a:r>
              <a:rPr smtClean="0"/>
              <a:t>A éstos 6 fueron agregándose otras actividades económicas emergentes con potencial prometedor.</a:t>
            </a:r>
          </a:p>
          <a:p>
            <a:r>
              <a:rPr smtClean="0"/>
              <a:t>Es así que se cree conveniente dar un apoyo gubernamental a:</a:t>
            </a:r>
          </a:p>
          <a:p>
            <a:pPr>
              <a:buFontTx/>
              <a:buChar char="•"/>
            </a:pPr>
            <a:r>
              <a:rPr smtClean="0"/>
              <a:t> Industrialización de la Stevia, </a:t>
            </a:r>
          </a:p>
          <a:p>
            <a:pPr>
              <a:buFontTx/>
              <a:buChar char="•"/>
            </a:pPr>
            <a:r>
              <a:rPr smtClean="0"/>
              <a:t> Producción de biocombustible,</a:t>
            </a:r>
          </a:p>
          <a:p>
            <a:pPr>
              <a:buFontTx/>
              <a:buChar char="•"/>
            </a:pPr>
            <a:r>
              <a:rPr smtClean="0"/>
              <a:t> Explotación turística,  </a:t>
            </a:r>
          </a:p>
          <a:p>
            <a:pPr>
              <a:buFontTx/>
              <a:buChar char="•"/>
            </a:pPr>
            <a:r>
              <a:rPr smtClean="0"/>
              <a:t> Desarrollo de las TICs, sectores que anteriormente no aparecían en la agenda económica del país. </a:t>
            </a:r>
          </a:p>
          <a:p>
            <a:endParaRPr smtClean="0"/>
          </a:p>
          <a:p>
            <a:r>
              <a:rPr smtClean="0"/>
              <a:t>Asimismo apostar fuertemente a la exploración y explotación de hidrocarburos y minas, con posibles alianzas público-privadas, ya que se ha corroborado el potencial existente. (se requieren profundizar los estudios en algunos casos).</a:t>
            </a:r>
          </a:p>
          <a:p>
            <a:endParaRPr smtClean="0"/>
          </a:p>
        </p:txBody>
      </p:sp>
      <p:sp>
        <p:nvSpPr>
          <p:cNvPr id="4" name="3 Marcador de número de diapositiva"/>
          <p:cNvSpPr>
            <a:spLocks noGrp="1"/>
          </p:cNvSpPr>
          <p:nvPr>
            <p:ph type="sldNum" sz="quarter" idx="5"/>
          </p:nvPr>
        </p:nvSpPr>
        <p:spPr/>
        <p:txBody>
          <a:bodyPr/>
          <a:lstStyle/>
          <a:p>
            <a:pPr>
              <a:defRPr/>
            </a:pPr>
            <a:fld id="{BA211000-8CA0-46B9-A259-E3DE81876C17}"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dirty="0" smtClean="0"/>
              <a:t>En </a:t>
            </a:r>
            <a:r>
              <a:rPr dirty="0" err="1" smtClean="0"/>
              <a:t>esta</a:t>
            </a:r>
            <a:r>
              <a:rPr dirty="0" smtClean="0"/>
              <a:t> </a:t>
            </a:r>
            <a:r>
              <a:rPr dirty="0" err="1" smtClean="0"/>
              <a:t>lámina</a:t>
            </a:r>
            <a:r>
              <a:rPr dirty="0" smtClean="0"/>
              <a:t> se </a:t>
            </a:r>
            <a:r>
              <a:rPr dirty="0" err="1" smtClean="0"/>
              <a:t>puede</a:t>
            </a:r>
            <a:r>
              <a:rPr dirty="0" smtClean="0"/>
              <a:t> </a:t>
            </a:r>
            <a:r>
              <a:rPr dirty="0" err="1" smtClean="0"/>
              <a:t>observar</a:t>
            </a:r>
            <a:r>
              <a:rPr dirty="0" smtClean="0"/>
              <a:t> a </a:t>
            </a:r>
            <a:r>
              <a:rPr dirty="0" err="1" smtClean="0"/>
              <a:t>modo</a:t>
            </a:r>
            <a:r>
              <a:rPr dirty="0" smtClean="0"/>
              <a:t> de </a:t>
            </a:r>
            <a:r>
              <a:rPr dirty="0" err="1" smtClean="0"/>
              <a:t>ejemplo</a:t>
            </a:r>
            <a:r>
              <a:rPr dirty="0" smtClean="0"/>
              <a:t>, </a:t>
            </a:r>
            <a:r>
              <a:rPr dirty="0" err="1" smtClean="0"/>
              <a:t>las</a:t>
            </a:r>
            <a:r>
              <a:rPr dirty="0" smtClean="0"/>
              <a:t> </a:t>
            </a:r>
            <a:r>
              <a:rPr dirty="0" err="1" smtClean="0"/>
              <a:t>ventajas</a:t>
            </a:r>
            <a:r>
              <a:rPr dirty="0" smtClean="0"/>
              <a:t> de la </a:t>
            </a:r>
            <a:r>
              <a:rPr dirty="0" err="1" smtClean="0"/>
              <a:t>agregación</a:t>
            </a:r>
            <a:r>
              <a:rPr dirty="0" smtClean="0"/>
              <a:t> de valor a </a:t>
            </a:r>
            <a:r>
              <a:rPr dirty="0" err="1" smtClean="0"/>
              <a:t>producción</a:t>
            </a:r>
            <a:r>
              <a:rPr dirty="0" smtClean="0"/>
              <a:t>, </a:t>
            </a:r>
            <a:r>
              <a:rPr dirty="0" err="1" smtClean="0"/>
              <a:t>teniendo</a:t>
            </a:r>
            <a:r>
              <a:rPr dirty="0" smtClean="0"/>
              <a:t> </a:t>
            </a:r>
            <a:r>
              <a:rPr dirty="0" err="1" smtClean="0"/>
              <a:t>presente</a:t>
            </a:r>
            <a:r>
              <a:rPr dirty="0" smtClean="0"/>
              <a:t> </a:t>
            </a:r>
            <a:r>
              <a:rPr dirty="0" err="1" smtClean="0"/>
              <a:t>las</a:t>
            </a:r>
            <a:r>
              <a:rPr dirty="0" smtClean="0"/>
              <a:t> </a:t>
            </a:r>
            <a:r>
              <a:rPr dirty="0" err="1" smtClean="0"/>
              <a:t>actividades</a:t>
            </a:r>
            <a:r>
              <a:rPr dirty="0" smtClean="0"/>
              <a:t> </a:t>
            </a:r>
            <a:r>
              <a:rPr dirty="0" err="1" smtClean="0"/>
              <a:t>económicas</a:t>
            </a:r>
            <a:r>
              <a:rPr dirty="0" smtClean="0"/>
              <a:t> </a:t>
            </a:r>
            <a:r>
              <a:rPr dirty="0" err="1" smtClean="0"/>
              <a:t>asociadas</a:t>
            </a:r>
            <a:r>
              <a:rPr dirty="0" smtClean="0"/>
              <a:t> </a:t>
            </a:r>
            <a:r>
              <a:rPr dirty="0" err="1" smtClean="0"/>
              <a:t>que</a:t>
            </a:r>
            <a:r>
              <a:rPr dirty="0" smtClean="0"/>
              <a:t> </a:t>
            </a:r>
            <a:r>
              <a:rPr dirty="0" err="1" smtClean="0"/>
              <a:t>pueden</a:t>
            </a:r>
            <a:r>
              <a:rPr dirty="0" smtClean="0"/>
              <a:t> </a:t>
            </a:r>
            <a:r>
              <a:rPr dirty="0" err="1" smtClean="0"/>
              <a:t>derivarse</a:t>
            </a:r>
            <a:r>
              <a:rPr dirty="0" smtClean="0"/>
              <a:t> de la </a:t>
            </a:r>
            <a:r>
              <a:rPr dirty="0" err="1" smtClean="0"/>
              <a:t>producción</a:t>
            </a:r>
            <a:r>
              <a:rPr dirty="0" smtClean="0"/>
              <a:t> de </a:t>
            </a:r>
            <a:r>
              <a:rPr dirty="0" err="1" smtClean="0"/>
              <a:t>granos</a:t>
            </a:r>
            <a:r>
              <a:rPr dirty="0" smtClean="0"/>
              <a:t>, en </a:t>
            </a:r>
            <a:r>
              <a:rPr dirty="0" err="1" smtClean="0"/>
              <a:t>este</a:t>
            </a:r>
            <a:r>
              <a:rPr dirty="0" smtClean="0"/>
              <a:t> </a:t>
            </a:r>
            <a:r>
              <a:rPr dirty="0" err="1" smtClean="0"/>
              <a:t>caso</a:t>
            </a:r>
            <a:r>
              <a:rPr dirty="0" smtClean="0"/>
              <a:t>, con un </a:t>
            </a:r>
            <a:r>
              <a:rPr dirty="0" err="1" smtClean="0"/>
              <a:t>efecto</a:t>
            </a:r>
            <a:r>
              <a:rPr dirty="0" smtClean="0"/>
              <a:t> </a:t>
            </a:r>
            <a:r>
              <a:rPr dirty="0" err="1" smtClean="0"/>
              <a:t>dinamizador</a:t>
            </a:r>
            <a:r>
              <a:rPr dirty="0" smtClean="0"/>
              <a:t> </a:t>
            </a:r>
            <a:r>
              <a:rPr dirty="0" err="1" smtClean="0"/>
              <a:t>altamente</a:t>
            </a:r>
            <a:r>
              <a:rPr dirty="0" smtClean="0"/>
              <a:t> superior, a la </a:t>
            </a:r>
            <a:r>
              <a:rPr dirty="0" err="1" smtClean="0"/>
              <a:t>generada</a:t>
            </a:r>
            <a:r>
              <a:rPr dirty="0" smtClean="0"/>
              <a:t> </a:t>
            </a:r>
            <a:r>
              <a:rPr dirty="0" err="1" smtClean="0"/>
              <a:t>por</a:t>
            </a:r>
            <a:r>
              <a:rPr dirty="0" smtClean="0"/>
              <a:t> la </a:t>
            </a:r>
            <a:r>
              <a:rPr dirty="0" err="1" smtClean="0"/>
              <a:t>exportación</a:t>
            </a:r>
            <a:r>
              <a:rPr dirty="0" smtClean="0"/>
              <a:t> </a:t>
            </a:r>
            <a:r>
              <a:rPr dirty="0" err="1" smtClean="0"/>
              <a:t>directa</a:t>
            </a:r>
            <a:r>
              <a:rPr dirty="0" smtClean="0"/>
              <a:t> de </a:t>
            </a:r>
            <a:r>
              <a:rPr dirty="0" err="1" smtClean="0"/>
              <a:t>materias</a:t>
            </a:r>
            <a:r>
              <a:rPr dirty="0" smtClean="0"/>
              <a:t> </a:t>
            </a:r>
            <a:r>
              <a:rPr dirty="0" err="1" smtClean="0"/>
              <a:t>primas</a:t>
            </a:r>
            <a:r>
              <a:rPr dirty="0" smtClean="0"/>
              <a:t>.</a:t>
            </a:r>
          </a:p>
          <a:p>
            <a:endParaRPr dirty="0" smtClean="0"/>
          </a:p>
          <a:p>
            <a:r>
              <a:rPr lang="es-ES" dirty="0" smtClean="0"/>
              <a:t>Exportaciones</a:t>
            </a:r>
            <a:r>
              <a:rPr lang="es-ES" baseline="0" dirty="0" smtClean="0"/>
              <a:t> de soja 2010: 5,6 </a:t>
            </a:r>
            <a:r>
              <a:rPr lang="es-ES" baseline="0" dirty="0" err="1" smtClean="0"/>
              <a:t>mill</a:t>
            </a:r>
            <a:r>
              <a:rPr lang="es-ES" baseline="0" dirty="0" smtClean="0"/>
              <a:t>. de </a:t>
            </a:r>
            <a:r>
              <a:rPr lang="es-ES" baseline="0" dirty="0" err="1" smtClean="0"/>
              <a:t>Tons</a:t>
            </a:r>
            <a:r>
              <a:rPr lang="es-ES" baseline="0" dirty="0" smtClean="0"/>
              <a:t>.</a:t>
            </a:r>
            <a:endParaRPr dirty="0" smtClean="0"/>
          </a:p>
        </p:txBody>
      </p:sp>
      <p:sp>
        <p:nvSpPr>
          <p:cNvPr id="4" name="3 Marcador de número de diapositiva"/>
          <p:cNvSpPr>
            <a:spLocks noGrp="1"/>
          </p:cNvSpPr>
          <p:nvPr>
            <p:ph type="sldNum" sz="quarter" idx="5"/>
          </p:nvPr>
        </p:nvSpPr>
        <p:spPr/>
        <p:txBody>
          <a:bodyPr/>
          <a:lstStyle/>
          <a:p>
            <a:pPr>
              <a:defRPr/>
            </a:pPr>
            <a:fld id="{BC959D9A-C29E-443D-88D0-C902A3B1B87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s-ES_trad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3491" name="2 Marcador de notas"/>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a:buFontTx/>
              <a:buChar char="•"/>
            </a:pPr>
            <a:r>
              <a:rPr smtClean="0"/>
              <a:t> Es necesario que el país se encuentre integrado al territorio sudamericano, más aun teniendo presente su condición de mediterraneidad.</a:t>
            </a:r>
          </a:p>
          <a:p>
            <a:pPr>
              <a:buFontTx/>
              <a:buChar char="•"/>
            </a:pPr>
            <a:r>
              <a:rPr smtClean="0"/>
              <a:t> La integración no implica ceder la soberanía</a:t>
            </a:r>
          </a:p>
          <a:p>
            <a:pPr>
              <a:buFontTx/>
              <a:buChar char="•"/>
            </a:pPr>
            <a:r>
              <a:rPr smtClean="0"/>
              <a:t> Tener un posicionamiento firme en la región</a:t>
            </a:r>
          </a:p>
          <a:p>
            <a:pPr>
              <a:buFontTx/>
              <a:buChar char="•"/>
            </a:pPr>
            <a:r>
              <a:rPr smtClean="0"/>
              <a:t> Capitalizar a su favor las oportunidades por la posición geoestratégica dentro de un corredor de integración interoceánico</a:t>
            </a:r>
          </a:p>
        </p:txBody>
      </p:sp>
      <p:sp>
        <p:nvSpPr>
          <p:cNvPr id="4" name="3 Marcador de número de diapositiva"/>
          <p:cNvSpPr>
            <a:spLocks noGrp="1"/>
          </p:cNvSpPr>
          <p:nvPr>
            <p:ph type="sldNum" sz="quarter" idx="5"/>
          </p:nvPr>
        </p:nvSpPr>
        <p:spPr/>
        <p:txBody>
          <a:bodyPr/>
          <a:lstStyle/>
          <a:p>
            <a:pPr>
              <a:defRPr/>
            </a:pPr>
            <a:fld id="{56C25E47-86A1-4310-B6D3-554776E3CF0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buFont typeface="Times New Roman" pitchFamily="18" charset="0"/>
              <a:buNone/>
              <a:defRPr/>
            </a:pPr>
            <a:fld id="{C1AEAD8A-42A0-4711-81EB-951A6D1F7F35}" type="slidenum">
              <a:rPr smtClean="0"/>
              <a:pPr fontAlgn="base">
                <a:spcBef>
                  <a:spcPct val="0"/>
                </a:spcBef>
                <a:spcAft>
                  <a:spcPct val="0"/>
                </a:spcAft>
                <a:buFont typeface="Times New Roman" pitchFamily="18" charset="0"/>
                <a:buNone/>
                <a:defRPr/>
              </a:pPr>
              <a:t>18</a:t>
            </a:fld>
            <a:endParaRPr smtClean="0"/>
          </a:p>
        </p:txBody>
      </p:sp>
      <p:sp>
        <p:nvSpPr>
          <p:cNvPr id="64515"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4516" name="Rectangle 2"/>
          <p:cNvSpPr>
            <a:spLocks noGrp="1" noChangeArrowheads="1"/>
          </p:cNvSpPr>
          <p:nvPr>
            <p:ph type="body" idx="1"/>
          </p:nvPr>
        </p:nvSpPr>
        <p:spPr bwMode="auto">
          <a:xfrm>
            <a:off x="685800" y="4343400"/>
            <a:ext cx="5695950" cy="1570038"/>
          </a:xfrm>
          <a:noFill/>
        </p:spPr>
        <p:txBody>
          <a:bodyPr wrap="square" lIns="91440" tIns="45720" rIns="91440" bIns="45720" numCol="1" anchor="t" anchorCtr="0" compatLnSpc="1">
            <a:prstTxWarp prst="textNoShape">
              <a:avLst/>
            </a:prstTxWarp>
            <a:spAutoFit/>
          </a:bodyPr>
          <a:lstStyle/>
          <a:p>
            <a:pPr eaLnBrk="1" hangingPunct="1">
              <a:spcBef>
                <a:spcPct val="0"/>
              </a:spcBef>
            </a:pPr>
            <a:r>
              <a:rPr smtClean="0">
                <a:latin typeface="Times New Roman" pitchFamily="18" charset="0"/>
              </a:rPr>
              <a:t>- Cambio de paradigma por el rol geoestrategico del Paraguay en la Región</a:t>
            </a:r>
          </a:p>
          <a:p>
            <a:pPr eaLnBrk="1" hangingPunct="1">
              <a:spcBef>
                <a:spcPct val="0"/>
              </a:spcBef>
            </a:pPr>
            <a:r>
              <a:rPr smtClean="0">
                <a:latin typeface="Times New Roman" pitchFamily="18" charset="0"/>
              </a:rPr>
              <a:t>- El desarrollo de infraestructuras que viene planificándose y desarrollándose a nivel regional</a:t>
            </a:r>
          </a:p>
          <a:p>
            <a:pPr eaLnBrk="1" hangingPunct="1">
              <a:spcBef>
                <a:spcPct val="0"/>
              </a:spcBef>
            </a:pPr>
            <a:r>
              <a:rPr smtClean="0">
                <a:latin typeface="Times New Roman" pitchFamily="18" charset="0"/>
              </a:rPr>
              <a:t>- El corredor central, posiciona a nuestro país, en un punto neurálgico de la malla de infraestructuras de articulación regional.</a:t>
            </a:r>
          </a:p>
          <a:p>
            <a:pPr eaLnBrk="1" hangingPunct="1">
              <a:spcBef>
                <a:spcPct val="0"/>
              </a:spcBef>
            </a:pPr>
            <a:r>
              <a:rPr smtClean="0">
                <a:latin typeface="Times New Roman" pitchFamily="18" charset="0"/>
              </a:rPr>
              <a:t>- Definitivamente Paraguay no debe apuntar solo a ser "un paso" de la producción de nuestros vecinos, sino más bien:</a:t>
            </a:r>
          </a:p>
          <a:p>
            <a:pPr eaLnBrk="1" hangingPunct="1">
              <a:spcBef>
                <a:spcPct val="0"/>
              </a:spcBef>
              <a:buFontTx/>
              <a:buChar char="-"/>
            </a:pPr>
            <a:r>
              <a:rPr smtClean="0">
                <a:latin typeface="Times New Roman" pitchFamily="18" charset="0"/>
              </a:rPr>
              <a:t> Constituirse en un centro de producción, de logística, concentración y distribución regional</a:t>
            </a:r>
          </a:p>
          <a:p>
            <a:pPr eaLnBrk="1" hangingPunct="1">
              <a:spcBef>
                <a:spcPct val="0"/>
              </a:spcBef>
              <a:buFontTx/>
              <a:buChar char="-"/>
            </a:pPr>
            <a:r>
              <a:rPr smtClean="0">
                <a:latin typeface="Times New Roman" pitchFamily="18" charset="0"/>
              </a:rPr>
              <a:t> Insertarse en las cadenas de valor de nivel regional.</a:t>
            </a:r>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9" name="2 Marcador de notas"/>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smtClean="0"/>
              <a:t>Estos son los principales proyectos de integración, en diferentes fases: algunos en ejecución, otros en licitación, otros en fase de estudios</a:t>
            </a:r>
          </a:p>
          <a:p>
            <a:endParaRPr smtClean="0"/>
          </a:p>
          <a:p>
            <a:r>
              <a:rPr smtClean="0"/>
              <a:t>- El Eje Interoceánico Central (Reg. Occidental) --</a:t>
            </a:r>
            <a:r>
              <a:rPr lang="en-US" smtClean="0"/>
              <a:t>&gt;</a:t>
            </a:r>
            <a:r>
              <a:rPr smtClean="0"/>
              <a:t>integración de nuestro territorio a nuevos mercados potenciales como Bolivia y Chile, a la vez conexión a puertos del pacífico = posibilidades de fortalecer el comercio con el bloque asiático.</a:t>
            </a:r>
          </a:p>
          <a:p>
            <a:r>
              <a:rPr smtClean="0"/>
              <a:t>- La Hidrovía Paraguay Paraná, para asegurar el acceso a puertos marítimos, a bajos costes.</a:t>
            </a:r>
          </a:p>
          <a:p>
            <a:r>
              <a:rPr smtClean="0"/>
              <a:t>- El Eje de Capricornio se desarrolla en torno al Trópico de Capricornio, teniendo en los extremos importantes instalaciones portuarias tanto en el Océano Atlántico como en el Pacífico que dan cuenta de su carácter bioceánico.</a:t>
            </a:r>
            <a:endParaRPr lang="en-US" smtClean="0"/>
          </a:p>
        </p:txBody>
      </p:sp>
      <p:sp>
        <p:nvSpPr>
          <p:cNvPr id="4" name="3 Marcador de número de diapositiva"/>
          <p:cNvSpPr>
            <a:spLocks noGrp="1"/>
          </p:cNvSpPr>
          <p:nvPr>
            <p:ph type="sldNum" sz="quarter" idx="5"/>
          </p:nvPr>
        </p:nvSpPr>
        <p:spPr/>
        <p:txBody>
          <a:bodyPr/>
          <a:lstStyle/>
          <a:p>
            <a:pPr>
              <a:defRPr/>
            </a:pPr>
            <a:fld id="{7C814900-A1D9-483E-8E73-A9A83BCC267A}"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7" name="2 Marcador de notas"/>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smtClean="0"/>
              <a:t>La Construcción de una Agenda País no es un proceso que se inicia hoy</a:t>
            </a:r>
          </a:p>
          <a:p>
            <a:r>
              <a:rPr smtClean="0"/>
              <a:t>Existen varios Estudios para el Desarrollo llevados a cabo con apoyo de la Cooperación Internacional en los últimos años, que proponen estrategias comunes</a:t>
            </a:r>
          </a:p>
          <a:p>
            <a:r>
              <a:rPr smtClean="0"/>
              <a:t>Las políticas públicas propuestas tienen un respaldo/soporte riguroso de técnicos de primer nivel (nacionales e internacionales), y de procesos de discusión con la ciudadanía.</a:t>
            </a:r>
          </a:p>
        </p:txBody>
      </p:sp>
      <p:sp>
        <p:nvSpPr>
          <p:cNvPr id="4" name="3 Marcador de número de diapositiva"/>
          <p:cNvSpPr>
            <a:spLocks noGrp="1"/>
          </p:cNvSpPr>
          <p:nvPr>
            <p:ph type="sldNum" sz="quarter" idx="5"/>
          </p:nvPr>
        </p:nvSpPr>
        <p:spPr/>
        <p:txBody>
          <a:bodyPr/>
          <a:lstStyle/>
          <a:p>
            <a:pPr>
              <a:defRPr/>
            </a:pPr>
            <a:fld id="{E04F6E4D-A877-43EA-ABA6-0498E4C854A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0C7D38B4-9EAA-4A77-8EDC-916BC8CBF70D}"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6563" name="2 Marcador de notas"/>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smtClean="0"/>
              <a:t>- El desarrollo de la infraestructura es juega un papel preponderante en el desarrollo económico y social. </a:t>
            </a:r>
          </a:p>
          <a:p>
            <a:pPr>
              <a:buFontTx/>
              <a:buChar char="-"/>
            </a:pPr>
            <a:r>
              <a:rPr smtClean="0"/>
              <a:t> Es necesario planificar y desarrollar proyectos de envergadura sobre la base:</a:t>
            </a:r>
          </a:p>
          <a:p>
            <a:pPr>
              <a:buFontTx/>
              <a:buChar char="-"/>
            </a:pPr>
            <a:r>
              <a:rPr smtClean="0"/>
              <a:t> La identificación de referencias territoriales</a:t>
            </a:r>
          </a:p>
          <a:p>
            <a:pPr>
              <a:buFontTx/>
              <a:buChar char="-"/>
            </a:pPr>
            <a:r>
              <a:rPr smtClean="0"/>
              <a:t> Actividades económicas actualmente dominantes, </a:t>
            </a:r>
          </a:p>
          <a:p>
            <a:pPr>
              <a:buFontTx/>
              <a:buChar char="-"/>
            </a:pPr>
            <a:r>
              <a:rPr smtClean="0"/>
              <a:t> Caracterización de la infraestructura básica existente, y proposición de orientaciones para desarrollos futuros</a:t>
            </a:r>
          </a:p>
          <a:p>
            <a:pPr>
              <a:buFontTx/>
              <a:buChar char="-"/>
            </a:pPr>
            <a:r>
              <a:rPr smtClean="0"/>
              <a:t> Considerar la vocación productiva y potencialidad en el marco de las tendencias regionales y globales más relevantes.</a:t>
            </a:r>
            <a:endParaRPr lang="en-US" smtClean="0"/>
          </a:p>
        </p:txBody>
      </p:sp>
      <p:sp>
        <p:nvSpPr>
          <p:cNvPr id="4" name="3 Marcador de número de diapositiva"/>
          <p:cNvSpPr>
            <a:spLocks noGrp="1"/>
          </p:cNvSpPr>
          <p:nvPr>
            <p:ph type="sldNum" sz="quarter" idx="5"/>
          </p:nvPr>
        </p:nvSpPr>
        <p:spPr/>
        <p:txBody>
          <a:bodyPr/>
          <a:lstStyle/>
          <a:p>
            <a:pPr>
              <a:defRPr/>
            </a:pPr>
            <a:fld id="{6B50AABC-FDF1-4038-BD1D-BE3095E44745}"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7587" name="2 Marcador de notas"/>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smtClean="0"/>
              <a:t>Aprovechar oportunidades que se derivan de sectores con potencial extraordinario. </a:t>
            </a:r>
          </a:p>
          <a:p>
            <a:r>
              <a:rPr smtClean="0"/>
              <a:t>- Alianzas estratégicas con el sector privado para llevar adelante emprendimientos de envergadura como: la explotación de minas e hidrocarburos,</a:t>
            </a:r>
          </a:p>
          <a:p>
            <a:r>
              <a:rPr smtClean="0"/>
              <a:t>- Intervención decidida, para asegurar que la explotación de nuestros recursos estratégicos, sean racionales y reditúen en el mayor beneficio posible para el pueblo.</a:t>
            </a:r>
          </a:p>
          <a:p>
            <a:r>
              <a:rPr smtClean="0"/>
              <a:t>- Además, se propone el desarrollo del Plan Director de TICs, donde también se buscarán alianzas público-privadas para su implementación.</a:t>
            </a:r>
            <a:endParaRPr lang="en-US" smtClean="0"/>
          </a:p>
        </p:txBody>
      </p:sp>
      <p:sp>
        <p:nvSpPr>
          <p:cNvPr id="4" name="3 Marcador de número de diapositiva"/>
          <p:cNvSpPr>
            <a:spLocks noGrp="1"/>
          </p:cNvSpPr>
          <p:nvPr>
            <p:ph type="sldNum" sz="quarter" idx="5"/>
          </p:nvPr>
        </p:nvSpPr>
        <p:spPr/>
        <p:txBody>
          <a:bodyPr/>
          <a:lstStyle/>
          <a:p>
            <a:pPr>
              <a:defRPr/>
            </a:pPr>
            <a:fld id="{8026603D-4EDC-4510-8091-A550C8BEDE14}"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s-ES_tradn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smtClean="0"/>
              <a:t>Eje 1. Asegurar la calidad de vida garantizando los derechos sociales fundamentales, coordinando acciones con todas las instituciones</a:t>
            </a:r>
          </a:p>
          <a:p>
            <a:r>
              <a:rPr smtClean="0"/>
              <a:t>públicas responsables de su ejecución e implementación.</a:t>
            </a:r>
          </a:p>
          <a:p>
            <a:r>
              <a:rPr smtClean="0"/>
              <a:t>Eje 2. Inclusión Social y Superación de la pobreza y la desigualdad. Ampliación de la red de protección social.</a:t>
            </a:r>
          </a:p>
          <a:p>
            <a:r>
              <a:rPr smtClean="0"/>
              <a:t>Eje 3. Un modelo de desarrollo económico, que sea incluyente y propicie la equidad</a:t>
            </a:r>
          </a:p>
          <a:p>
            <a:r>
              <a:rPr smtClean="0"/>
              <a:t>Eje 4: Nueva institucionalidad de la política social y la inversión social. Un Estado eficiente, eficaz y transparente, que movilice adecuadamente los recursos que se transfieren al sector social, es el objeto de incluir este eje en la Política.</a:t>
            </a:r>
            <a:endParaRPr lang="en-US" smtClean="0"/>
          </a:p>
        </p:txBody>
      </p:sp>
      <p:sp>
        <p:nvSpPr>
          <p:cNvPr id="4" name="3 Marcador de número de diapositiva"/>
          <p:cNvSpPr>
            <a:spLocks noGrp="1"/>
          </p:cNvSpPr>
          <p:nvPr>
            <p:ph type="sldNum" sz="quarter" idx="5"/>
          </p:nvPr>
        </p:nvSpPr>
        <p:spPr/>
        <p:txBody>
          <a:bodyPr/>
          <a:lstStyle/>
          <a:p>
            <a:pPr>
              <a:defRPr/>
            </a:pPr>
            <a:fld id="{24A3CC8E-DB5A-4ADC-B057-818132B39956}"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s-ES_tradn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s-ES_tradn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a:buFontTx/>
              <a:buChar char="-"/>
            </a:pPr>
            <a:r>
              <a:rPr lang="es-PY" smtClean="0"/>
              <a:t>Dentro del marco actual, mejorar la eficiencia del gasto público (Presupuestación, y evaluación de la gestión).</a:t>
            </a:r>
          </a:p>
          <a:p>
            <a:pPr>
              <a:buFontTx/>
              <a:buChar char="-"/>
            </a:pPr>
            <a:r>
              <a:rPr lang="es-PY" smtClean="0"/>
              <a:t>Adecuar la estructura del Poder Ejecutivo para tornala más eficiente.</a:t>
            </a:r>
          </a:p>
          <a:p>
            <a:pPr>
              <a:buFontTx/>
              <a:buChar char="-"/>
            </a:pPr>
            <a:endParaRPr lang="en-US" smtClean="0"/>
          </a:p>
        </p:txBody>
      </p:sp>
      <p:sp>
        <p:nvSpPr>
          <p:cNvPr id="4" name="3 Marcador de número de diapositiva"/>
          <p:cNvSpPr>
            <a:spLocks noGrp="1"/>
          </p:cNvSpPr>
          <p:nvPr>
            <p:ph type="sldNum" sz="quarter" idx="5"/>
          </p:nvPr>
        </p:nvSpPr>
        <p:spPr/>
        <p:txBody>
          <a:bodyPr/>
          <a:lstStyle/>
          <a:p>
            <a:pPr>
              <a:defRPr/>
            </a:pPr>
            <a:fld id="{78110116-6385-4BFD-8263-5605BF303E8D}"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3731" name="2 Marcador de notas"/>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s-PY" smtClean="0"/>
              <a:t>- Servicios públicos de calidad</a:t>
            </a:r>
          </a:p>
          <a:p>
            <a:pPr>
              <a:buFontTx/>
              <a:buChar char="-"/>
            </a:pPr>
            <a:r>
              <a:rPr lang="es-PY" smtClean="0"/>
              <a:t> Planes de modernización/reforma en cada empresa estatal. Plan de negocios para cada una de ellas.</a:t>
            </a:r>
          </a:p>
          <a:p>
            <a:pPr>
              <a:buFontTx/>
              <a:buChar char="-"/>
            </a:pPr>
            <a:endParaRPr lang="en-US" smtClean="0"/>
          </a:p>
        </p:txBody>
      </p:sp>
      <p:sp>
        <p:nvSpPr>
          <p:cNvPr id="4" name="3 Marcador de número de diapositiva"/>
          <p:cNvSpPr>
            <a:spLocks noGrp="1"/>
          </p:cNvSpPr>
          <p:nvPr>
            <p:ph type="sldNum" sz="quarter" idx="5"/>
          </p:nvPr>
        </p:nvSpPr>
        <p:spPr/>
        <p:txBody>
          <a:bodyPr/>
          <a:lstStyle/>
          <a:p>
            <a:pPr>
              <a:defRPr/>
            </a:pPr>
            <a:fld id="{87C9555A-4BEA-402A-B4BF-1C411B22A63D}"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4755" name="2 Marcador de notas"/>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a:buFontTx/>
              <a:buChar char="-"/>
            </a:pPr>
            <a:r>
              <a:rPr lang="es-PY" smtClean="0"/>
              <a:t>Profesionalización de la gestión pública (carrera administrativa).</a:t>
            </a:r>
          </a:p>
          <a:p>
            <a:pPr>
              <a:buFontTx/>
              <a:buChar char="-"/>
            </a:pPr>
            <a:r>
              <a:rPr lang="es-PY" smtClean="0"/>
              <a:t>Funcionarios públicos al servicio de la ciudadanía.</a:t>
            </a:r>
          </a:p>
          <a:p>
            <a:pPr>
              <a:buFontTx/>
              <a:buChar char="-"/>
            </a:pPr>
            <a:r>
              <a:rPr lang="es-PY" smtClean="0"/>
              <a:t>Desarrollo de capacidad de servidores públicos.</a:t>
            </a:r>
            <a:endParaRPr lang="en-US" smtClean="0"/>
          </a:p>
        </p:txBody>
      </p:sp>
      <p:sp>
        <p:nvSpPr>
          <p:cNvPr id="4" name="3 Marcador de número de diapositiva"/>
          <p:cNvSpPr>
            <a:spLocks noGrp="1"/>
          </p:cNvSpPr>
          <p:nvPr>
            <p:ph type="sldNum" sz="quarter" idx="5"/>
          </p:nvPr>
        </p:nvSpPr>
        <p:spPr/>
        <p:txBody>
          <a:bodyPr/>
          <a:lstStyle/>
          <a:p>
            <a:pPr>
              <a:defRPr/>
            </a:pPr>
            <a:fld id="{8EB10B4D-9DD8-4701-8D89-6384F1198937}"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bwMode="auto"/>
        <p:txBody>
          <a:bodyPr wrap="square" lIns="91440" tIns="45720" rIns="91440" bIns="45720" numCol="1" anchor="t" anchorCtr="0" compatLnSpc="1">
            <a:prstTxWarp prst="textNoShape">
              <a:avLst/>
            </a:prstTxWarp>
          </a:bodyPr>
          <a:lstStyle/>
          <a:p>
            <a:pPr>
              <a:defRPr/>
            </a:pPr>
            <a:r>
              <a:rPr dirty="0" smtClean="0"/>
              <a:t>Ideas </a:t>
            </a:r>
            <a:r>
              <a:rPr dirty="0" err="1" smtClean="0"/>
              <a:t>fuerza</a:t>
            </a:r>
            <a:r>
              <a:rPr dirty="0" smtClean="0"/>
              <a:t> a </a:t>
            </a:r>
            <a:r>
              <a:rPr dirty="0" err="1" smtClean="0"/>
              <a:t>destacar</a:t>
            </a:r>
            <a:r>
              <a:rPr dirty="0" smtClean="0"/>
              <a:t>:</a:t>
            </a:r>
          </a:p>
          <a:p>
            <a:pPr marL="228600" indent="-228600">
              <a:buFontTx/>
              <a:buAutoNum type="arabicPeriod"/>
              <a:defRPr/>
            </a:pPr>
            <a:r>
              <a:rPr dirty="0" smtClean="0"/>
              <a:t>En el 2008 la </a:t>
            </a:r>
            <a:r>
              <a:rPr dirty="0" err="1" smtClean="0"/>
              <a:t>ciudadanía</a:t>
            </a:r>
            <a:r>
              <a:rPr dirty="0" smtClean="0"/>
              <a:t> </a:t>
            </a:r>
            <a:r>
              <a:rPr dirty="0" err="1" smtClean="0"/>
              <a:t>apostó</a:t>
            </a:r>
            <a:r>
              <a:rPr dirty="0" smtClean="0"/>
              <a:t> </a:t>
            </a:r>
            <a:r>
              <a:rPr dirty="0" err="1" smtClean="0"/>
              <a:t>por</a:t>
            </a:r>
            <a:r>
              <a:rPr dirty="0" smtClean="0"/>
              <a:t> el </a:t>
            </a:r>
            <a:r>
              <a:rPr dirty="0" err="1" smtClean="0"/>
              <a:t>cambio</a:t>
            </a:r>
            <a:endParaRPr dirty="0" smtClean="0"/>
          </a:p>
          <a:p>
            <a:pPr marL="228600" indent="-228600">
              <a:buFontTx/>
              <a:buAutoNum type="arabicPeriod"/>
              <a:defRPr/>
            </a:pPr>
            <a:r>
              <a:rPr dirty="0" smtClean="0"/>
              <a:t>A dos años y medio se produjeron avances significativos.</a:t>
            </a:r>
          </a:p>
          <a:p>
            <a:pPr marL="228600" indent="-228600">
              <a:buFontTx/>
              <a:buAutoNum type="arabicPeriod"/>
              <a:defRPr/>
            </a:pPr>
            <a:r>
              <a:rPr dirty="0" smtClean="0"/>
              <a:t>Hoy, la coyuntura política, económica y social, propicia un nuevo momento del cambio</a:t>
            </a:r>
          </a:p>
        </p:txBody>
      </p:sp>
      <p:sp>
        <p:nvSpPr>
          <p:cNvPr id="4" name="3 Marcador de número de diapositiva"/>
          <p:cNvSpPr>
            <a:spLocks noGrp="1"/>
          </p:cNvSpPr>
          <p:nvPr>
            <p:ph type="sldNum" sz="quarter" idx="5"/>
          </p:nvPr>
        </p:nvSpPr>
        <p:spPr/>
        <p:txBody>
          <a:bodyPr/>
          <a:lstStyle/>
          <a:p>
            <a:pPr>
              <a:defRPr/>
            </a:pPr>
            <a:fld id="{B97B84EC-8ED2-4398-AC51-07BA527B3727}"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5779" name="2 Marcador de notas"/>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s-PY" b="1" u="sng" dirty="0" smtClean="0"/>
              <a:t>Ideas Fuerza</a:t>
            </a:r>
          </a:p>
          <a:p>
            <a:r>
              <a:rPr lang="es-PY" dirty="0" smtClean="0"/>
              <a:t>La corrupción = flagelo instalado en la sociedad</a:t>
            </a:r>
          </a:p>
          <a:p>
            <a:r>
              <a:rPr lang="es-PY" dirty="0" smtClean="0"/>
              <a:t>Tomar las medidas para implementar el Plan</a:t>
            </a:r>
            <a:r>
              <a:rPr lang="es-PY" baseline="0" dirty="0" smtClean="0"/>
              <a:t> Nacional de Integridad (PNI) </a:t>
            </a:r>
            <a:r>
              <a:rPr lang="es-PY" dirty="0" smtClean="0"/>
              <a:t>= Lucha frontal a la corrupción.</a:t>
            </a:r>
          </a:p>
          <a:p>
            <a:r>
              <a:rPr lang="es-PY" dirty="0" smtClean="0"/>
              <a:t>Mayor control, y endurecer las sanciones.</a:t>
            </a:r>
          </a:p>
          <a:p>
            <a:r>
              <a:rPr lang="es-PY" dirty="0" smtClean="0"/>
              <a:t>Involucrar a la ciudadanía en el control (sistema de denuncias y acceso a la información pública)</a:t>
            </a:r>
          </a:p>
          <a:p>
            <a:endParaRPr lang="es-PY" dirty="0" smtClean="0"/>
          </a:p>
          <a:p>
            <a:r>
              <a:rPr lang="es-PY" b="1" u="sng" dirty="0" smtClean="0"/>
              <a:t>Notas adicionales</a:t>
            </a:r>
          </a:p>
          <a:p>
            <a:r>
              <a:rPr lang="es-PY" dirty="0" smtClean="0"/>
              <a:t>Acción 61.</a:t>
            </a:r>
          </a:p>
          <a:p>
            <a:pPr marL="0" marR="0" indent="0" algn="l" defTabSz="914400" rtl="0" eaLnBrk="0" fontAlgn="base" latinLnBrk="0" hangingPunct="0">
              <a:lnSpc>
                <a:spcPct val="100000"/>
              </a:lnSpc>
              <a:spcBef>
                <a:spcPct val="30000"/>
              </a:spcBef>
              <a:spcAft>
                <a:spcPct val="0"/>
              </a:spcAft>
              <a:buClrTx/>
              <a:buSzTx/>
              <a:buFontTx/>
              <a:buNone/>
              <a:tabLst/>
              <a:defRPr/>
            </a:pPr>
            <a:r>
              <a:rPr lang="es-PY" dirty="0" smtClean="0"/>
              <a:t>Código</a:t>
            </a:r>
            <a:r>
              <a:rPr lang="es-PY" baseline="0" dirty="0" smtClean="0"/>
              <a:t> de </a:t>
            </a:r>
            <a:r>
              <a:rPr lang="es-PY" baseline="0" dirty="0" err="1" smtClean="0"/>
              <a:t>Etica</a:t>
            </a:r>
            <a:r>
              <a:rPr lang="es-PY" baseline="0" dirty="0" smtClean="0"/>
              <a:t> =  </a:t>
            </a:r>
            <a:r>
              <a:rPr lang="es-ES" baseline="0" dirty="0" smtClean="0"/>
              <a:t>Principios, Deberes y Prohibiciones éticos que rigen para los servidores públicos.</a:t>
            </a:r>
            <a:endParaRPr lang="es-PY" baseline="0" dirty="0" smtClean="0"/>
          </a:p>
          <a:p>
            <a:r>
              <a:rPr lang="es-PY" dirty="0" smtClean="0"/>
              <a:t>Código</a:t>
            </a:r>
            <a:r>
              <a:rPr lang="es-PY" baseline="0" dirty="0" smtClean="0"/>
              <a:t> de Buen Gobierno  = Principios éticos y de conducta de los Altos Miembros del Gobierno . </a:t>
            </a:r>
          </a:p>
          <a:p>
            <a:pPr marL="0" marR="0" indent="0" algn="l" defTabSz="914400" rtl="0" eaLnBrk="0" fontAlgn="base" latinLnBrk="0" hangingPunct="0">
              <a:lnSpc>
                <a:spcPct val="100000"/>
              </a:lnSpc>
              <a:spcBef>
                <a:spcPct val="30000"/>
              </a:spcBef>
              <a:spcAft>
                <a:spcPct val="0"/>
              </a:spcAft>
              <a:buClrTx/>
              <a:buSzTx/>
              <a:buFontTx/>
              <a:buNone/>
              <a:tabLst/>
              <a:defRPr/>
            </a:pPr>
            <a:r>
              <a:rPr lang="es-PY" baseline="0" dirty="0" smtClean="0"/>
              <a:t>P</a:t>
            </a:r>
            <a:r>
              <a:rPr lang="es-ES" baseline="0" dirty="0" smtClean="0"/>
              <a:t>acto de los poderes públicos con los ciudadanos, en torno a los principios de funcionamiento de las instituciones.</a:t>
            </a:r>
          </a:p>
          <a:p>
            <a:r>
              <a:rPr lang="es-PY" baseline="0" dirty="0" smtClean="0"/>
              <a:t>“Mejores Prácticas” de relacionamiento con la ciudadanía. </a:t>
            </a:r>
          </a:p>
          <a:p>
            <a:r>
              <a:rPr lang="es-PY" baseline="0" dirty="0" smtClean="0"/>
              <a:t>Por Ej.: Principio éticos : Ejercer el cargo con transparencia, honestidad, tomar decisiones privilegiando el bien común; no aceptar favores ni privilegios. </a:t>
            </a:r>
          </a:p>
          <a:p>
            <a:r>
              <a:rPr lang="es-PY" baseline="0" dirty="0" smtClean="0"/>
              <a:t>Pautas de Conducta: Rendir cuenta de la gestión que le cabe desempeñar; Dedicación plena a la función; Administrar recursos con austeridad; etc.</a:t>
            </a:r>
            <a:endParaRPr lang="es-PY" dirty="0" smtClean="0"/>
          </a:p>
          <a:p>
            <a:endParaRPr lang="es-PY" dirty="0" smtClean="0"/>
          </a:p>
          <a:p>
            <a:r>
              <a:rPr lang="es-PY" dirty="0" smtClean="0"/>
              <a:t>Acción 62. </a:t>
            </a:r>
            <a:r>
              <a:rPr lang="es-ES" sz="1200" dirty="0" smtClean="0">
                <a:solidFill>
                  <a:srgbClr val="000000"/>
                </a:solidFill>
                <a:latin typeface="+mn-lt"/>
                <a:cs typeface="+mn-cs"/>
              </a:rPr>
              <a:t>Mejorar los sistemas de auditoria, Auditoria General del Poder Ejecutivo, auditorias institucionales, la Contraloría General de la República y el control de las rendiciones de cuentas sobre las recaudaciones y gastos.</a:t>
            </a:r>
            <a:endParaRPr lang="es-PY"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s-PY" dirty="0" smtClean="0"/>
              <a:t>MECIP</a:t>
            </a:r>
            <a:r>
              <a:rPr lang="es-PY" baseline="0" dirty="0" smtClean="0"/>
              <a:t>  = Modelo Estándar de Control Interno para Instituciones Públicas del Paraguay. (Actualmente en proceso de implementación).</a:t>
            </a:r>
          </a:p>
          <a:p>
            <a:endParaRPr lang="es-PY" dirty="0" smtClean="0"/>
          </a:p>
          <a:p>
            <a:r>
              <a:rPr lang="es-PY" dirty="0" smtClean="0"/>
              <a:t>Acción 65. Legislación</a:t>
            </a:r>
          </a:p>
          <a:p>
            <a:r>
              <a:rPr lang="es-PY" dirty="0" smtClean="0"/>
              <a:t>Adecuar</a:t>
            </a:r>
            <a:r>
              <a:rPr lang="es-PY" baseline="0" dirty="0" smtClean="0"/>
              <a:t> la Legislación </a:t>
            </a:r>
            <a:r>
              <a:rPr lang="es-PY" dirty="0" smtClean="0"/>
              <a:t>acorde a la Convención Interamericana de Contra la Corrupción  - OEA (Caracas, 1996)  y Convención</a:t>
            </a:r>
            <a:r>
              <a:rPr lang="es-PY" baseline="0" dirty="0" smtClean="0"/>
              <a:t> de las Naciones Unidas Contra la Corrupción (2005)</a:t>
            </a:r>
          </a:p>
          <a:p>
            <a:endParaRPr lang="es-PY" baseline="0" dirty="0" smtClean="0"/>
          </a:p>
          <a:p>
            <a:r>
              <a:rPr lang="es-PY" baseline="0" dirty="0" smtClean="0"/>
              <a:t>Legislación que requiere ajustarse</a:t>
            </a:r>
          </a:p>
          <a:p>
            <a:pPr>
              <a:buFontTx/>
              <a:buChar char="-"/>
            </a:pPr>
            <a:r>
              <a:rPr lang="es-PY" dirty="0" smtClean="0"/>
              <a:t>Acceso a la información</a:t>
            </a:r>
          </a:p>
          <a:p>
            <a:pPr>
              <a:buFontTx/>
              <a:buChar char="-"/>
            </a:pPr>
            <a:r>
              <a:rPr lang="es-PY" dirty="0" smtClean="0"/>
              <a:t>Sobornos Trasnacionales (por ej.: sanción</a:t>
            </a:r>
            <a:r>
              <a:rPr lang="es-PY" baseline="0" dirty="0" smtClean="0"/>
              <a:t> a empleados públicos de cumplen funciones fuera del país)</a:t>
            </a:r>
            <a:endParaRPr lang="es-PY" dirty="0" smtClean="0"/>
          </a:p>
          <a:p>
            <a:pPr>
              <a:buFontTx/>
              <a:buChar char="-"/>
            </a:pPr>
            <a:r>
              <a:rPr lang="es-PY" dirty="0" smtClean="0"/>
              <a:t>Reglamentación</a:t>
            </a:r>
            <a:r>
              <a:rPr lang="es-PY" baseline="0" dirty="0" smtClean="0"/>
              <a:t> de la declaración jurada de bienes</a:t>
            </a:r>
            <a:endParaRPr lang="es-PY" dirty="0" smtClean="0"/>
          </a:p>
          <a:p>
            <a:endParaRPr lang="es-PY" dirty="0" smtClean="0"/>
          </a:p>
          <a:p>
            <a:endParaRPr lang="es-PY" dirty="0" smtClean="0"/>
          </a:p>
        </p:txBody>
      </p:sp>
      <p:sp>
        <p:nvSpPr>
          <p:cNvPr id="4" name="3 Marcador de número de diapositiva"/>
          <p:cNvSpPr>
            <a:spLocks noGrp="1"/>
          </p:cNvSpPr>
          <p:nvPr>
            <p:ph type="sldNum" sz="quarter" idx="5"/>
          </p:nvPr>
        </p:nvSpPr>
        <p:spPr/>
        <p:txBody>
          <a:bodyPr/>
          <a:lstStyle/>
          <a:p>
            <a:pPr>
              <a:defRPr/>
            </a:pPr>
            <a:fld id="{9394F45A-0476-485C-AE69-CAE8107EAE5E}"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s-ES_tradn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7827" name="2 Marcador de notas"/>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s-PY" smtClean="0"/>
              <a:t>Actualmente ya se cuenta con 11 programas emblemáticos en el área social.</a:t>
            </a:r>
          </a:p>
          <a:p>
            <a:r>
              <a:rPr lang="es-PY" smtClean="0"/>
              <a:t>Es necesario establecer un espacio para la discusión, toma de decisiones, implementación y seguimientos de estrategias.</a:t>
            </a:r>
            <a:endParaRPr lang="en-US" smtClean="0"/>
          </a:p>
          <a:p>
            <a:r>
              <a:rPr lang="es-PY" smtClean="0"/>
              <a:t>Es necesario definir programas estratégicos para dar el gran salto = despegue definitivo.</a:t>
            </a:r>
          </a:p>
        </p:txBody>
      </p:sp>
      <p:sp>
        <p:nvSpPr>
          <p:cNvPr id="4" name="3 Marcador de número de diapositiva"/>
          <p:cNvSpPr>
            <a:spLocks noGrp="1"/>
          </p:cNvSpPr>
          <p:nvPr>
            <p:ph type="sldNum" sz="quarter" idx="5"/>
          </p:nvPr>
        </p:nvSpPr>
        <p:spPr/>
        <p:txBody>
          <a:bodyPr/>
          <a:lstStyle/>
          <a:p>
            <a:pPr>
              <a:defRPr/>
            </a:pPr>
            <a:fld id="{78F15B71-36BD-4A03-9339-58D500268328}"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6083" name="2 Marcador de notas"/>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smtClean="0"/>
          </a:p>
        </p:txBody>
      </p:sp>
      <p:sp>
        <p:nvSpPr>
          <p:cNvPr id="4" name="3 Marcador de número de diapositiva"/>
          <p:cNvSpPr>
            <a:spLocks noGrp="1"/>
          </p:cNvSpPr>
          <p:nvPr>
            <p:ph type="sldNum" sz="quarter" idx="5"/>
          </p:nvPr>
        </p:nvSpPr>
        <p:spPr/>
        <p:txBody>
          <a:bodyPr/>
          <a:lstStyle/>
          <a:p>
            <a:pPr>
              <a:defRPr/>
            </a:pPr>
            <a:fld id="{3244193A-2805-48D4-8B15-7D263C6B487E}" type="slidenum">
              <a:rPr lang="en-US" smtClean="0"/>
              <a:pPr>
                <a:defRPr/>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9155" name="2 Marcador de notas"/>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dirty="0" smtClean="0"/>
              <a:t>Lo </a:t>
            </a:r>
            <a:r>
              <a:rPr dirty="0" err="1" smtClean="0"/>
              <a:t>que</a:t>
            </a:r>
            <a:r>
              <a:rPr dirty="0" smtClean="0"/>
              <a:t> </a:t>
            </a:r>
            <a:r>
              <a:rPr dirty="0" err="1" smtClean="0"/>
              <a:t>ocurre</a:t>
            </a:r>
            <a:r>
              <a:rPr dirty="0" smtClean="0"/>
              <a:t> en el </a:t>
            </a:r>
            <a:r>
              <a:rPr dirty="0" err="1" smtClean="0"/>
              <a:t>contexto</a:t>
            </a:r>
            <a:r>
              <a:rPr dirty="0" smtClean="0"/>
              <a:t> </a:t>
            </a:r>
            <a:r>
              <a:rPr dirty="0" err="1" smtClean="0"/>
              <a:t>internacional</a:t>
            </a:r>
            <a:r>
              <a:rPr dirty="0" smtClean="0"/>
              <a:t>, a </a:t>
            </a:r>
            <a:r>
              <a:rPr dirty="0" err="1" smtClean="0"/>
              <a:t>nivel</a:t>
            </a:r>
            <a:r>
              <a:rPr dirty="0" smtClean="0"/>
              <a:t> </a:t>
            </a:r>
            <a:r>
              <a:rPr dirty="0" err="1" smtClean="0"/>
              <a:t>mundial</a:t>
            </a:r>
            <a:r>
              <a:rPr dirty="0" smtClean="0"/>
              <a:t> y regional, </a:t>
            </a:r>
            <a:r>
              <a:rPr dirty="0" err="1" smtClean="0"/>
              <a:t>impacta</a:t>
            </a:r>
            <a:r>
              <a:rPr dirty="0" smtClean="0"/>
              <a:t> </a:t>
            </a:r>
            <a:r>
              <a:rPr dirty="0" err="1" smtClean="0"/>
              <a:t>indefectiblemente</a:t>
            </a:r>
            <a:r>
              <a:rPr dirty="0" smtClean="0"/>
              <a:t> a </a:t>
            </a:r>
            <a:r>
              <a:rPr dirty="0" err="1" smtClean="0"/>
              <a:t>nivel</a:t>
            </a:r>
            <a:r>
              <a:rPr dirty="0" smtClean="0"/>
              <a:t> </a:t>
            </a:r>
            <a:r>
              <a:rPr dirty="0" err="1" smtClean="0"/>
              <a:t>nacional</a:t>
            </a:r>
            <a:r>
              <a:rPr dirty="0" smtClean="0"/>
              <a:t>, </a:t>
            </a:r>
            <a:r>
              <a:rPr dirty="0" err="1" smtClean="0"/>
              <a:t>por</a:t>
            </a:r>
            <a:r>
              <a:rPr dirty="0" smtClean="0"/>
              <a:t> </a:t>
            </a:r>
            <a:r>
              <a:rPr dirty="0" err="1" smtClean="0"/>
              <a:t>tanto</a:t>
            </a:r>
            <a:r>
              <a:rPr dirty="0" smtClean="0"/>
              <a:t> </a:t>
            </a:r>
            <a:r>
              <a:rPr dirty="0" err="1" smtClean="0"/>
              <a:t>debemos</a:t>
            </a:r>
            <a:r>
              <a:rPr dirty="0" smtClean="0"/>
              <a:t> </a:t>
            </a:r>
            <a:r>
              <a:rPr dirty="0" err="1" smtClean="0"/>
              <a:t>tener</a:t>
            </a:r>
            <a:r>
              <a:rPr dirty="0" smtClean="0"/>
              <a:t> </a:t>
            </a:r>
            <a:r>
              <a:rPr dirty="0" err="1" smtClean="0"/>
              <a:t>presente</a:t>
            </a:r>
            <a:r>
              <a:rPr dirty="0" smtClean="0"/>
              <a:t> </a:t>
            </a:r>
            <a:r>
              <a:rPr dirty="0" err="1" smtClean="0"/>
              <a:t>estos</a:t>
            </a:r>
            <a:r>
              <a:rPr dirty="0" smtClean="0"/>
              <a:t> </a:t>
            </a:r>
            <a:r>
              <a:rPr dirty="0" err="1" smtClean="0"/>
              <a:t>aspectos</a:t>
            </a:r>
            <a:r>
              <a:rPr dirty="0" smtClean="0"/>
              <a:t> a la </a:t>
            </a:r>
            <a:r>
              <a:rPr dirty="0" err="1" smtClean="0"/>
              <a:t>hora</a:t>
            </a:r>
            <a:r>
              <a:rPr dirty="0" smtClean="0"/>
              <a:t> de </a:t>
            </a:r>
            <a:r>
              <a:rPr dirty="0" err="1" smtClean="0"/>
              <a:t>impulsar</a:t>
            </a:r>
            <a:r>
              <a:rPr dirty="0" smtClean="0"/>
              <a:t> </a:t>
            </a:r>
            <a:r>
              <a:rPr dirty="0" err="1" smtClean="0"/>
              <a:t>políticas</a:t>
            </a:r>
            <a:r>
              <a:rPr dirty="0" smtClean="0"/>
              <a:t> de </a:t>
            </a:r>
            <a:r>
              <a:rPr dirty="0" err="1" smtClean="0"/>
              <a:t>desarrollo</a:t>
            </a:r>
            <a:r>
              <a:rPr dirty="0" smtClean="0"/>
              <a:t> </a:t>
            </a:r>
            <a:r>
              <a:rPr dirty="0" err="1" smtClean="0"/>
              <a:t>apropiadas</a:t>
            </a:r>
            <a:r>
              <a:rPr dirty="0" smtClean="0"/>
              <a:t> </a:t>
            </a:r>
            <a:r>
              <a:rPr dirty="0" err="1" smtClean="0"/>
              <a:t>para</a:t>
            </a:r>
            <a:r>
              <a:rPr dirty="0" smtClean="0"/>
              <a:t> la </a:t>
            </a:r>
            <a:r>
              <a:rPr dirty="0" err="1" smtClean="0"/>
              <a:t>inserción</a:t>
            </a:r>
            <a:r>
              <a:rPr dirty="0" smtClean="0"/>
              <a:t> a los </a:t>
            </a:r>
            <a:r>
              <a:rPr dirty="0" err="1" smtClean="0"/>
              <a:t>mercados</a:t>
            </a:r>
            <a:r>
              <a:rPr dirty="0" smtClean="0"/>
              <a:t> </a:t>
            </a:r>
            <a:r>
              <a:rPr dirty="0" err="1" smtClean="0"/>
              <a:t>internacionales</a:t>
            </a:r>
            <a:r>
              <a:rPr dirty="0" smtClean="0"/>
              <a:t>.</a:t>
            </a:r>
          </a:p>
          <a:p>
            <a:endParaRPr dirty="0" smtClean="0"/>
          </a:p>
          <a:p>
            <a:pPr>
              <a:buFontTx/>
              <a:buChar char="•"/>
            </a:pPr>
            <a:r>
              <a:rPr dirty="0" err="1" smtClean="0"/>
              <a:t>Activos</a:t>
            </a:r>
            <a:r>
              <a:rPr dirty="0" smtClean="0"/>
              <a:t> intangibles: </a:t>
            </a:r>
            <a:r>
              <a:rPr dirty="0" err="1" smtClean="0"/>
              <a:t>Aquellos</a:t>
            </a:r>
            <a:r>
              <a:rPr dirty="0" smtClean="0"/>
              <a:t> </a:t>
            </a:r>
            <a:r>
              <a:rPr dirty="0" err="1" smtClean="0"/>
              <a:t>bienes</a:t>
            </a:r>
            <a:r>
              <a:rPr dirty="0" smtClean="0"/>
              <a:t> </a:t>
            </a:r>
            <a:r>
              <a:rPr dirty="0" err="1" smtClean="0"/>
              <a:t>que</a:t>
            </a:r>
            <a:r>
              <a:rPr dirty="0" smtClean="0"/>
              <a:t> no </a:t>
            </a:r>
            <a:r>
              <a:rPr dirty="0" err="1" smtClean="0"/>
              <a:t>poseen</a:t>
            </a:r>
            <a:r>
              <a:rPr dirty="0" smtClean="0"/>
              <a:t> </a:t>
            </a:r>
            <a:r>
              <a:rPr dirty="0" err="1" smtClean="0"/>
              <a:t>materialidad</a:t>
            </a:r>
            <a:r>
              <a:rPr dirty="0" smtClean="0"/>
              <a:t>, </a:t>
            </a:r>
            <a:r>
              <a:rPr dirty="0" err="1" smtClean="0"/>
              <a:t>pero</a:t>
            </a:r>
            <a:r>
              <a:rPr dirty="0" smtClean="0"/>
              <a:t> </a:t>
            </a:r>
            <a:r>
              <a:rPr dirty="0" err="1" smtClean="0"/>
              <a:t>sí</a:t>
            </a:r>
            <a:r>
              <a:rPr dirty="0" smtClean="0"/>
              <a:t> </a:t>
            </a:r>
            <a:r>
              <a:rPr dirty="0" err="1" smtClean="0"/>
              <a:t>aportan</a:t>
            </a:r>
            <a:r>
              <a:rPr dirty="0" smtClean="0"/>
              <a:t> valor a la </a:t>
            </a:r>
            <a:r>
              <a:rPr dirty="0" err="1" smtClean="0"/>
              <a:t>empresa</a:t>
            </a:r>
            <a:r>
              <a:rPr dirty="0" smtClean="0"/>
              <a:t> y </a:t>
            </a:r>
            <a:r>
              <a:rPr dirty="0" err="1" smtClean="0"/>
              <a:t>suponen</a:t>
            </a:r>
            <a:r>
              <a:rPr dirty="0" smtClean="0"/>
              <a:t> un valor </a:t>
            </a:r>
            <a:r>
              <a:rPr dirty="0" err="1" smtClean="0"/>
              <a:t>añadido</a:t>
            </a:r>
            <a:r>
              <a:rPr dirty="0" smtClean="0"/>
              <a:t> a la </a:t>
            </a:r>
            <a:r>
              <a:rPr dirty="0" err="1" smtClean="0"/>
              <a:t>misma</a:t>
            </a:r>
            <a:r>
              <a:rPr dirty="0" smtClean="0"/>
              <a:t>. </a:t>
            </a:r>
            <a:r>
              <a:rPr dirty="0" err="1" smtClean="0"/>
              <a:t>Ej</a:t>
            </a:r>
            <a:r>
              <a:rPr dirty="0" smtClean="0"/>
              <a:t>: </a:t>
            </a:r>
            <a:r>
              <a:rPr dirty="0" err="1" smtClean="0"/>
              <a:t>ejemplo</a:t>
            </a:r>
            <a:r>
              <a:rPr dirty="0" smtClean="0"/>
              <a:t> </a:t>
            </a:r>
            <a:r>
              <a:rPr dirty="0" err="1" smtClean="0"/>
              <a:t>una</a:t>
            </a:r>
            <a:r>
              <a:rPr dirty="0" smtClean="0"/>
              <a:t> </a:t>
            </a:r>
            <a:r>
              <a:rPr dirty="0" err="1" smtClean="0"/>
              <a:t>determinada</a:t>
            </a:r>
            <a:r>
              <a:rPr dirty="0" smtClean="0"/>
              <a:t> </a:t>
            </a:r>
            <a:r>
              <a:rPr dirty="0" err="1" smtClean="0"/>
              <a:t>marca</a:t>
            </a:r>
            <a:r>
              <a:rPr dirty="0" smtClean="0"/>
              <a:t> </a:t>
            </a:r>
            <a:r>
              <a:rPr dirty="0" err="1" smtClean="0"/>
              <a:t>comercial</a:t>
            </a:r>
            <a:r>
              <a:rPr dirty="0" smtClean="0"/>
              <a:t>, </a:t>
            </a:r>
            <a:r>
              <a:rPr dirty="0" err="1" smtClean="0"/>
              <a:t>conocimiento</a:t>
            </a:r>
            <a:r>
              <a:rPr dirty="0" smtClean="0"/>
              <a:t>, </a:t>
            </a:r>
            <a:r>
              <a:rPr dirty="0" err="1" smtClean="0"/>
              <a:t>procesos</a:t>
            </a:r>
            <a:r>
              <a:rPr dirty="0" smtClean="0"/>
              <a:t> </a:t>
            </a:r>
            <a:r>
              <a:rPr dirty="0" err="1" smtClean="0"/>
              <a:t>internos</a:t>
            </a:r>
            <a:r>
              <a:rPr dirty="0" smtClean="0"/>
              <a:t>, </a:t>
            </a:r>
            <a:r>
              <a:rPr dirty="0" err="1" smtClean="0"/>
              <a:t>organización</a:t>
            </a:r>
            <a:r>
              <a:rPr dirty="0" smtClean="0"/>
              <a:t>, </a:t>
            </a:r>
            <a:r>
              <a:rPr dirty="0" err="1" smtClean="0"/>
              <a:t>sellos</a:t>
            </a:r>
            <a:r>
              <a:rPr dirty="0" smtClean="0"/>
              <a:t> de </a:t>
            </a:r>
            <a:r>
              <a:rPr dirty="0" err="1" smtClean="0"/>
              <a:t>calidad</a:t>
            </a:r>
            <a:r>
              <a:rPr dirty="0" smtClean="0"/>
              <a:t>, </a:t>
            </a:r>
            <a:r>
              <a:rPr dirty="0" err="1" smtClean="0"/>
              <a:t>relacionamiento</a:t>
            </a:r>
            <a:r>
              <a:rPr dirty="0" smtClean="0"/>
              <a:t> con </a:t>
            </a:r>
            <a:r>
              <a:rPr dirty="0" err="1" smtClean="0"/>
              <a:t>clientes</a:t>
            </a:r>
            <a:r>
              <a:rPr dirty="0" smtClean="0"/>
              <a:t>.</a:t>
            </a:r>
          </a:p>
          <a:p>
            <a:pPr>
              <a:buFontTx/>
              <a:buChar char="•"/>
            </a:pPr>
            <a:r>
              <a:rPr dirty="0" err="1" smtClean="0"/>
              <a:t>Anteriormente</a:t>
            </a:r>
            <a:r>
              <a:rPr dirty="0" smtClean="0"/>
              <a:t> los </a:t>
            </a:r>
            <a:r>
              <a:rPr dirty="0" err="1" smtClean="0"/>
              <a:t>activos</a:t>
            </a:r>
            <a:r>
              <a:rPr dirty="0" smtClean="0"/>
              <a:t> tangibles (</a:t>
            </a:r>
            <a:r>
              <a:rPr dirty="0" err="1" smtClean="0"/>
              <a:t>materias</a:t>
            </a:r>
            <a:r>
              <a:rPr dirty="0" smtClean="0"/>
              <a:t> </a:t>
            </a:r>
            <a:r>
              <a:rPr dirty="0" err="1" smtClean="0"/>
              <a:t>primas</a:t>
            </a:r>
            <a:r>
              <a:rPr dirty="0" smtClean="0"/>
              <a:t>, stock, </a:t>
            </a:r>
            <a:r>
              <a:rPr dirty="0" err="1" smtClean="0"/>
              <a:t>mobiliarios</a:t>
            </a:r>
            <a:r>
              <a:rPr dirty="0" smtClean="0"/>
              <a:t>, </a:t>
            </a:r>
            <a:r>
              <a:rPr dirty="0" err="1" smtClean="0"/>
              <a:t>terrenos</a:t>
            </a:r>
            <a:r>
              <a:rPr dirty="0" smtClean="0"/>
              <a:t>), </a:t>
            </a:r>
            <a:r>
              <a:rPr dirty="0" err="1" smtClean="0"/>
              <a:t>tenían</a:t>
            </a:r>
            <a:r>
              <a:rPr dirty="0" smtClean="0"/>
              <a:t> </a:t>
            </a:r>
            <a:r>
              <a:rPr dirty="0" err="1" smtClean="0"/>
              <a:t>preponderancia</a:t>
            </a:r>
            <a:r>
              <a:rPr dirty="0" smtClean="0"/>
              <a:t> en la </a:t>
            </a:r>
            <a:r>
              <a:rPr dirty="0" err="1" smtClean="0"/>
              <a:t>valoración</a:t>
            </a:r>
            <a:r>
              <a:rPr dirty="0" smtClean="0"/>
              <a:t> de un </a:t>
            </a:r>
            <a:r>
              <a:rPr dirty="0" err="1" smtClean="0"/>
              <a:t>negocio</a:t>
            </a:r>
            <a:r>
              <a:rPr dirty="0" smtClean="0"/>
              <a:t> (70%).</a:t>
            </a:r>
          </a:p>
          <a:p>
            <a:pPr>
              <a:buFontTx/>
              <a:buChar char="•"/>
            </a:pPr>
            <a:r>
              <a:rPr dirty="0" smtClean="0"/>
              <a:t>Hoy los </a:t>
            </a:r>
            <a:r>
              <a:rPr dirty="0" err="1" smtClean="0"/>
              <a:t>activos</a:t>
            </a:r>
            <a:r>
              <a:rPr dirty="0" smtClean="0"/>
              <a:t> intangibles </a:t>
            </a:r>
            <a:r>
              <a:rPr dirty="0" err="1" smtClean="0"/>
              <a:t>representan</a:t>
            </a:r>
            <a:r>
              <a:rPr dirty="0" smtClean="0"/>
              <a:t> </a:t>
            </a:r>
            <a:r>
              <a:rPr dirty="0" err="1" smtClean="0"/>
              <a:t>alrededor</a:t>
            </a:r>
            <a:r>
              <a:rPr dirty="0" smtClean="0"/>
              <a:t> del 90% de la </a:t>
            </a:r>
            <a:r>
              <a:rPr dirty="0" err="1" smtClean="0"/>
              <a:t>valoración</a:t>
            </a:r>
            <a:r>
              <a:rPr dirty="0" smtClean="0"/>
              <a:t> de </a:t>
            </a:r>
            <a:r>
              <a:rPr dirty="0" err="1" smtClean="0"/>
              <a:t>una</a:t>
            </a:r>
            <a:r>
              <a:rPr dirty="0" smtClean="0"/>
              <a:t> </a:t>
            </a:r>
            <a:r>
              <a:rPr dirty="0" err="1" smtClean="0"/>
              <a:t>empresa</a:t>
            </a:r>
            <a:r>
              <a:rPr dirty="0" smtClean="0"/>
              <a:t>.</a:t>
            </a:r>
          </a:p>
        </p:txBody>
      </p:sp>
      <p:sp>
        <p:nvSpPr>
          <p:cNvPr id="4" name="3 Marcador de número de diapositiva"/>
          <p:cNvSpPr>
            <a:spLocks noGrp="1"/>
          </p:cNvSpPr>
          <p:nvPr>
            <p:ph type="sldNum" sz="quarter" idx="5"/>
          </p:nvPr>
        </p:nvSpPr>
        <p:spPr/>
        <p:txBody>
          <a:bodyPr/>
          <a:lstStyle/>
          <a:p>
            <a:pPr>
              <a:defRPr/>
            </a:pPr>
            <a:fld id="{66FDDE6A-B0E1-4FBE-911E-0C3E4A18B642}"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pPr>
              <a:defRPr/>
            </a:pPr>
            <a:r>
              <a:rPr lang="es-ES" dirty="0" smtClean="0"/>
              <a:t>Enfoque de la Competitividad Sistémica (va más allá del concepto de la competitividad industrial): El concepto de “competitividad sistémica”, creado por el Instituto Alemán de Desarrollo (IAD) = es un concepto multidimensional = competencia + diálogo y toma de decisiones conjuntas, son capaces de movilizar el potencial de creatividad y conocimientos de toda la sociedad.</a:t>
            </a:r>
          </a:p>
          <a:p>
            <a:pPr>
              <a:defRPr/>
            </a:pPr>
            <a:r>
              <a:rPr lang="es-ES" dirty="0" smtClean="0"/>
              <a:t>Con el fin de alcanzar efectos sinérgicos, el mercado y la organización de la sociedad, deben funcionar en armonía.</a:t>
            </a:r>
          </a:p>
          <a:p>
            <a:pPr>
              <a:defRPr/>
            </a:pPr>
            <a:endParaRPr lang="es-ES" dirty="0" smtClean="0"/>
          </a:p>
          <a:p>
            <a:pPr>
              <a:defRPr/>
            </a:pPr>
            <a:r>
              <a:rPr lang="es-ES" dirty="0" smtClean="0"/>
              <a:t>Ideas fuerza: </a:t>
            </a:r>
          </a:p>
          <a:p>
            <a:pPr>
              <a:defRPr/>
            </a:pPr>
            <a:endParaRPr lang="es-ES" dirty="0" smtClean="0"/>
          </a:p>
          <a:p>
            <a:pPr>
              <a:defRPr/>
            </a:pPr>
            <a:r>
              <a:rPr lang="es-ES" dirty="0" smtClean="0"/>
              <a:t>-  Queremos un país competitivo</a:t>
            </a:r>
          </a:p>
          <a:p>
            <a:pPr>
              <a:defRPr/>
            </a:pPr>
            <a:r>
              <a:rPr lang="es-ES" dirty="0" smtClean="0"/>
              <a:t>- Ello implica:</a:t>
            </a:r>
          </a:p>
          <a:p>
            <a:pPr>
              <a:defRPr/>
            </a:pPr>
            <a:r>
              <a:rPr lang="es-ES" b="1" dirty="0" smtClean="0"/>
              <a:t>1. Estabilidad  </a:t>
            </a:r>
            <a:r>
              <a:rPr lang="es-ES" dirty="0" smtClean="0"/>
              <a:t>= </a:t>
            </a:r>
            <a:r>
              <a:rPr lang="es-ES" b="1" dirty="0" smtClean="0"/>
              <a:t>Nivel Macro</a:t>
            </a:r>
            <a:r>
              <a:rPr lang="es-ES" dirty="0" smtClean="0"/>
              <a:t>: Estabilidad macroeconómica</a:t>
            </a:r>
          </a:p>
          <a:p>
            <a:pPr>
              <a:defRPr/>
            </a:pPr>
            <a:r>
              <a:rPr lang="es-ES" b="1" dirty="0" smtClean="0"/>
              <a:t>2.  Políticas sectoriales </a:t>
            </a:r>
            <a:r>
              <a:rPr lang="es-ES" dirty="0" smtClean="0"/>
              <a:t>que amplíen la capacidad productiva del país</a:t>
            </a:r>
            <a:r>
              <a:rPr lang="es-ES" b="1" dirty="0" smtClean="0"/>
              <a:t> =</a:t>
            </a:r>
            <a:r>
              <a:rPr lang="es-ES" dirty="0" smtClean="0"/>
              <a:t> </a:t>
            </a:r>
            <a:r>
              <a:rPr lang="es-ES" b="1" dirty="0" smtClean="0"/>
              <a:t>Nivel meso</a:t>
            </a:r>
            <a:endParaRPr lang="es-ES" dirty="0" smtClean="0"/>
          </a:p>
          <a:p>
            <a:pPr>
              <a:defRPr/>
            </a:pPr>
            <a:endParaRPr lang="es-ES" dirty="0" smtClean="0"/>
          </a:p>
          <a:p>
            <a:pPr>
              <a:defRPr/>
            </a:pPr>
            <a:r>
              <a:rPr lang="es-ES" dirty="0" smtClean="0"/>
              <a:t>- Para eso en necesario desarrollar una estrategia de:</a:t>
            </a:r>
          </a:p>
          <a:p>
            <a:pPr>
              <a:defRPr/>
            </a:pPr>
            <a:r>
              <a:rPr lang="es-ES" b="1" dirty="0" smtClean="0"/>
              <a:t>3. Integración de la sociedad: Nivel meta: </a:t>
            </a:r>
            <a:r>
              <a:rPr lang="es-ES" dirty="0" smtClean="0"/>
              <a:t>Consensos para el desarrollo económico y social (empresarios, organizaciones sociales, Gobierno – diferentes poderes del Estado- ). Buscar la cohesión social.</a:t>
            </a:r>
          </a:p>
          <a:p>
            <a:pPr>
              <a:defRPr/>
            </a:pPr>
            <a:r>
              <a:rPr lang="es-ES" b="1" dirty="0" smtClean="0"/>
              <a:t>4. Fomentar alianzas  de cooperación e interacción entre empresas = </a:t>
            </a:r>
            <a:r>
              <a:rPr lang="es-ES" dirty="0" smtClean="0"/>
              <a:t>crear cadenas de valor que propicien en conjunto ventajas competitivas (que no lograrían individualmente). </a:t>
            </a:r>
            <a:r>
              <a:rPr lang="es-ES" b="1" dirty="0" smtClean="0"/>
              <a:t>= Nivel micro.</a:t>
            </a:r>
          </a:p>
          <a:p>
            <a:endParaRPr lang="en-US" dirty="0"/>
          </a:p>
        </p:txBody>
      </p:sp>
      <p:sp>
        <p:nvSpPr>
          <p:cNvPr id="4" name="3 Marcador de número de diapositiva"/>
          <p:cNvSpPr>
            <a:spLocks noGrp="1"/>
          </p:cNvSpPr>
          <p:nvPr>
            <p:ph type="sldNum" sz="quarter" idx="10"/>
          </p:nvPr>
        </p:nvSpPr>
        <p:spPr/>
        <p:txBody>
          <a:bodyPr/>
          <a:lstStyle/>
          <a:p>
            <a:pPr>
              <a:defRPr/>
            </a:pPr>
            <a:fld id="{0C7D38B4-9EAA-4A77-8EDC-916BC8CBF70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smtClean="0"/>
          </a:p>
        </p:txBody>
      </p:sp>
      <p:sp>
        <p:nvSpPr>
          <p:cNvPr id="4" name="3 Marcador de número de diapositiva"/>
          <p:cNvSpPr>
            <a:spLocks noGrp="1"/>
          </p:cNvSpPr>
          <p:nvPr>
            <p:ph type="sldNum" sz="quarter" idx="5"/>
          </p:nvPr>
        </p:nvSpPr>
        <p:spPr/>
        <p:txBody>
          <a:bodyPr/>
          <a:lstStyle/>
          <a:p>
            <a:pPr>
              <a:defRPr/>
            </a:pPr>
            <a:fld id="{91B737E3-F6FC-447D-89F9-17CD0429B25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smtClean="0"/>
              <a:t>Un acuerdo colectivo forma parte del proceso de transformación por el que atraviesa el país, y la necesidad de adecuar el rol que cumple el Estado en la sociedad moderna.</a:t>
            </a:r>
            <a:endParaRPr lang="en-US" smtClean="0"/>
          </a:p>
        </p:txBody>
      </p:sp>
      <p:sp>
        <p:nvSpPr>
          <p:cNvPr id="4" name="3 Marcador de número de diapositiva"/>
          <p:cNvSpPr>
            <a:spLocks noGrp="1"/>
          </p:cNvSpPr>
          <p:nvPr>
            <p:ph type="sldNum" sz="quarter" idx="5"/>
          </p:nvPr>
        </p:nvSpPr>
        <p:spPr/>
        <p:txBody>
          <a:bodyPr/>
          <a:lstStyle/>
          <a:p>
            <a:pPr>
              <a:defRPr/>
            </a:pPr>
            <a:fld id="{18215551-7C2F-4126-A3C0-B565D5DDD2A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s-ES_trad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4" name="Shape 43"/>
          <p:cNvSpPr>
            <a:spLocks/>
          </p:cNvSpPr>
          <p:nvPr/>
        </p:nvSpPr>
        <p:spPr bwMode="auto">
          <a:xfrm rot="5236414">
            <a:off x="5004594" y="1434307"/>
            <a:ext cx="4114800" cy="1287462"/>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accent2">
              <a:lumMod val="10000"/>
              <a:lumOff val="90000"/>
              <a:alpha val="8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s-ES">
              <a:latin typeface="+mn-lt"/>
              <a:cs typeface="+mn-cs"/>
            </a:endParaRPr>
          </a:p>
        </p:txBody>
      </p:sp>
      <p:sp>
        <p:nvSpPr>
          <p:cNvPr id="5" name="Shape 35"/>
          <p:cNvSpPr>
            <a:spLocks/>
          </p:cNvSpPr>
          <p:nvPr/>
        </p:nvSpPr>
        <p:spPr bwMode="auto">
          <a:xfrm>
            <a:off x="5222875" y="1066800"/>
            <a:ext cx="470535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s-ES">
              <a:latin typeface="+mn-lt"/>
              <a:cs typeface="+mn-cs"/>
            </a:endParaRPr>
          </a:p>
        </p:txBody>
      </p:sp>
      <p:sp>
        <p:nvSpPr>
          <p:cNvPr id="6" name="Shape 42"/>
          <p:cNvSpPr>
            <a:spLocks/>
          </p:cNvSpPr>
          <p:nvPr/>
        </p:nvSpPr>
        <p:spPr bwMode="auto">
          <a:xfrm>
            <a:off x="314325" y="-14288"/>
            <a:ext cx="6026150" cy="6553201"/>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s-ES">
              <a:latin typeface="+mn-lt"/>
              <a:cs typeface="+mn-cs"/>
            </a:endParaRPr>
          </a:p>
        </p:txBody>
      </p:sp>
      <p:sp>
        <p:nvSpPr>
          <p:cNvPr id="7" name="Shape 21"/>
          <p:cNvSpPr>
            <a:spLocks/>
          </p:cNvSpPr>
          <p:nvPr/>
        </p:nvSpPr>
        <p:spPr bwMode="auto">
          <a:xfrm>
            <a:off x="6438900" y="4267200"/>
            <a:ext cx="173355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accent2">
              <a:lumMod val="10000"/>
              <a:lumOff val="90000"/>
              <a:alpha val="8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s-ES">
              <a:latin typeface="+mn-lt"/>
              <a:cs typeface="+mn-cs"/>
            </a:endParaRPr>
          </a:p>
        </p:txBody>
      </p:sp>
      <p:sp>
        <p:nvSpPr>
          <p:cNvPr id="10" name="Shape 23"/>
          <p:cNvSpPr>
            <a:spLocks/>
          </p:cNvSpPr>
          <p:nvPr/>
        </p:nvSpPr>
        <p:spPr bwMode="auto">
          <a:xfrm>
            <a:off x="6438900" y="1752600"/>
            <a:ext cx="34671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accent2">
              <a:lumMod val="10000"/>
              <a:lumOff val="90000"/>
              <a:alpha val="8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s-ES">
              <a:latin typeface="+mn-lt"/>
              <a:cs typeface="+mn-cs"/>
            </a:endParaRPr>
          </a:p>
        </p:txBody>
      </p:sp>
      <p:sp>
        <p:nvSpPr>
          <p:cNvPr id="11" name="Shape 25"/>
          <p:cNvSpPr>
            <a:spLocks/>
          </p:cNvSpPr>
          <p:nvPr/>
        </p:nvSpPr>
        <p:spPr bwMode="auto">
          <a:xfrm>
            <a:off x="577850" y="4267200"/>
            <a:ext cx="57785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accent2">
              <a:lumMod val="10000"/>
              <a:lumOff val="90000"/>
              <a:alpha val="8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s-ES">
              <a:latin typeface="+mn-lt"/>
              <a:cs typeface="+mn-cs"/>
            </a:endParaRPr>
          </a:p>
        </p:txBody>
      </p:sp>
      <p:sp>
        <p:nvSpPr>
          <p:cNvPr id="12" name="Shape 26"/>
          <p:cNvSpPr>
            <a:spLocks/>
          </p:cNvSpPr>
          <p:nvPr/>
        </p:nvSpPr>
        <p:spPr bwMode="auto">
          <a:xfrm>
            <a:off x="396875" y="2438400"/>
            <a:ext cx="61087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accent3">
              <a:lumMod val="20000"/>
              <a:lumOff val="80000"/>
              <a:alpha val="8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s-ES">
              <a:latin typeface="+mn-lt"/>
              <a:cs typeface="+mn-cs"/>
            </a:endParaRPr>
          </a:p>
        </p:txBody>
      </p:sp>
      <p:sp>
        <p:nvSpPr>
          <p:cNvPr id="13" name="Rectangle 31"/>
          <p:cNvSpPr/>
          <p:nvPr/>
        </p:nvSpPr>
        <p:spPr>
          <a:xfrm>
            <a:off x="0" y="0"/>
            <a:ext cx="395288"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4" name="Rectangle 38"/>
          <p:cNvSpPr/>
          <p:nvPr/>
        </p:nvSpPr>
        <p:spPr>
          <a:xfrm>
            <a:off x="334963" y="681038"/>
            <a:ext cx="508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5" name="Rectangle 39"/>
          <p:cNvSpPr/>
          <p:nvPr/>
        </p:nvSpPr>
        <p:spPr>
          <a:xfrm>
            <a:off x="290513" y="681038"/>
            <a:ext cx="3175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6" name="Rectangle 40"/>
          <p:cNvSpPr/>
          <p:nvPr/>
        </p:nvSpPr>
        <p:spPr>
          <a:xfrm>
            <a:off x="269875" y="681038"/>
            <a:ext cx="11113"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7" name="Rectangle 41"/>
          <p:cNvSpPr/>
          <p:nvPr/>
        </p:nvSpPr>
        <p:spPr>
          <a:xfrm>
            <a:off x="24130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8" name="Rectangle 44"/>
          <p:cNvSpPr/>
          <p:nvPr/>
        </p:nvSpPr>
        <p:spPr>
          <a:xfrm>
            <a:off x="393700" y="401638"/>
            <a:ext cx="9213850" cy="887412"/>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9" name="Rectangle 57"/>
          <p:cNvSpPr/>
          <p:nvPr/>
        </p:nvSpPr>
        <p:spPr>
          <a:xfrm flipH="1">
            <a:off x="403225"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20" name="Rectangle 58"/>
          <p:cNvSpPr/>
          <p:nvPr/>
        </p:nvSpPr>
        <p:spPr>
          <a:xfrm flipH="1">
            <a:off x="4460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21" name="Rectangle 59"/>
          <p:cNvSpPr/>
          <p:nvPr/>
        </p:nvSpPr>
        <p:spPr>
          <a:xfrm flipH="1">
            <a:off x="4857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22" name="Rectangle 60"/>
          <p:cNvSpPr/>
          <p:nvPr/>
        </p:nvSpPr>
        <p:spPr>
          <a:xfrm flipH="1">
            <a:off x="515938" y="681038"/>
            <a:ext cx="111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23" name="Rectangle 61"/>
          <p:cNvSpPr/>
          <p:nvPr/>
        </p:nvSpPr>
        <p:spPr>
          <a:xfrm>
            <a:off x="541338" y="681038"/>
            <a:ext cx="396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24" name="Rectangle 55"/>
          <p:cNvSpPr/>
          <p:nvPr/>
        </p:nvSpPr>
        <p:spPr>
          <a:xfrm>
            <a:off x="276225" y="5046663"/>
            <a:ext cx="7937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25" name="Rectangle 64"/>
          <p:cNvSpPr/>
          <p:nvPr/>
        </p:nvSpPr>
        <p:spPr>
          <a:xfrm>
            <a:off x="276225" y="4797425"/>
            <a:ext cx="7937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26" name="Rectangle 65"/>
          <p:cNvSpPr/>
          <p:nvPr/>
        </p:nvSpPr>
        <p:spPr>
          <a:xfrm>
            <a:off x="276225" y="4637088"/>
            <a:ext cx="7937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27" name="Rectangle 66"/>
          <p:cNvSpPr/>
          <p:nvPr/>
        </p:nvSpPr>
        <p:spPr>
          <a:xfrm>
            <a:off x="276225" y="4541838"/>
            <a:ext cx="7937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8" name="Title 7"/>
          <p:cNvSpPr>
            <a:spLocks noGrp="1"/>
          </p:cNvSpPr>
          <p:nvPr>
            <p:ph type="ctrTitle"/>
          </p:nvPr>
        </p:nvSpPr>
        <p:spPr>
          <a:xfrm>
            <a:off x="416496" y="1412776"/>
            <a:ext cx="9089504" cy="774192"/>
          </a:xfrm>
        </p:spPr>
        <p:txBody>
          <a:bodyPr/>
          <a:lstStyle>
            <a:lvl1pPr marR="9144" algn="r" eaLnBrk="1" latinLnBrk="0" hangingPunct="1">
              <a:defRPr kumimoji="0" lang="es-ES" sz="2800" b="1" cap="none" spc="0">
                <a:ln w="18000">
                  <a:solidFill>
                    <a:srgbClr val="002060"/>
                  </a:solidFill>
                  <a:prstDash val="solid"/>
                  <a:miter lim="800000"/>
                </a:ln>
                <a:solidFill>
                  <a:srgbClr val="002060"/>
                </a:solidFill>
                <a:effectLst>
                  <a:outerShdw blurRad="25500" dist="23000" dir="7020000" algn="tl">
                    <a:srgbClr val="000000">
                      <a:alpha val="50000"/>
                    </a:srgbClr>
                  </a:outerShdw>
                </a:effectLst>
              </a:defRPr>
            </a:lvl1pPr>
            <a:extLst/>
          </a:lstStyle>
          <a:p>
            <a:r>
              <a:rPr lang="es-ES" dirty="0" smtClean="0"/>
              <a:t>Haga clic para modificar el estilo de título del patrón</a:t>
            </a:r>
            <a:endParaRPr dirty="0"/>
          </a:p>
        </p:txBody>
      </p:sp>
      <p:sp>
        <p:nvSpPr>
          <p:cNvPr id="9" name="Subtitle 8"/>
          <p:cNvSpPr>
            <a:spLocks noGrp="1"/>
          </p:cNvSpPr>
          <p:nvPr>
            <p:ph type="subTitle" idx="1"/>
          </p:nvPr>
        </p:nvSpPr>
        <p:spPr>
          <a:xfrm>
            <a:off x="5385048" y="2204864"/>
            <a:ext cx="4147067" cy="1049288"/>
          </a:xfrm>
        </p:spPr>
        <p:txBody>
          <a:bodyPr tIns="0"/>
          <a:lstStyle>
            <a:lvl1pPr marL="0" indent="0" algn="r" eaLnBrk="1" latinLnBrk="0" hangingPunct="1">
              <a:spcBef>
                <a:spcPts val="0"/>
              </a:spcBef>
              <a:buNone/>
              <a:defRPr kumimoji="0" lang="es-ES" sz="2000">
                <a:solidFill>
                  <a:schemeClr val="tx1"/>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r>
              <a:rPr lang="es-ES" dirty="0" smtClean="0"/>
              <a:t>Haga clic para modificar el estilo de subtítulo del patrón</a:t>
            </a:r>
            <a:endParaRPr dirty="0"/>
          </a:p>
        </p:txBody>
      </p:sp>
      <p:sp>
        <p:nvSpPr>
          <p:cNvPr id="28" name="Date Placeholder 27"/>
          <p:cNvSpPr>
            <a:spLocks noGrp="1"/>
          </p:cNvSpPr>
          <p:nvPr>
            <p:ph type="dt" sz="half" idx="10"/>
          </p:nvPr>
        </p:nvSpPr>
        <p:spPr/>
        <p:txBody>
          <a:bodyPr/>
          <a:lstStyle>
            <a:lvl1pPr>
              <a:defRPr/>
            </a:lvl1pPr>
            <a:extLst/>
          </a:lstStyle>
          <a:p>
            <a:pPr>
              <a:defRPr/>
            </a:pPr>
            <a:fld id="{3B80BC23-C3C2-4D66-9422-DF324F9C8089}" type="datetimeFigureOut">
              <a:rPr/>
              <a:pPr>
                <a:defRPr/>
              </a:pPr>
              <a:t>14/04/2011</a:t>
            </a:fld>
            <a:endParaRPr/>
          </a:p>
        </p:txBody>
      </p:sp>
      <p:sp>
        <p:nvSpPr>
          <p:cNvPr id="29" name="Footer Placeholder 16"/>
          <p:cNvSpPr>
            <a:spLocks noGrp="1"/>
          </p:cNvSpPr>
          <p:nvPr>
            <p:ph type="ftr" sz="quarter" idx="11"/>
          </p:nvPr>
        </p:nvSpPr>
        <p:spPr/>
        <p:txBody>
          <a:bodyPr/>
          <a:lstStyle>
            <a:lvl1pPr>
              <a:defRPr/>
            </a:lvl1pPr>
            <a:extLst/>
          </a:lstStyle>
          <a:p>
            <a:pPr>
              <a:defRPr/>
            </a:pPr>
            <a:endParaRPr/>
          </a:p>
        </p:txBody>
      </p:sp>
      <p:sp>
        <p:nvSpPr>
          <p:cNvPr id="30" name="Slide Number Placeholder 28"/>
          <p:cNvSpPr>
            <a:spLocks noGrp="1"/>
          </p:cNvSpPr>
          <p:nvPr>
            <p:ph type="sldNum" sz="quarter" idx="12"/>
          </p:nvPr>
        </p:nvSpPr>
        <p:spPr/>
        <p:txBody>
          <a:bodyPr/>
          <a:lstStyle>
            <a:lvl1pPr>
              <a:defRPr/>
            </a:lvl1pPr>
            <a:extLst/>
          </a:lstStyle>
          <a:p>
            <a:pPr>
              <a:defRPr/>
            </a:pPr>
            <a:fld id="{29CB17CB-D813-4C23-818D-BD6B55B73168}" type="slidenum">
              <a:rPr/>
              <a:pPr>
                <a:defRPr/>
              </a:pPr>
              <a:t>‹Nº›</a:t>
            </a:fld>
            <a:endParaRPr/>
          </a:p>
        </p:txBody>
      </p:sp>
      <p:sp>
        <p:nvSpPr>
          <p:cNvPr id="36" name="35 Rectángulo"/>
          <p:cNvSpPr/>
          <p:nvPr userDrawn="1"/>
        </p:nvSpPr>
        <p:spPr>
          <a:xfrm>
            <a:off x="108812" y="95534"/>
            <a:ext cx="9684276" cy="1269242"/>
          </a:xfrm>
          <a:prstGeom prst="rect">
            <a:avLst/>
          </a:prstGeom>
          <a:solidFill>
            <a:schemeClr val="bg1"/>
          </a:solidFill>
          <a:ln>
            <a:solidFill>
              <a:schemeClr val="bg1">
                <a:lumMod val="85000"/>
              </a:schemeClr>
            </a:solidFill>
          </a:ln>
          <a:effectLst>
            <a:outerShdw blurRad="63500" dist="50800" dir="18900000" algn="bl" rotWithShape="0">
              <a:prstClr val="black">
                <a:alpha val="9000"/>
              </a:prstClr>
            </a:outerShdw>
          </a:effectLst>
          <a:scene3d>
            <a:camera prst="orthographicFront"/>
            <a:lightRig rig="threePt" dir="t"/>
          </a:scene3d>
          <a:sp3d extrusionH="152400" prstMaterial="matte">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
          <p:cNvPicPr>
            <a:picLocks noChangeAspect="1" noChangeArrowheads="1"/>
          </p:cNvPicPr>
          <p:nvPr userDrawn="1"/>
        </p:nvPicPr>
        <p:blipFill>
          <a:blip r:embed="rId2" cstate="print"/>
          <a:srcRect/>
          <a:stretch>
            <a:fillRect/>
          </a:stretch>
        </p:blipFill>
        <p:spPr bwMode="auto">
          <a:xfrm>
            <a:off x="1856656" y="0"/>
            <a:ext cx="6084887" cy="1373187"/>
          </a:xfrm>
          <a:prstGeom prst="rect">
            <a:avLst/>
          </a:prstGeom>
          <a:noFill/>
          <a:ln w="9525">
            <a:noFill/>
            <a:miter lim="800000"/>
            <a:headEnd/>
            <a:tailEnd/>
          </a:ln>
        </p:spPr>
      </p:pic>
      <p:pic>
        <p:nvPicPr>
          <p:cNvPr id="38" name="Picture 4"/>
          <p:cNvPicPr>
            <a:picLocks noChangeAspect="1" noChangeArrowheads="1"/>
          </p:cNvPicPr>
          <p:nvPr userDrawn="1"/>
        </p:nvPicPr>
        <p:blipFill>
          <a:blip r:embed="rId3" cstate="print"/>
          <a:srcRect/>
          <a:stretch>
            <a:fillRect/>
          </a:stretch>
        </p:blipFill>
        <p:spPr bwMode="auto">
          <a:xfrm>
            <a:off x="7200800" y="548680"/>
            <a:ext cx="883827" cy="720080"/>
          </a:xfrm>
          <a:prstGeom prst="rect">
            <a:avLst/>
          </a:prstGeom>
          <a:noFill/>
          <a:ln w="9525">
            <a:noFill/>
            <a:miter lim="800000"/>
            <a:headEnd/>
            <a:tailEnd/>
          </a:ln>
          <a:effectLst/>
        </p:spPr>
      </p:pic>
      <p:pic>
        <p:nvPicPr>
          <p:cNvPr id="39" name="8 Marcador de contenido" descr="Para todos.jpeg"/>
          <p:cNvPicPr>
            <a:picLocks noChangeAspect="1"/>
          </p:cNvPicPr>
          <p:nvPr userDrawn="1"/>
        </p:nvPicPr>
        <p:blipFill>
          <a:blip r:embed="rId4" cstate="print"/>
          <a:stretch>
            <a:fillRect/>
          </a:stretch>
        </p:blipFill>
        <p:spPr bwMode="auto">
          <a:xfrm>
            <a:off x="144016" y="476672"/>
            <a:ext cx="2425604" cy="715140"/>
          </a:xfrm>
          <a:prstGeom prst="rect">
            <a:avLst/>
          </a:prstGeom>
          <a:noFill/>
          <a:ln w="9525">
            <a:noFill/>
            <a:miter lim="800000"/>
            <a:headEnd/>
            <a:tailEnd/>
          </a:ln>
        </p:spPr>
      </p:pic>
      <p:sp>
        <p:nvSpPr>
          <p:cNvPr id="40" name="39 CuadroTexto"/>
          <p:cNvSpPr txBox="1"/>
          <p:nvPr userDrawn="1"/>
        </p:nvSpPr>
        <p:spPr>
          <a:xfrm>
            <a:off x="8035803" y="476672"/>
            <a:ext cx="1669725" cy="738664"/>
          </a:xfrm>
          <a:prstGeom prst="rect">
            <a:avLst/>
          </a:prstGeom>
          <a:noFill/>
        </p:spPr>
        <p:txBody>
          <a:bodyPr wrap="square" lIns="0" rIns="0" rtlCol="0">
            <a:spAutoFit/>
          </a:bodyPr>
          <a:lstStyle/>
          <a:p>
            <a:r>
              <a:rPr lang="es-PY" sz="1400" b="1" dirty="0" smtClean="0">
                <a:solidFill>
                  <a:schemeClr val="bg1">
                    <a:lumMod val="50000"/>
                  </a:schemeClr>
                </a:solidFill>
                <a:latin typeface="Arial" pitchFamily="34" charset="0"/>
                <a:cs typeface="Arial" pitchFamily="34" charset="0"/>
              </a:rPr>
              <a:t>PRESIDENCIA</a:t>
            </a:r>
          </a:p>
          <a:p>
            <a:r>
              <a:rPr lang="es-PY" sz="1400" b="1" dirty="0" smtClean="0">
                <a:solidFill>
                  <a:schemeClr val="bg1">
                    <a:lumMod val="50000"/>
                  </a:schemeClr>
                </a:solidFill>
                <a:latin typeface="Arial" pitchFamily="34" charset="0"/>
                <a:cs typeface="Arial" pitchFamily="34" charset="0"/>
              </a:rPr>
              <a:t>DE LA REPÚBLICA DEL PARAGUAY</a:t>
            </a:r>
            <a:endParaRPr lang="en-US" sz="1400" b="1" dirty="0">
              <a:solidFill>
                <a:schemeClr val="bg1">
                  <a:lumMod val="50000"/>
                </a:schemeClr>
              </a:solidFill>
              <a:latin typeface="Arial" pitchFamily="34" charset="0"/>
              <a:cs typeface="Arial" pitchFamily="34" charset="0"/>
            </a:endParaRPr>
          </a:p>
        </p:txBody>
      </p:sp>
      <p:cxnSp>
        <p:nvCxnSpPr>
          <p:cNvPr id="41" name="40 Conector recto"/>
          <p:cNvCxnSpPr/>
          <p:nvPr userDrawn="1"/>
        </p:nvCxnSpPr>
        <p:spPr>
          <a:xfrm>
            <a:off x="1712640" y="1364580"/>
            <a:ext cx="6552728"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41 Rectángulo redondeado"/>
          <p:cNvSpPr/>
          <p:nvPr userDrawn="1"/>
        </p:nvSpPr>
        <p:spPr>
          <a:xfrm>
            <a:off x="2675037" y="1102668"/>
            <a:ext cx="4320480" cy="272008"/>
          </a:xfrm>
          <a:prstGeom prst="roundRect">
            <a:avLst/>
          </a:prstGeom>
          <a:gradFill>
            <a:gsLst>
              <a:gs pos="0">
                <a:srgbClr val="08588A"/>
              </a:gs>
              <a:gs pos="100000">
                <a:srgbClr val="0B7EC5"/>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2000" b="1" dirty="0" smtClean="0">
                <a:latin typeface="Angsana New" pitchFamily="18" charset="-34"/>
                <a:cs typeface="Angsana New" pitchFamily="18" charset="-34"/>
              </a:rPr>
              <a:t>“Bicentenario de la Independencia Nacional: 1811-2011”</a:t>
            </a:r>
            <a:endParaRPr lang="en-US" sz="2000" b="1" dirty="0">
              <a:latin typeface="Angsana New" pitchFamily="18" charset="-34"/>
              <a:cs typeface="Angsana New" pitchFamily="18" charset="-34"/>
            </a:endParaRPr>
          </a:p>
        </p:txBody>
      </p:sp>
      <p:grpSp>
        <p:nvGrpSpPr>
          <p:cNvPr id="43" name="42 Grupo"/>
          <p:cNvGrpSpPr/>
          <p:nvPr userDrawn="1"/>
        </p:nvGrpSpPr>
        <p:grpSpPr>
          <a:xfrm>
            <a:off x="0" y="6453336"/>
            <a:ext cx="9906000" cy="404664"/>
            <a:chOff x="0" y="5448300"/>
            <a:chExt cx="9906000" cy="1409700"/>
          </a:xfrm>
        </p:grpSpPr>
        <p:pic>
          <p:nvPicPr>
            <p:cNvPr id="44" name="Picture 6"/>
            <p:cNvPicPr>
              <a:picLocks noChangeAspect="1" noChangeArrowheads="1"/>
            </p:cNvPicPr>
            <p:nvPr/>
          </p:nvPicPr>
          <p:blipFill>
            <a:blip r:embed="rId5" cstate="print"/>
            <a:srcRect/>
            <a:stretch>
              <a:fillRect/>
            </a:stretch>
          </p:blipFill>
          <p:spPr bwMode="auto">
            <a:xfrm>
              <a:off x="0" y="5503863"/>
              <a:ext cx="9906000" cy="1354137"/>
            </a:xfrm>
            <a:prstGeom prst="rect">
              <a:avLst/>
            </a:prstGeom>
            <a:noFill/>
            <a:ln w="9525">
              <a:noFill/>
              <a:miter lim="800000"/>
              <a:headEnd/>
              <a:tailEnd/>
            </a:ln>
          </p:spPr>
        </p:pic>
        <p:sp>
          <p:nvSpPr>
            <p:cNvPr id="45" name="44 Forma libre"/>
            <p:cNvSpPr/>
            <p:nvPr/>
          </p:nvSpPr>
          <p:spPr>
            <a:xfrm>
              <a:off x="7334250" y="5448300"/>
              <a:ext cx="2247900" cy="666750"/>
            </a:xfrm>
            <a:custGeom>
              <a:avLst/>
              <a:gdLst>
                <a:gd name="connsiteX0" fmla="*/ 57150 w 2247900"/>
                <a:gd name="connsiteY0" fmla="*/ 333375 h 666750"/>
                <a:gd name="connsiteX1" fmla="*/ 1752600 w 2247900"/>
                <a:gd name="connsiteY1" fmla="*/ 666750 h 666750"/>
                <a:gd name="connsiteX2" fmla="*/ 2247900 w 2247900"/>
                <a:gd name="connsiteY2" fmla="*/ 323850 h 666750"/>
                <a:gd name="connsiteX3" fmla="*/ 2247900 w 2247900"/>
                <a:gd name="connsiteY3" fmla="*/ 0 h 666750"/>
                <a:gd name="connsiteX4" fmla="*/ 28575 w 2247900"/>
                <a:gd name="connsiteY4" fmla="*/ 9525 h 666750"/>
                <a:gd name="connsiteX5" fmla="*/ 0 w 2247900"/>
                <a:gd name="connsiteY5" fmla="*/ 30480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7900" h="666750">
                  <a:moveTo>
                    <a:pt x="57150" y="333375"/>
                  </a:moveTo>
                  <a:lnTo>
                    <a:pt x="1752600" y="666750"/>
                  </a:lnTo>
                  <a:lnTo>
                    <a:pt x="2247900" y="323850"/>
                  </a:lnTo>
                  <a:lnTo>
                    <a:pt x="2247900" y="0"/>
                  </a:lnTo>
                  <a:lnTo>
                    <a:pt x="28575" y="9525"/>
                  </a:lnTo>
                  <a:lnTo>
                    <a:pt x="0" y="30480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45 Forma libre"/>
            <p:cNvSpPr/>
            <p:nvPr/>
          </p:nvSpPr>
          <p:spPr>
            <a:xfrm>
              <a:off x="7324726" y="5791199"/>
              <a:ext cx="2355850" cy="466725"/>
            </a:xfrm>
            <a:custGeom>
              <a:avLst/>
              <a:gdLst>
                <a:gd name="connsiteX0" fmla="*/ 95250 w 2352675"/>
                <a:gd name="connsiteY0" fmla="*/ 0 h 476250"/>
                <a:gd name="connsiteX1" fmla="*/ 0 w 2352675"/>
                <a:gd name="connsiteY1" fmla="*/ 333375 h 476250"/>
                <a:gd name="connsiteX2" fmla="*/ 2352675 w 2352675"/>
                <a:gd name="connsiteY2" fmla="*/ 476250 h 476250"/>
                <a:gd name="connsiteX3" fmla="*/ 95250 w 2352675"/>
                <a:gd name="connsiteY3" fmla="*/ 0 h 476250"/>
                <a:gd name="connsiteX0" fmla="*/ 95250 w 2352675"/>
                <a:gd name="connsiteY0" fmla="*/ 0 h 476250"/>
                <a:gd name="connsiteX1" fmla="*/ 0 w 2352675"/>
                <a:gd name="connsiteY1" fmla="*/ 333375 h 476250"/>
                <a:gd name="connsiteX2" fmla="*/ 2352675 w 2352675"/>
                <a:gd name="connsiteY2" fmla="*/ 476250 h 476250"/>
                <a:gd name="connsiteX3" fmla="*/ 95250 w 2352675"/>
                <a:gd name="connsiteY3" fmla="*/ 0 h 476250"/>
                <a:gd name="connsiteX0" fmla="*/ 95250 w 2308795"/>
                <a:gd name="connsiteY0" fmla="*/ 0 h 518120"/>
                <a:gd name="connsiteX1" fmla="*/ 0 w 2308795"/>
                <a:gd name="connsiteY1" fmla="*/ 333375 h 518120"/>
                <a:gd name="connsiteX2" fmla="*/ 2308795 w 2308795"/>
                <a:gd name="connsiteY2" fmla="*/ 518120 h 518120"/>
                <a:gd name="connsiteX3" fmla="*/ 95250 w 2308795"/>
                <a:gd name="connsiteY3" fmla="*/ 0 h 518120"/>
                <a:gd name="connsiteX0" fmla="*/ 95250 w 2355850"/>
                <a:gd name="connsiteY0" fmla="*/ 0 h 466725"/>
                <a:gd name="connsiteX1" fmla="*/ 0 w 2355850"/>
                <a:gd name="connsiteY1" fmla="*/ 333375 h 466725"/>
                <a:gd name="connsiteX2" fmla="*/ 2355850 w 2355850"/>
                <a:gd name="connsiteY2" fmla="*/ 466725 h 466725"/>
                <a:gd name="connsiteX3" fmla="*/ 95250 w 2355850"/>
                <a:gd name="connsiteY3" fmla="*/ 0 h 466725"/>
                <a:gd name="connsiteX0" fmla="*/ 95250 w 2355850"/>
                <a:gd name="connsiteY0" fmla="*/ 0 h 466725"/>
                <a:gd name="connsiteX1" fmla="*/ 0 w 2355850"/>
                <a:gd name="connsiteY1" fmla="*/ 333375 h 466725"/>
                <a:gd name="connsiteX2" fmla="*/ 2355850 w 2355850"/>
                <a:gd name="connsiteY2" fmla="*/ 466725 h 466725"/>
                <a:gd name="connsiteX3" fmla="*/ 95250 w 2355850"/>
                <a:gd name="connsiteY3" fmla="*/ 0 h 466725"/>
                <a:gd name="connsiteX0" fmla="*/ 82550 w 2355850"/>
                <a:gd name="connsiteY0" fmla="*/ 0 h 457200"/>
                <a:gd name="connsiteX1" fmla="*/ 0 w 2355850"/>
                <a:gd name="connsiteY1" fmla="*/ 323850 h 457200"/>
                <a:gd name="connsiteX2" fmla="*/ 2355850 w 2355850"/>
                <a:gd name="connsiteY2" fmla="*/ 457200 h 457200"/>
                <a:gd name="connsiteX3" fmla="*/ 82550 w 2355850"/>
                <a:gd name="connsiteY3" fmla="*/ 0 h 457200"/>
                <a:gd name="connsiteX0" fmla="*/ 82550 w 2355850"/>
                <a:gd name="connsiteY0" fmla="*/ 0 h 457200"/>
                <a:gd name="connsiteX1" fmla="*/ 0 w 2355850"/>
                <a:gd name="connsiteY1" fmla="*/ 323850 h 457200"/>
                <a:gd name="connsiteX2" fmla="*/ 2355850 w 2355850"/>
                <a:gd name="connsiteY2" fmla="*/ 457200 h 457200"/>
                <a:gd name="connsiteX3" fmla="*/ 82550 w 2355850"/>
                <a:gd name="connsiteY3" fmla="*/ 0 h 457200"/>
                <a:gd name="connsiteX0" fmla="*/ 79375 w 2355850"/>
                <a:gd name="connsiteY0" fmla="*/ 0 h 466725"/>
                <a:gd name="connsiteX1" fmla="*/ 0 w 2355850"/>
                <a:gd name="connsiteY1" fmla="*/ 333375 h 466725"/>
                <a:gd name="connsiteX2" fmla="*/ 2355850 w 2355850"/>
                <a:gd name="connsiteY2" fmla="*/ 466725 h 466725"/>
                <a:gd name="connsiteX3" fmla="*/ 79375 w 2355850"/>
                <a:gd name="connsiteY3" fmla="*/ 0 h 466725"/>
              </a:gdLst>
              <a:ahLst/>
              <a:cxnLst>
                <a:cxn ang="0">
                  <a:pos x="connsiteX0" y="connsiteY0"/>
                </a:cxn>
                <a:cxn ang="0">
                  <a:pos x="connsiteX1" y="connsiteY1"/>
                </a:cxn>
                <a:cxn ang="0">
                  <a:pos x="connsiteX2" y="connsiteY2"/>
                </a:cxn>
                <a:cxn ang="0">
                  <a:pos x="connsiteX3" y="connsiteY3"/>
                </a:cxn>
              </a:cxnLst>
              <a:rect l="l" t="t" r="r" b="b"/>
              <a:pathLst>
                <a:path w="2355850" h="466725">
                  <a:moveTo>
                    <a:pt x="79375" y="0"/>
                  </a:moveTo>
                  <a:lnTo>
                    <a:pt x="0" y="333375"/>
                  </a:lnTo>
                  <a:lnTo>
                    <a:pt x="2355850" y="466725"/>
                  </a:lnTo>
                  <a:cubicBezTo>
                    <a:pt x="1592792" y="288925"/>
                    <a:pt x="851958" y="133350"/>
                    <a:pt x="79375" y="0"/>
                  </a:cubicBezTo>
                  <a:close/>
                </a:path>
              </a:pathLst>
            </a:custGeom>
            <a:solidFill>
              <a:srgbClr val="FB1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7" name="46 Imagen" descr="logo-200.gif"/>
          <p:cNvPicPr>
            <a:picLocks noChangeAspect="1"/>
          </p:cNvPicPr>
          <p:nvPr userDrawn="1"/>
        </p:nvPicPr>
        <p:blipFill>
          <a:blip r:embed="rId6" cstate="print"/>
          <a:stretch>
            <a:fillRect/>
          </a:stretch>
        </p:blipFill>
        <p:spPr>
          <a:xfrm>
            <a:off x="9129464" y="6093296"/>
            <a:ext cx="648072" cy="47265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Diseño personalizado">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title"/>
          </p:nvPr>
        </p:nvSpPr>
        <p:spPr>
          <a:xfrm>
            <a:off x="611560" y="188640"/>
            <a:ext cx="8075240" cy="1238523"/>
          </a:xfrm>
        </p:spPr>
        <p:txBody>
          <a:bodyPr/>
          <a:lstStyle>
            <a:lvl1pPr>
              <a:defRPr b="1">
                <a:solidFill>
                  <a:schemeClr val="accent6">
                    <a:lumMod val="75000"/>
                  </a:schemeClr>
                </a:solidFill>
                <a:effectLst/>
              </a:defRPr>
            </a:lvl1pPr>
            <a:extLst/>
          </a:lstStyle>
          <a:p>
            <a:r>
              <a:rPr lang="es-ES" dirty="0" smtClean="0"/>
              <a:t>Haga clic para modificar el estilo de título del patrón</a:t>
            </a:r>
            <a:endParaRPr dirty="0"/>
          </a:p>
        </p:txBody>
      </p:sp>
      <p:sp>
        <p:nvSpPr>
          <p:cNvPr id="7" name="Rectangle 6"/>
          <p:cNvSpPr>
            <a:spLocks noGrp="1"/>
          </p:cNvSpPr>
          <p:nvPr>
            <p:ph sz="quarter" idx="13"/>
          </p:nvPr>
        </p:nvSpPr>
        <p:spPr>
          <a:xfrm>
            <a:off x="609600" y="1803399"/>
            <a:ext cx="8153400" cy="4368801"/>
          </a:xfrm>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13"/>
          <p:cNvSpPr>
            <a:spLocks noGrp="1"/>
          </p:cNvSpPr>
          <p:nvPr>
            <p:ph type="dt" sz="half" idx="14"/>
          </p:nvPr>
        </p:nvSpPr>
        <p:spPr/>
        <p:txBody>
          <a:bodyPr/>
          <a:lstStyle>
            <a:lvl1pPr>
              <a:defRPr/>
            </a:lvl1pPr>
          </a:lstStyle>
          <a:p>
            <a:pPr>
              <a:defRPr/>
            </a:pPr>
            <a:endParaRPr/>
          </a:p>
        </p:txBody>
      </p:sp>
      <p:sp>
        <p:nvSpPr>
          <p:cNvPr id="5" name="Footer Placeholder 2"/>
          <p:cNvSpPr>
            <a:spLocks noGrp="1"/>
          </p:cNvSpPr>
          <p:nvPr>
            <p:ph type="ftr" sz="quarter" idx="15"/>
          </p:nvPr>
        </p:nvSpPr>
        <p:spPr>
          <a:xfrm>
            <a:off x="660400" y="6248400"/>
            <a:ext cx="5873750" cy="363538"/>
          </a:xfrm>
        </p:spPr>
        <p:txBody>
          <a:bodyPr/>
          <a:lstStyle>
            <a:lvl1pPr>
              <a:defRPr/>
            </a:lvl1pPr>
          </a:lstStyle>
          <a:p>
            <a:pPr>
              <a:defRPr/>
            </a:pPr>
            <a:endParaRPr/>
          </a:p>
        </p:txBody>
      </p:sp>
      <p:sp>
        <p:nvSpPr>
          <p:cNvPr id="6" name="Slide Number Placeholder 22"/>
          <p:cNvSpPr>
            <a:spLocks noGrp="1"/>
          </p:cNvSpPr>
          <p:nvPr>
            <p:ph type="sldNum" sz="quarter" idx="16"/>
          </p:nvPr>
        </p:nvSpPr>
        <p:spPr/>
        <p:txBody>
          <a:bodyPr/>
          <a:lstStyle>
            <a:lvl1pPr>
              <a:defRPr/>
            </a:lvl1pPr>
          </a:lstStyle>
          <a:p>
            <a:pPr>
              <a:defRPr/>
            </a:pPr>
            <a:fld id="{6B8AC047-9B42-43C7-90A2-0B69C8A02649}" type="slidenum">
              <a:rPr/>
              <a:pPr>
                <a:defRPr/>
              </a:pPr>
              <a:t>‹Nº›</a:t>
            </a:fld>
            <a:endParaRPr/>
          </a:p>
        </p:txBody>
      </p:sp>
      <p:grpSp>
        <p:nvGrpSpPr>
          <p:cNvPr id="8" name="7 Grupo"/>
          <p:cNvGrpSpPr/>
          <p:nvPr userDrawn="1"/>
        </p:nvGrpSpPr>
        <p:grpSpPr>
          <a:xfrm>
            <a:off x="0" y="6381328"/>
            <a:ext cx="9906000" cy="476672"/>
            <a:chOff x="0" y="5448300"/>
            <a:chExt cx="9906000" cy="1409700"/>
          </a:xfrm>
        </p:grpSpPr>
        <p:pic>
          <p:nvPicPr>
            <p:cNvPr id="9" name="Picture 6"/>
            <p:cNvPicPr>
              <a:picLocks noChangeAspect="1" noChangeArrowheads="1"/>
            </p:cNvPicPr>
            <p:nvPr/>
          </p:nvPicPr>
          <p:blipFill>
            <a:blip r:embed="rId2" cstate="print"/>
            <a:srcRect/>
            <a:stretch>
              <a:fillRect/>
            </a:stretch>
          </p:blipFill>
          <p:spPr bwMode="auto">
            <a:xfrm>
              <a:off x="0" y="5503863"/>
              <a:ext cx="9906000" cy="1354137"/>
            </a:xfrm>
            <a:prstGeom prst="rect">
              <a:avLst/>
            </a:prstGeom>
            <a:noFill/>
            <a:ln w="9525">
              <a:noFill/>
              <a:miter lim="800000"/>
              <a:headEnd/>
              <a:tailEnd/>
            </a:ln>
          </p:spPr>
        </p:pic>
        <p:sp>
          <p:nvSpPr>
            <p:cNvPr id="10" name="9 Forma libre"/>
            <p:cNvSpPr/>
            <p:nvPr/>
          </p:nvSpPr>
          <p:spPr>
            <a:xfrm>
              <a:off x="7334250" y="5448300"/>
              <a:ext cx="2247900" cy="666750"/>
            </a:xfrm>
            <a:custGeom>
              <a:avLst/>
              <a:gdLst>
                <a:gd name="connsiteX0" fmla="*/ 57150 w 2247900"/>
                <a:gd name="connsiteY0" fmla="*/ 333375 h 666750"/>
                <a:gd name="connsiteX1" fmla="*/ 1752600 w 2247900"/>
                <a:gd name="connsiteY1" fmla="*/ 666750 h 666750"/>
                <a:gd name="connsiteX2" fmla="*/ 2247900 w 2247900"/>
                <a:gd name="connsiteY2" fmla="*/ 323850 h 666750"/>
                <a:gd name="connsiteX3" fmla="*/ 2247900 w 2247900"/>
                <a:gd name="connsiteY3" fmla="*/ 0 h 666750"/>
                <a:gd name="connsiteX4" fmla="*/ 28575 w 2247900"/>
                <a:gd name="connsiteY4" fmla="*/ 9525 h 666750"/>
                <a:gd name="connsiteX5" fmla="*/ 0 w 2247900"/>
                <a:gd name="connsiteY5" fmla="*/ 30480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7900" h="666750">
                  <a:moveTo>
                    <a:pt x="57150" y="333375"/>
                  </a:moveTo>
                  <a:lnTo>
                    <a:pt x="1752600" y="666750"/>
                  </a:lnTo>
                  <a:lnTo>
                    <a:pt x="2247900" y="323850"/>
                  </a:lnTo>
                  <a:lnTo>
                    <a:pt x="2247900" y="0"/>
                  </a:lnTo>
                  <a:lnTo>
                    <a:pt x="28575" y="9525"/>
                  </a:lnTo>
                  <a:lnTo>
                    <a:pt x="0" y="304800"/>
                  </a:lnTo>
                </a:path>
              </a:pathLst>
            </a:cu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10 Forma libre"/>
            <p:cNvSpPr/>
            <p:nvPr/>
          </p:nvSpPr>
          <p:spPr>
            <a:xfrm>
              <a:off x="7324726" y="5791199"/>
              <a:ext cx="2355850" cy="466725"/>
            </a:xfrm>
            <a:custGeom>
              <a:avLst/>
              <a:gdLst>
                <a:gd name="connsiteX0" fmla="*/ 95250 w 2352675"/>
                <a:gd name="connsiteY0" fmla="*/ 0 h 476250"/>
                <a:gd name="connsiteX1" fmla="*/ 0 w 2352675"/>
                <a:gd name="connsiteY1" fmla="*/ 333375 h 476250"/>
                <a:gd name="connsiteX2" fmla="*/ 2352675 w 2352675"/>
                <a:gd name="connsiteY2" fmla="*/ 476250 h 476250"/>
                <a:gd name="connsiteX3" fmla="*/ 95250 w 2352675"/>
                <a:gd name="connsiteY3" fmla="*/ 0 h 476250"/>
                <a:gd name="connsiteX0" fmla="*/ 95250 w 2352675"/>
                <a:gd name="connsiteY0" fmla="*/ 0 h 476250"/>
                <a:gd name="connsiteX1" fmla="*/ 0 w 2352675"/>
                <a:gd name="connsiteY1" fmla="*/ 333375 h 476250"/>
                <a:gd name="connsiteX2" fmla="*/ 2352675 w 2352675"/>
                <a:gd name="connsiteY2" fmla="*/ 476250 h 476250"/>
                <a:gd name="connsiteX3" fmla="*/ 95250 w 2352675"/>
                <a:gd name="connsiteY3" fmla="*/ 0 h 476250"/>
                <a:gd name="connsiteX0" fmla="*/ 95250 w 2308795"/>
                <a:gd name="connsiteY0" fmla="*/ 0 h 518120"/>
                <a:gd name="connsiteX1" fmla="*/ 0 w 2308795"/>
                <a:gd name="connsiteY1" fmla="*/ 333375 h 518120"/>
                <a:gd name="connsiteX2" fmla="*/ 2308795 w 2308795"/>
                <a:gd name="connsiteY2" fmla="*/ 518120 h 518120"/>
                <a:gd name="connsiteX3" fmla="*/ 95250 w 2308795"/>
                <a:gd name="connsiteY3" fmla="*/ 0 h 518120"/>
                <a:gd name="connsiteX0" fmla="*/ 95250 w 2355850"/>
                <a:gd name="connsiteY0" fmla="*/ 0 h 466725"/>
                <a:gd name="connsiteX1" fmla="*/ 0 w 2355850"/>
                <a:gd name="connsiteY1" fmla="*/ 333375 h 466725"/>
                <a:gd name="connsiteX2" fmla="*/ 2355850 w 2355850"/>
                <a:gd name="connsiteY2" fmla="*/ 466725 h 466725"/>
                <a:gd name="connsiteX3" fmla="*/ 95250 w 2355850"/>
                <a:gd name="connsiteY3" fmla="*/ 0 h 466725"/>
                <a:gd name="connsiteX0" fmla="*/ 95250 w 2355850"/>
                <a:gd name="connsiteY0" fmla="*/ 0 h 466725"/>
                <a:gd name="connsiteX1" fmla="*/ 0 w 2355850"/>
                <a:gd name="connsiteY1" fmla="*/ 333375 h 466725"/>
                <a:gd name="connsiteX2" fmla="*/ 2355850 w 2355850"/>
                <a:gd name="connsiteY2" fmla="*/ 466725 h 466725"/>
                <a:gd name="connsiteX3" fmla="*/ 95250 w 2355850"/>
                <a:gd name="connsiteY3" fmla="*/ 0 h 466725"/>
                <a:gd name="connsiteX0" fmla="*/ 82550 w 2355850"/>
                <a:gd name="connsiteY0" fmla="*/ 0 h 457200"/>
                <a:gd name="connsiteX1" fmla="*/ 0 w 2355850"/>
                <a:gd name="connsiteY1" fmla="*/ 323850 h 457200"/>
                <a:gd name="connsiteX2" fmla="*/ 2355850 w 2355850"/>
                <a:gd name="connsiteY2" fmla="*/ 457200 h 457200"/>
                <a:gd name="connsiteX3" fmla="*/ 82550 w 2355850"/>
                <a:gd name="connsiteY3" fmla="*/ 0 h 457200"/>
                <a:gd name="connsiteX0" fmla="*/ 82550 w 2355850"/>
                <a:gd name="connsiteY0" fmla="*/ 0 h 457200"/>
                <a:gd name="connsiteX1" fmla="*/ 0 w 2355850"/>
                <a:gd name="connsiteY1" fmla="*/ 323850 h 457200"/>
                <a:gd name="connsiteX2" fmla="*/ 2355850 w 2355850"/>
                <a:gd name="connsiteY2" fmla="*/ 457200 h 457200"/>
                <a:gd name="connsiteX3" fmla="*/ 82550 w 2355850"/>
                <a:gd name="connsiteY3" fmla="*/ 0 h 457200"/>
                <a:gd name="connsiteX0" fmla="*/ 79375 w 2355850"/>
                <a:gd name="connsiteY0" fmla="*/ 0 h 466725"/>
                <a:gd name="connsiteX1" fmla="*/ 0 w 2355850"/>
                <a:gd name="connsiteY1" fmla="*/ 333375 h 466725"/>
                <a:gd name="connsiteX2" fmla="*/ 2355850 w 2355850"/>
                <a:gd name="connsiteY2" fmla="*/ 466725 h 466725"/>
                <a:gd name="connsiteX3" fmla="*/ 79375 w 2355850"/>
                <a:gd name="connsiteY3" fmla="*/ 0 h 466725"/>
              </a:gdLst>
              <a:ahLst/>
              <a:cxnLst>
                <a:cxn ang="0">
                  <a:pos x="connsiteX0" y="connsiteY0"/>
                </a:cxn>
                <a:cxn ang="0">
                  <a:pos x="connsiteX1" y="connsiteY1"/>
                </a:cxn>
                <a:cxn ang="0">
                  <a:pos x="connsiteX2" y="connsiteY2"/>
                </a:cxn>
                <a:cxn ang="0">
                  <a:pos x="connsiteX3" y="connsiteY3"/>
                </a:cxn>
              </a:cxnLst>
              <a:rect l="l" t="t" r="r" b="b"/>
              <a:pathLst>
                <a:path w="2355850" h="466725">
                  <a:moveTo>
                    <a:pt x="79375" y="0"/>
                  </a:moveTo>
                  <a:lnTo>
                    <a:pt x="0" y="333375"/>
                  </a:lnTo>
                  <a:lnTo>
                    <a:pt x="2355850" y="466725"/>
                  </a:lnTo>
                  <a:cubicBezTo>
                    <a:pt x="1592792" y="288925"/>
                    <a:pt x="851958" y="133350"/>
                    <a:pt x="79375" y="0"/>
                  </a:cubicBezTo>
                  <a:close/>
                </a:path>
              </a:pathLst>
            </a:custGeom>
            <a:solidFill>
              <a:srgbClr val="FB1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11 Imagen" descr="logo-200.gif"/>
          <p:cNvPicPr>
            <a:picLocks noChangeAspect="1"/>
          </p:cNvPicPr>
          <p:nvPr userDrawn="1"/>
        </p:nvPicPr>
        <p:blipFill>
          <a:blip r:embed="rId3" cstate="print"/>
          <a:stretch>
            <a:fillRect/>
          </a:stretch>
        </p:blipFill>
        <p:spPr>
          <a:xfrm>
            <a:off x="9129464" y="6093296"/>
            <a:ext cx="648072" cy="47265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304801"/>
            <a:ext cx="5233988" cy="14319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1981201"/>
            <a:ext cx="36957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914900" y="1981201"/>
            <a:ext cx="36957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1155700" y="6248400"/>
            <a:ext cx="2063750" cy="457200"/>
          </a:xfrm>
        </p:spPr>
        <p:txBody>
          <a:bodyPr/>
          <a:lstStyle>
            <a:lvl1pPr>
              <a:defRPr/>
            </a:lvl1pPr>
          </a:lstStyle>
          <a:p>
            <a:pPr>
              <a:defRPr/>
            </a:pPr>
            <a:endParaRPr lang="en-US"/>
          </a:p>
        </p:txBody>
      </p:sp>
      <p:sp>
        <p:nvSpPr>
          <p:cNvPr id="6" name="5 Marcador de pie de página"/>
          <p:cNvSpPr>
            <a:spLocks noGrp="1"/>
          </p:cNvSpPr>
          <p:nvPr>
            <p:ph type="ftr" sz="quarter" idx="11"/>
          </p:nvPr>
        </p:nvSpPr>
        <p:spPr>
          <a:xfrm>
            <a:off x="3714750" y="6248400"/>
            <a:ext cx="3136900" cy="457200"/>
          </a:xfrm>
        </p:spPr>
        <p:txBody>
          <a:bodyPr/>
          <a:lstStyle>
            <a:lvl1pPr>
              <a:defRPr/>
            </a:lvl1pPr>
          </a:lstStyle>
          <a:p>
            <a:pPr>
              <a:defRPr/>
            </a:pPr>
            <a:endParaRPr lang="en-US"/>
          </a:p>
        </p:txBody>
      </p:sp>
      <p:sp>
        <p:nvSpPr>
          <p:cNvPr id="7" name="6 Marcador de número de diapositiva"/>
          <p:cNvSpPr>
            <a:spLocks noGrp="1"/>
          </p:cNvSpPr>
          <p:nvPr>
            <p:ph type="sldNum" sz="quarter" idx="12"/>
          </p:nvPr>
        </p:nvSpPr>
        <p:spPr>
          <a:xfrm>
            <a:off x="7264400" y="6248400"/>
            <a:ext cx="2063750" cy="457200"/>
          </a:xfrm>
        </p:spPr>
        <p:txBody>
          <a:bodyPr/>
          <a:lstStyle>
            <a:lvl1pPr>
              <a:defRPr/>
            </a:lvl1pPr>
          </a:lstStyle>
          <a:p>
            <a:pPr>
              <a:defRPr/>
            </a:pPr>
            <a:fld id="{41392886-98B4-454A-9C0E-D7DF657E0483}"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188640"/>
            <a:ext cx="8420100" cy="1238523"/>
          </a:xfrm>
        </p:spPr>
        <p:txBody>
          <a:bodyPr/>
          <a:lstStyle>
            <a:lvl1pPr>
              <a:defRPr sz="3200" b="1" cap="none" spc="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defRPr>
            </a:lvl1pPr>
            <a:extLst/>
          </a:lstStyle>
          <a:p>
            <a:r>
              <a:rPr lang="es-ES" dirty="0" smtClean="0"/>
              <a:t>Haga clic para modificar el estilo de título del patrón</a:t>
            </a:r>
            <a:endParaRPr dirty="0"/>
          </a:p>
        </p:txBody>
      </p:sp>
      <p:sp>
        <p:nvSpPr>
          <p:cNvPr id="3" name="Content Placeholder 2"/>
          <p:cNvSpPr>
            <a:spLocks noGrp="1"/>
          </p:cNvSpPr>
          <p:nvPr>
            <p:ph idx="1"/>
          </p:nvPr>
        </p:nvSpPr>
        <p:spPr>
          <a:xfrm>
            <a:off x="990600" y="1484784"/>
            <a:ext cx="8420100" cy="4871566"/>
          </a:xfrm>
        </p:spPr>
        <p:txBody>
          <a:bodyPr/>
          <a:lstStyle>
            <a:extLs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dirty="0"/>
          </a:p>
        </p:txBody>
      </p:sp>
      <p:sp>
        <p:nvSpPr>
          <p:cNvPr id="4" name="Date Placeholder 13"/>
          <p:cNvSpPr>
            <a:spLocks noGrp="1"/>
          </p:cNvSpPr>
          <p:nvPr>
            <p:ph type="dt" sz="half" idx="10"/>
          </p:nvPr>
        </p:nvSpPr>
        <p:spPr/>
        <p:txBody>
          <a:bodyPr/>
          <a:lstStyle>
            <a:lvl1pPr>
              <a:defRPr/>
            </a:lvl1pPr>
          </a:lstStyle>
          <a:p>
            <a:pPr>
              <a:defRPr/>
            </a:pPr>
            <a:fld id="{DE3BDDDC-3FDB-412C-91DB-9FE26293AF27}" type="datetimeFigureOut">
              <a:rPr/>
              <a:pPr>
                <a:defRPr/>
              </a:pPr>
              <a:t>14/04/2011</a:t>
            </a:fld>
            <a:endParaRPr/>
          </a:p>
        </p:txBody>
      </p:sp>
      <p:sp>
        <p:nvSpPr>
          <p:cNvPr id="5" name="Footer Placeholder 2"/>
          <p:cNvSpPr>
            <a:spLocks noGrp="1"/>
          </p:cNvSpPr>
          <p:nvPr>
            <p:ph type="ftr" sz="quarter" idx="11"/>
          </p:nvPr>
        </p:nvSpPr>
        <p:spPr/>
        <p:txBody>
          <a:bodyPr/>
          <a:lstStyle>
            <a:lvl1pPr>
              <a:defRPr/>
            </a:lvl1pPr>
          </a:lstStyle>
          <a:p>
            <a:pPr>
              <a:defRPr/>
            </a:pPr>
            <a:endParaRPr/>
          </a:p>
        </p:txBody>
      </p:sp>
      <p:sp>
        <p:nvSpPr>
          <p:cNvPr id="6" name="Slide Number Placeholder 22"/>
          <p:cNvSpPr>
            <a:spLocks noGrp="1"/>
          </p:cNvSpPr>
          <p:nvPr>
            <p:ph type="sldNum" sz="quarter" idx="12"/>
          </p:nvPr>
        </p:nvSpPr>
        <p:spPr/>
        <p:txBody>
          <a:bodyPr/>
          <a:lstStyle>
            <a:lvl1pPr>
              <a:defRPr/>
            </a:lvl1pPr>
          </a:lstStyle>
          <a:p>
            <a:pPr>
              <a:defRPr/>
            </a:pPr>
            <a:fld id="{A0965BB1-6845-4369-9DF0-BB4399462C81}" type="slidenum">
              <a:rPr/>
              <a:pPr>
                <a:defRPr/>
              </a:pPr>
              <a:t>‹Nº›</a:t>
            </a:fld>
            <a:endParaRPr/>
          </a:p>
        </p:txBody>
      </p:sp>
      <p:grpSp>
        <p:nvGrpSpPr>
          <p:cNvPr id="14" name="13 Grupo"/>
          <p:cNvGrpSpPr/>
          <p:nvPr userDrawn="1"/>
        </p:nvGrpSpPr>
        <p:grpSpPr>
          <a:xfrm>
            <a:off x="0" y="6453336"/>
            <a:ext cx="9906000" cy="404664"/>
            <a:chOff x="0" y="5448300"/>
            <a:chExt cx="9906000" cy="1409700"/>
          </a:xfrm>
        </p:grpSpPr>
        <p:pic>
          <p:nvPicPr>
            <p:cNvPr id="15" name="Picture 6"/>
            <p:cNvPicPr>
              <a:picLocks noChangeAspect="1" noChangeArrowheads="1"/>
            </p:cNvPicPr>
            <p:nvPr/>
          </p:nvPicPr>
          <p:blipFill>
            <a:blip r:embed="rId2" cstate="print"/>
            <a:srcRect/>
            <a:stretch>
              <a:fillRect/>
            </a:stretch>
          </p:blipFill>
          <p:spPr bwMode="auto">
            <a:xfrm>
              <a:off x="0" y="5503863"/>
              <a:ext cx="9906000" cy="1354137"/>
            </a:xfrm>
            <a:prstGeom prst="rect">
              <a:avLst/>
            </a:prstGeom>
            <a:noFill/>
            <a:ln w="9525">
              <a:noFill/>
              <a:miter lim="800000"/>
              <a:headEnd/>
              <a:tailEnd/>
            </a:ln>
          </p:spPr>
        </p:pic>
        <p:sp>
          <p:nvSpPr>
            <p:cNvPr id="16" name="15 Forma libre"/>
            <p:cNvSpPr/>
            <p:nvPr/>
          </p:nvSpPr>
          <p:spPr>
            <a:xfrm>
              <a:off x="7334250" y="5448300"/>
              <a:ext cx="2247900" cy="666750"/>
            </a:xfrm>
            <a:custGeom>
              <a:avLst/>
              <a:gdLst>
                <a:gd name="connsiteX0" fmla="*/ 57150 w 2247900"/>
                <a:gd name="connsiteY0" fmla="*/ 333375 h 666750"/>
                <a:gd name="connsiteX1" fmla="*/ 1752600 w 2247900"/>
                <a:gd name="connsiteY1" fmla="*/ 666750 h 666750"/>
                <a:gd name="connsiteX2" fmla="*/ 2247900 w 2247900"/>
                <a:gd name="connsiteY2" fmla="*/ 323850 h 666750"/>
                <a:gd name="connsiteX3" fmla="*/ 2247900 w 2247900"/>
                <a:gd name="connsiteY3" fmla="*/ 0 h 666750"/>
                <a:gd name="connsiteX4" fmla="*/ 28575 w 2247900"/>
                <a:gd name="connsiteY4" fmla="*/ 9525 h 666750"/>
                <a:gd name="connsiteX5" fmla="*/ 0 w 2247900"/>
                <a:gd name="connsiteY5" fmla="*/ 30480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7900" h="666750">
                  <a:moveTo>
                    <a:pt x="57150" y="333375"/>
                  </a:moveTo>
                  <a:lnTo>
                    <a:pt x="1752600" y="666750"/>
                  </a:lnTo>
                  <a:lnTo>
                    <a:pt x="2247900" y="323850"/>
                  </a:lnTo>
                  <a:lnTo>
                    <a:pt x="2247900" y="0"/>
                  </a:lnTo>
                  <a:lnTo>
                    <a:pt x="28575" y="9525"/>
                  </a:lnTo>
                  <a:lnTo>
                    <a:pt x="0" y="30480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16 Forma libre"/>
            <p:cNvSpPr/>
            <p:nvPr/>
          </p:nvSpPr>
          <p:spPr>
            <a:xfrm>
              <a:off x="7324726" y="5791199"/>
              <a:ext cx="2355850" cy="466725"/>
            </a:xfrm>
            <a:custGeom>
              <a:avLst/>
              <a:gdLst>
                <a:gd name="connsiteX0" fmla="*/ 95250 w 2352675"/>
                <a:gd name="connsiteY0" fmla="*/ 0 h 476250"/>
                <a:gd name="connsiteX1" fmla="*/ 0 w 2352675"/>
                <a:gd name="connsiteY1" fmla="*/ 333375 h 476250"/>
                <a:gd name="connsiteX2" fmla="*/ 2352675 w 2352675"/>
                <a:gd name="connsiteY2" fmla="*/ 476250 h 476250"/>
                <a:gd name="connsiteX3" fmla="*/ 95250 w 2352675"/>
                <a:gd name="connsiteY3" fmla="*/ 0 h 476250"/>
                <a:gd name="connsiteX0" fmla="*/ 95250 w 2352675"/>
                <a:gd name="connsiteY0" fmla="*/ 0 h 476250"/>
                <a:gd name="connsiteX1" fmla="*/ 0 w 2352675"/>
                <a:gd name="connsiteY1" fmla="*/ 333375 h 476250"/>
                <a:gd name="connsiteX2" fmla="*/ 2352675 w 2352675"/>
                <a:gd name="connsiteY2" fmla="*/ 476250 h 476250"/>
                <a:gd name="connsiteX3" fmla="*/ 95250 w 2352675"/>
                <a:gd name="connsiteY3" fmla="*/ 0 h 476250"/>
                <a:gd name="connsiteX0" fmla="*/ 95250 w 2308795"/>
                <a:gd name="connsiteY0" fmla="*/ 0 h 518120"/>
                <a:gd name="connsiteX1" fmla="*/ 0 w 2308795"/>
                <a:gd name="connsiteY1" fmla="*/ 333375 h 518120"/>
                <a:gd name="connsiteX2" fmla="*/ 2308795 w 2308795"/>
                <a:gd name="connsiteY2" fmla="*/ 518120 h 518120"/>
                <a:gd name="connsiteX3" fmla="*/ 95250 w 2308795"/>
                <a:gd name="connsiteY3" fmla="*/ 0 h 518120"/>
                <a:gd name="connsiteX0" fmla="*/ 95250 w 2355850"/>
                <a:gd name="connsiteY0" fmla="*/ 0 h 466725"/>
                <a:gd name="connsiteX1" fmla="*/ 0 w 2355850"/>
                <a:gd name="connsiteY1" fmla="*/ 333375 h 466725"/>
                <a:gd name="connsiteX2" fmla="*/ 2355850 w 2355850"/>
                <a:gd name="connsiteY2" fmla="*/ 466725 h 466725"/>
                <a:gd name="connsiteX3" fmla="*/ 95250 w 2355850"/>
                <a:gd name="connsiteY3" fmla="*/ 0 h 466725"/>
                <a:gd name="connsiteX0" fmla="*/ 95250 w 2355850"/>
                <a:gd name="connsiteY0" fmla="*/ 0 h 466725"/>
                <a:gd name="connsiteX1" fmla="*/ 0 w 2355850"/>
                <a:gd name="connsiteY1" fmla="*/ 333375 h 466725"/>
                <a:gd name="connsiteX2" fmla="*/ 2355850 w 2355850"/>
                <a:gd name="connsiteY2" fmla="*/ 466725 h 466725"/>
                <a:gd name="connsiteX3" fmla="*/ 95250 w 2355850"/>
                <a:gd name="connsiteY3" fmla="*/ 0 h 466725"/>
                <a:gd name="connsiteX0" fmla="*/ 82550 w 2355850"/>
                <a:gd name="connsiteY0" fmla="*/ 0 h 457200"/>
                <a:gd name="connsiteX1" fmla="*/ 0 w 2355850"/>
                <a:gd name="connsiteY1" fmla="*/ 323850 h 457200"/>
                <a:gd name="connsiteX2" fmla="*/ 2355850 w 2355850"/>
                <a:gd name="connsiteY2" fmla="*/ 457200 h 457200"/>
                <a:gd name="connsiteX3" fmla="*/ 82550 w 2355850"/>
                <a:gd name="connsiteY3" fmla="*/ 0 h 457200"/>
                <a:gd name="connsiteX0" fmla="*/ 82550 w 2355850"/>
                <a:gd name="connsiteY0" fmla="*/ 0 h 457200"/>
                <a:gd name="connsiteX1" fmla="*/ 0 w 2355850"/>
                <a:gd name="connsiteY1" fmla="*/ 323850 h 457200"/>
                <a:gd name="connsiteX2" fmla="*/ 2355850 w 2355850"/>
                <a:gd name="connsiteY2" fmla="*/ 457200 h 457200"/>
                <a:gd name="connsiteX3" fmla="*/ 82550 w 2355850"/>
                <a:gd name="connsiteY3" fmla="*/ 0 h 457200"/>
                <a:gd name="connsiteX0" fmla="*/ 79375 w 2355850"/>
                <a:gd name="connsiteY0" fmla="*/ 0 h 466725"/>
                <a:gd name="connsiteX1" fmla="*/ 0 w 2355850"/>
                <a:gd name="connsiteY1" fmla="*/ 333375 h 466725"/>
                <a:gd name="connsiteX2" fmla="*/ 2355850 w 2355850"/>
                <a:gd name="connsiteY2" fmla="*/ 466725 h 466725"/>
                <a:gd name="connsiteX3" fmla="*/ 79375 w 2355850"/>
                <a:gd name="connsiteY3" fmla="*/ 0 h 466725"/>
              </a:gdLst>
              <a:ahLst/>
              <a:cxnLst>
                <a:cxn ang="0">
                  <a:pos x="connsiteX0" y="connsiteY0"/>
                </a:cxn>
                <a:cxn ang="0">
                  <a:pos x="connsiteX1" y="connsiteY1"/>
                </a:cxn>
                <a:cxn ang="0">
                  <a:pos x="connsiteX2" y="connsiteY2"/>
                </a:cxn>
                <a:cxn ang="0">
                  <a:pos x="connsiteX3" y="connsiteY3"/>
                </a:cxn>
              </a:cxnLst>
              <a:rect l="l" t="t" r="r" b="b"/>
              <a:pathLst>
                <a:path w="2355850" h="466725">
                  <a:moveTo>
                    <a:pt x="79375" y="0"/>
                  </a:moveTo>
                  <a:lnTo>
                    <a:pt x="0" y="333375"/>
                  </a:lnTo>
                  <a:lnTo>
                    <a:pt x="2355850" y="466725"/>
                  </a:lnTo>
                  <a:cubicBezTo>
                    <a:pt x="1592792" y="288925"/>
                    <a:pt x="851958" y="133350"/>
                    <a:pt x="79375" y="0"/>
                  </a:cubicBezTo>
                  <a:close/>
                </a:path>
              </a:pathLst>
            </a:custGeom>
            <a:solidFill>
              <a:srgbClr val="FB1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17 Imagen" descr="logo-200.gif"/>
          <p:cNvPicPr>
            <a:picLocks noChangeAspect="1"/>
          </p:cNvPicPr>
          <p:nvPr userDrawn="1"/>
        </p:nvPicPr>
        <p:blipFill>
          <a:blip r:embed="rId3" cstate="print"/>
          <a:stretch>
            <a:fillRect/>
          </a:stretch>
        </p:blipFill>
        <p:spPr>
          <a:xfrm>
            <a:off x="9129464" y="6093296"/>
            <a:ext cx="648072" cy="47265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eaLnBrk="1" latinLnBrk="0" hangingPunct="1">
              <a:buNone/>
              <a:defRPr kumimoji="0" lang="es-ES" sz="4000" b="1" cap="all">
                <a:ln/>
                <a:solidFill>
                  <a:schemeClr val="tx1"/>
                </a:solidFill>
                <a:effectLst>
                  <a:reflection blurRad="12700" stA="50000" endPos="50000" dir="5400000" sy="-100000" rotWithShape="0"/>
                </a:effectLst>
              </a:defRPr>
            </a:lvl1pPr>
            <a:extLst/>
          </a:lstStyle>
          <a:p>
            <a:r>
              <a:rPr lang="es-ES" smtClean="0"/>
              <a:t>Haga clic para modificar el estilo de título del patrón</a:t>
            </a:r>
            <a:endParaRPr/>
          </a:p>
        </p:txBody>
      </p:sp>
      <p:sp>
        <p:nvSpPr>
          <p:cNvPr id="3" name="Text Placeholder 2"/>
          <p:cNvSpPr>
            <a:spLocks noGrp="1"/>
          </p:cNvSpPr>
          <p:nvPr>
            <p:ph type="body" idx="1"/>
          </p:nvPr>
        </p:nvSpPr>
        <p:spPr>
          <a:xfrm>
            <a:off x="914400" y="5334000"/>
            <a:ext cx="7772400" cy="1052512"/>
          </a:xfrm>
        </p:spPr>
        <p:txBody>
          <a:bodyPr/>
          <a:lstStyle>
            <a:lvl1pPr marL="374904" eaLnBrk="1" latinLnBrk="0" hangingPunct="1">
              <a:buNone/>
              <a:defRPr kumimoji="0" lang="es-ES" sz="2000">
                <a:solidFill>
                  <a:schemeClr val="tx2"/>
                </a:solidFill>
              </a:defRPr>
            </a:lvl1pPr>
            <a:lvl2pPr eaLnBrk="1" latinLnBrk="0" hangingPunct="1">
              <a:buNone/>
              <a:defRPr kumimoji="0" lang="es-ES" sz="1800">
                <a:solidFill>
                  <a:schemeClr val="tx1">
                    <a:tint val="75000"/>
                  </a:schemeClr>
                </a:solidFill>
              </a:defRPr>
            </a:lvl2pPr>
            <a:lvl3pPr eaLnBrk="1" latinLnBrk="0" hangingPunct="1">
              <a:buNone/>
              <a:defRPr kumimoji="0" lang="es-ES" sz="1600">
                <a:solidFill>
                  <a:schemeClr val="tx1">
                    <a:tint val="75000"/>
                  </a:schemeClr>
                </a:solidFill>
              </a:defRPr>
            </a:lvl3pPr>
            <a:lvl4pPr eaLnBrk="1" latinLnBrk="0" hangingPunct="1">
              <a:buNone/>
              <a:defRPr kumimoji="0" lang="es-ES" sz="1400">
                <a:solidFill>
                  <a:schemeClr val="tx1">
                    <a:tint val="75000"/>
                  </a:schemeClr>
                </a:solidFill>
              </a:defRPr>
            </a:lvl4pPr>
            <a:lvl5pPr eaLnBrk="1" latinLnBrk="0" hangingPunct="1">
              <a:buNone/>
              <a:defRPr kumimoji="0" lang="es-ES" sz="1400">
                <a:solidFill>
                  <a:schemeClr val="tx1">
                    <a:tint val="75000"/>
                  </a:schemeClr>
                </a:solidFill>
              </a:defRPr>
            </a:lvl5pPr>
            <a:extLst/>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extLst/>
          </a:lstStyle>
          <a:p>
            <a:pPr>
              <a:defRPr/>
            </a:pPr>
            <a:fld id="{B71ADDC6-9470-4112-B12F-8F7485532B0E}" type="datetimeFigureOut">
              <a:rPr/>
              <a:pPr>
                <a:defRPr/>
              </a:pPr>
              <a:t>14/04/2011</a:t>
            </a:fld>
            <a:endParaRPr/>
          </a:p>
        </p:txBody>
      </p:sp>
      <p:sp>
        <p:nvSpPr>
          <p:cNvPr id="5" name="Footer Placeholder 4"/>
          <p:cNvSpPr>
            <a:spLocks noGrp="1"/>
          </p:cNvSpPr>
          <p:nvPr>
            <p:ph type="ftr" sz="quarter" idx="11"/>
          </p:nvPr>
        </p:nvSpPr>
        <p:spPr/>
        <p:txBody>
          <a:bodyPr/>
          <a:lstStyle>
            <a:lvl1pPr>
              <a:defRPr/>
            </a:lvl1pPr>
            <a:extLst/>
          </a:lstStyle>
          <a:p>
            <a:pPr>
              <a:defRPr/>
            </a:pPr>
            <a:endParaRPr/>
          </a:p>
        </p:txBody>
      </p:sp>
      <p:sp>
        <p:nvSpPr>
          <p:cNvPr id="6" name="Slide Number Placeholder 5"/>
          <p:cNvSpPr>
            <a:spLocks noGrp="1"/>
          </p:cNvSpPr>
          <p:nvPr>
            <p:ph type="sldNum" sz="quarter" idx="12"/>
          </p:nvPr>
        </p:nvSpPr>
        <p:spPr/>
        <p:txBody>
          <a:bodyPr/>
          <a:lstStyle>
            <a:lvl1pPr>
              <a:defRPr/>
            </a:lvl1pPr>
            <a:extLst/>
          </a:lstStyle>
          <a:p>
            <a:pPr>
              <a:defRPr/>
            </a:pPr>
            <a:fld id="{FD9F9B4D-9943-4DD0-BE51-4D97CF094347}" type="slidenum">
              <a:rPr/>
              <a:pPr>
                <a:defRPr/>
              </a:pPr>
              <a:t>‹Nº›</a:t>
            </a:fld>
            <a:endParaRPr/>
          </a:p>
        </p:txBody>
      </p:sp>
      <p:sp>
        <p:nvSpPr>
          <p:cNvPr id="14" name="13 Rectángulo"/>
          <p:cNvSpPr/>
          <p:nvPr userDrawn="1"/>
        </p:nvSpPr>
        <p:spPr>
          <a:xfrm>
            <a:off x="108812" y="95534"/>
            <a:ext cx="9684276" cy="1269242"/>
          </a:xfrm>
          <a:prstGeom prst="rect">
            <a:avLst/>
          </a:prstGeom>
          <a:solidFill>
            <a:schemeClr val="bg1"/>
          </a:solidFill>
          <a:ln>
            <a:solidFill>
              <a:schemeClr val="bg1">
                <a:lumMod val="85000"/>
              </a:schemeClr>
            </a:solidFill>
          </a:ln>
          <a:effectLst>
            <a:outerShdw blurRad="63500" dist="50800" dir="18900000" algn="bl" rotWithShape="0">
              <a:prstClr val="black">
                <a:alpha val="9000"/>
              </a:prstClr>
            </a:outerShdw>
          </a:effectLst>
          <a:scene3d>
            <a:camera prst="orthographicFront"/>
            <a:lightRig rig="threePt" dir="t"/>
          </a:scene3d>
          <a:sp3d extrusionH="152400" prstMaterial="matte">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p:cNvPicPr>
            <a:picLocks noChangeAspect="1" noChangeArrowheads="1"/>
          </p:cNvPicPr>
          <p:nvPr userDrawn="1"/>
        </p:nvPicPr>
        <p:blipFill>
          <a:blip r:embed="rId2" cstate="print"/>
          <a:srcRect/>
          <a:stretch>
            <a:fillRect/>
          </a:stretch>
        </p:blipFill>
        <p:spPr bwMode="auto">
          <a:xfrm>
            <a:off x="1856656" y="0"/>
            <a:ext cx="6084887" cy="1373187"/>
          </a:xfrm>
          <a:prstGeom prst="rect">
            <a:avLst/>
          </a:prstGeom>
          <a:noFill/>
          <a:ln w="9525">
            <a:noFill/>
            <a:miter lim="800000"/>
            <a:headEnd/>
            <a:tailEnd/>
          </a:ln>
        </p:spPr>
      </p:pic>
      <p:pic>
        <p:nvPicPr>
          <p:cNvPr id="16" name="Picture 4"/>
          <p:cNvPicPr>
            <a:picLocks noChangeAspect="1" noChangeArrowheads="1"/>
          </p:cNvPicPr>
          <p:nvPr userDrawn="1"/>
        </p:nvPicPr>
        <p:blipFill>
          <a:blip r:embed="rId3" cstate="print"/>
          <a:srcRect/>
          <a:stretch>
            <a:fillRect/>
          </a:stretch>
        </p:blipFill>
        <p:spPr bwMode="auto">
          <a:xfrm>
            <a:off x="7200800" y="548680"/>
            <a:ext cx="883827" cy="720080"/>
          </a:xfrm>
          <a:prstGeom prst="rect">
            <a:avLst/>
          </a:prstGeom>
          <a:noFill/>
          <a:ln w="9525">
            <a:noFill/>
            <a:miter lim="800000"/>
            <a:headEnd/>
            <a:tailEnd/>
          </a:ln>
          <a:effectLst/>
        </p:spPr>
      </p:pic>
      <p:pic>
        <p:nvPicPr>
          <p:cNvPr id="17" name="8 Marcador de contenido" descr="Para todos.jpeg"/>
          <p:cNvPicPr>
            <a:picLocks noChangeAspect="1"/>
          </p:cNvPicPr>
          <p:nvPr userDrawn="1"/>
        </p:nvPicPr>
        <p:blipFill>
          <a:blip r:embed="rId4" cstate="print"/>
          <a:stretch>
            <a:fillRect/>
          </a:stretch>
        </p:blipFill>
        <p:spPr bwMode="auto">
          <a:xfrm>
            <a:off x="144016" y="476672"/>
            <a:ext cx="2425604" cy="715140"/>
          </a:xfrm>
          <a:prstGeom prst="rect">
            <a:avLst/>
          </a:prstGeom>
          <a:noFill/>
          <a:ln w="9525">
            <a:noFill/>
            <a:miter lim="800000"/>
            <a:headEnd/>
            <a:tailEnd/>
          </a:ln>
        </p:spPr>
      </p:pic>
      <p:sp>
        <p:nvSpPr>
          <p:cNvPr id="18" name="17 CuadroTexto"/>
          <p:cNvSpPr txBox="1"/>
          <p:nvPr userDrawn="1"/>
        </p:nvSpPr>
        <p:spPr>
          <a:xfrm>
            <a:off x="8035803" y="476672"/>
            <a:ext cx="1669725" cy="738664"/>
          </a:xfrm>
          <a:prstGeom prst="rect">
            <a:avLst/>
          </a:prstGeom>
          <a:noFill/>
        </p:spPr>
        <p:txBody>
          <a:bodyPr wrap="square" lIns="0" rIns="0" rtlCol="0">
            <a:spAutoFit/>
          </a:bodyPr>
          <a:lstStyle/>
          <a:p>
            <a:r>
              <a:rPr lang="es-PY" sz="1400" b="1" dirty="0" smtClean="0">
                <a:solidFill>
                  <a:schemeClr val="bg1">
                    <a:lumMod val="50000"/>
                  </a:schemeClr>
                </a:solidFill>
                <a:latin typeface="Arial" pitchFamily="34" charset="0"/>
                <a:cs typeface="Arial" pitchFamily="34" charset="0"/>
              </a:rPr>
              <a:t>PRESIDENCIA</a:t>
            </a:r>
          </a:p>
          <a:p>
            <a:r>
              <a:rPr lang="es-PY" sz="1400" b="1" dirty="0" smtClean="0">
                <a:solidFill>
                  <a:schemeClr val="bg1">
                    <a:lumMod val="50000"/>
                  </a:schemeClr>
                </a:solidFill>
                <a:latin typeface="Arial" pitchFamily="34" charset="0"/>
                <a:cs typeface="Arial" pitchFamily="34" charset="0"/>
              </a:rPr>
              <a:t>DE LA REPÚBLICA DEL PARAGUAY</a:t>
            </a:r>
            <a:endParaRPr lang="en-US" sz="1400" b="1" dirty="0">
              <a:solidFill>
                <a:schemeClr val="bg1">
                  <a:lumMod val="50000"/>
                </a:schemeClr>
              </a:solidFill>
              <a:latin typeface="Arial" pitchFamily="34" charset="0"/>
              <a:cs typeface="Arial" pitchFamily="34" charset="0"/>
            </a:endParaRPr>
          </a:p>
        </p:txBody>
      </p:sp>
      <p:cxnSp>
        <p:nvCxnSpPr>
          <p:cNvPr id="19" name="18 Conector recto"/>
          <p:cNvCxnSpPr/>
          <p:nvPr userDrawn="1"/>
        </p:nvCxnSpPr>
        <p:spPr>
          <a:xfrm>
            <a:off x="1712640" y="1364580"/>
            <a:ext cx="6552728"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19 Rectángulo redondeado"/>
          <p:cNvSpPr/>
          <p:nvPr userDrawn="1"/>
        </p:nvSpPr>
        <p:spPr>
          <a:xfrm>
            <a:off x="2675037" y="1102668"/>
            <a:ext cx="4320480" cy="272008"/>
          </a:xfrm>
          <a:prstGeom prst="roundRect">
            <a:avLst/>
          </a:prstGeom>
          <a:gradFill>
            <a:gsLst>
              <a:gs pos="0">
                <a:srgbClr val="08588A"/>
              </a:gs>
              <a:gs pos="100000">
                <a:srgbClr val="0B7EC5"/>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2000" b="1" dirty="0" smtClean="0">
                <a:latin typeface="Angsana New" pitchFamily="18" charset="-34"/>
                <a:cs typeface="Angsana New" pitchFamily="18" charset="-34"/>
              </a:rPr>
              <a:t>“Bicentenario de la Independencia Nacional: 1811-2011”</a:t>
            </a:r>
            <a:endParaRPr lang="en-US" sz="2000" b="1" dirty="0">
              <a:latin typeface="Angsana New" pitchFamily="18" charset="-34"/>
              <a:cs typeface="Angsana New" pitchFamily="18" charset="-34"/>
            </a:endParaRPr>
          </a:p>
        </p:txBody>
      </p:sp>
      <p:grpSp>
        <p:nvGrpSpPr>
          <p:cNvPr id="21" name="20 Grupo"/>
          <p:cNvGrpSpPr/>
          <p:nvPr userDrawn="1"/>
        </p:nvGrpSpPr>
        <p:grpSpPr>
          <a:xfrm>
            <a:off x="0" y="6453336"/>
            <a:ext cx="9906000" cy="404664"/>
            <a:chOff x="0" y="5448300"/>
            <a:chExt cx="9906000" cy="1409700"/>
          </a:xfrm>
        </p:grpSpPr>
        <p:pic>
          <p:nvPicPr>
            <p:cNvPr id="22" name="Picture 6"/>
            <p:cNvPicPr>
              <a:picLocks noChangeAspect="1" noChangeArrowheads="1"/>
            </p:cNvPicPr>
            <p:nvPr/>
          </p:nvPicPr>
          <p:blipFill>
            <a:blip r:embed="rId5" cstate="print"/>
            <a:srcRect/>
            <a:stretch>
              <a:fillRect/>
            </a:stretch>
          </p:blipFill>
          <p:spPr bwMode="auto">
            <a:xfrm>
              <a:off x="0" y="5503863"/>
              <a:ext cx="9906000" cy="1354137"/>
            </a:xfrm>
            <a:prstGeom prst="rect">
              <a:avLst/>
            </a:prstGeom>
            <a:noFill/>
            <a:ln w="9525">
              <a:noFill/>
              <a:miter lim="800000"/>
              <a:headEnd/>
              <a:tailEnd/>
            </a:ln>
          </p:spPr>
        </p:pic>
        <p:sp>
          <p:nvSpPr>
            <p:cNvPr id="23" name="22 Forma libre"/>
            <p:cNvSpPr/>
            <p:nvPr/>
          </p:nvSpPr>
          <p:spPr>
            <a:xfrm>
              <a:off x="7334250" y="5448300"/>
              <a:ext cx="2247900" cy="666750"/>
            </a:xfrm>
            <a:custGeom>
              <a:avLst/>
              <a:gdLst>
                <a:gd name="connsiteX0" fmla="*/ 57150 w 2247900"/>
                <a:gd name="connsiteY0" fmla="*/ 333375 h 666750"/>
                <a:gd name="connsiteX1" fmla="*/ 1752600 w 2247900"/>
                <a:gd name="connsiteY1" fmla="*/ 666750 h 666750"/>
                <a:gd name="connsiteX2" fmla="*/ 2247900 w 2247900"/>
                <a:gd name="connsiteY2" fmla="*/ 323850 h 666750"/>
                <a:gd name="connsiteX3" fmla="*/ 2247900 w 2247900"/>
                <a:gd name="connsiteY3" fmla="*/ 0 h 666750"/>
                <a:gd name="connsiteX4" fmla="*/ 28575 w 2247900"/>
                <a:gd name="connsiteY4" fmla="*/ 9525 h 666750"/>
                <a:gd name="connsiteX5" fmla="*/ 0 w 2247900"/>
                <a:gd name="connsiteY5" fmla="*/ 30480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7900" h="666750">
                  <a:moveTo>
                    <a:pt x="57150" y="333375"/>
                  </a:moveTo>
                  <a:lnTo>
                    <a:pt x="1752600" y="666750"/>
                  </a:lnTo>
                  <a:lnTo>
                    <a:pt x="2247900" y="323850"/>
                  </a:lnTo>
                  <a:lnTo>
                    <a:pt x="2247900" y="0"/>
                  </a:lnTo>
                  <a:lnTo>
                    <a:pt x="28575" y="9525"/>
                  </a:lnTo>
                  <a:lnTo>
                    <a:pt x="0" y="30480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23 Forma libre"/>
            <p:cNvSpPr/>
            <p:nvPr/>
          </p:nvSpPr>
          <p:spPr>
            <a:xfrm>
              <a:off x="7324726" y="5791199"/>
              <a:ext cx="2355850" cy="466725"/>
            </a:xfrm>
            <a:custGeom>
              <a:avLst/>
              <a:gdLst>
                <a:gd name="connsiteX0" fmla="*/ 95250 w 2352675"/>
                <a:gd name="connsiteY0" fmla="*/ 0 h 476250"/>
                <a:gd name="connsiteX1" fmla="*/ 0 w 2352675"/>
                <a:gd name="connsiteY1" fmla="*/ 333375 h 476250"/>
                <a:gd name="connsiteX2" fmla="*/ 2352675 w 2352675"/>
                <a:gd name="connsiteY2" fmla="*/ 476250 h 476250"/>
                <a:gd name="connsiteX3" fmla="*/ 95250 w 2352675"/>
                <a:gd name="connsiteY3" fmla="*/ 0 h 476250"/>
                <a:gd name="connsiteX0" fmla="*/ 95250 w 2352675"/>
                <a:gd name="connsiteY0" fmla="*/ 0 h 476250"/>
                <a:gd name="connsiteX1" fmla="*/ 0 w 2352675"/>
                <a:gd name="connsiteY1" fmla="*/ 333375 h 476250"/>
                <a:gd name="connsiteX2" fmla="*/ 2352675 w 2352675"/>
                <a:gd name="connsiteY2" fmla="*/ 476250 h 476250"/>
                <a:gd name="connsiteX3" fmla="*/ 95250 w 2352675"/>
                <a:gd name="connsiteY3" fmla="*/ 0 h 476250"/>
                <a:gd name="connsiteX0" fmla="*/ 95250 w 2308795"/>
                <a:gd name="connsiteY0" fmla="*/ 0 h 518120"/>
                <a:gd name="connsiteX1" fmla="*/ 0 w 2308795"/>
                <a:gd name="connsiteY1" fmla="*/ 333375 h 518120"/>
                <a:gd name="connsiteX2" fmla="*/ 2308795 w 2308795"/>
                <a:gd name="connsiteY2" fmla="*/ 518120 h 518120"/>
                <a:gd name="connsiteX3" fmla="*/ 95250 w 2308795"/>
                <a:gd name="connsiteY3" fmla="*/ 0 h 518120"/>
                <a:gd name="connsiteX0" fmla="*/ 95250 w 2355850"/>
                <a:gd name="connsiteY0" fmla="*/ 0 h 466725"/>
                <a:gd name="connsiteX1" fmla="*/ 0 w 2355850"/>
                <a:gd name="connsiteY1" fmla="*/ 333375 h 466725"/>
                <a:gd name="connsiteX2" fmla="*/ 2355850 w 2355850"/>
                <a:gd name="connsiteY2" fmla="*/ 466725 h 466725"/>
                <a:gd name="connsiteX3" fmla="*/ 95250 w 2355850"/>
                <a:gd name="connsiteY3" fmla="*/ 0 h 466725"/>
                <a:gd name="connsiteX0" fmla="*/ 95250 w 2355850"/>
                <a:gd name="connsiteY0" fmla="*/ 0 h 466725"/>
                <a:gd name="connsiteX1" fmla="*/ 0 w 2355850"/>
                <a:gd name="connsiteY1" fmla="*/ 333375 h 466725"/>
                <a:gd name="connsiteX2" fmla="*/ 2355850 w 2355850"/>
                <a:gd name="connsiteY2" fmla="*/ 466725 h 466725"/>
                <a:gd name="connsiteX3" fmla="*/ 95250 w 2355850"/>
                <a:gd name="connsiteY3" fmla="*/ 0 h 466725"/>
                <a:gd name="connsiteX0" fmla="*/ 82550 w 2355850"/>
                <a:gd name="connsiteY0" fmla="*/ 0 h 457200"/>
                <a:gd name="connsiteX1" fmla="*/ 0 w 2355850"/>
                <a:gd name="connsiteY1" fmla="*/ 323850 h 457200"/>
                <a:gd name="connsiteX2" fmla="*/ 2355850 w 2355850"/>
                <a:gd name="connsiteY2" fmla="*/ 457200 h 457200"/>
                <a:gd name="connsiteX3" fmla="*/ 82550 w 2355850"/>
                <a:gd name="connsiteY3" fmla="*/ 0 h 457200"/>
                <a:gd name="connsiteX0" fmla="*/ 82550 w 2355850"/>
                <a:gd name="connsiteY0" fmla="*/ 0 h 457200"/>
                <a:gd name="connsiteX1" fmla="*/ 0 w 2355850"/>
                <a:gd name="connsiteY1" fmla="*/ 323850 h 457200"/>
                <a:gd name="connsiteX2" fmla="*/ 2355850 w 2355850"/>
                <a:gd name="connsiteY2" fmla="*/ 457200 h 457200"/>
                <a:gd name="connsiteX3" fmla="*/ 82550 w 2355850"/>
                <a:gd name="connsiteY3" fmla="*/ 0 h 457200"/>
                <a:gd name="connsiteX0" fmla="*/ 79375 w 2355850"/>
                <a:gd name="connsiteY0" fmla="*/ 0 h 466725"/>
                <a:gd name="connsiteX1" fmla="*/ 0 w 2355850"/>
                <a:gd name="connsiteY1" fmla="*/ 333375 h 466725"/>
                <a:gd name="connsiteX2" fmla="*/ 2355850 w 2355850"/>
                <a:gd name="connsiteY2" fmla="*/ 466725 h 466725"/>
                <a:gd name="connsiteX3" fmla="*/ 79375 w 2355850"/>
                <a:gd name="connsiteY3" fmla="*/ 0 h 466725"/>
              </a:gdLst>
              <a:ahLst/>
              <a:cxnLst>
                <a:cxn ang="0">
                  <a:pos x="connsiteX0" y="connsiteY0"/>
                </a:cxn>
                <a:cxn ang="0">
                  <a:pos x="connsiteX1" y="connsiteY1"/>
                </a:cxn>
                <a:cxn ang="0">
                  <a:pos x="connsiteX2" y="connsiteY2"/>
                </a:cxn>
                <a:cxn ang="0">
                  <a:pos x="connsiteX3" y="connsiteY3"/>
                </a:cxn>
              </a:cxnLst>
              <a:rect l="l" t="t" r="r" b="b"/>
              <a:pathLst>
                <a:path w="2355850" h="466725">
                  <a:moveTo>
                    <a:pt x="79375" y="0"/>
                  </a:moveTo>
                  <a:lnTo>
                    <a:pt x="0" y="333375"/>
                  </a:lnTo>
                  <a:lnTo>
                    <a:pt x="2355850" y="466725"/>
                  </a:lnTo>
                  <a:cubicBezTo>
                    <a:pt x="1592792" y="288925"/>
                    <a:pt x="851958" y="133350"/>
                    <a:pt x="79375" y="0"/>
                  </a:cubicBezTo>
                  <a:close/>
                </a:path>
              </a:pathLst>
            </a:custGeom>
            <a:solidFill>
              <a:srgbClr val="FB1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24 Imagen" descr="logo-200.gif"/>
          <p:cNvPicPr>
            <a:picLocks noChangeAspect="1"/>
          </p:cNvPicPr>
          <p:nvPr userDrawn="1"/>
        </p:nvPicPr>
        <p:blipFill>
          <a:blip r:embed="rId6" cstate="print"/>
          <a:stretch>
            <a:fillRect/>
          </a:stretch>
        </p:blipFill>
        <p:spPr>
          <a:xfrm>
            <a:off x="9129464" y="6093296"/>
            <a:ext cx="648072" cy="47265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1"/>
      </p:bgRef>
    </p:bg>
    <p:spTree>
      <p:nvGrpSpPr>
        <p:cNvPr id="1" name=""/>
        <p:cNvGrpSpPr/>
        <p:nvPr/>
      </p:nvGrpSpPr>
      <p:grpSpPr>
        <a:xfrm>
          <a:off x="0" y="0"/>
          <a:ext cx="0" cy="0"/>
          <a:chOff x="0" y="0"/>
          <a:chExt cx="0" cy="0"/>
        </a:xfrm>
      </p:grpSpPr>
      <p:cxnSp>
        <p:nvCxnSpPr>
          <p:cNvPr id="5" name="Straight Connector 8"/>
          <p:cNvCxnSpPr/>
          <p:nvPr/>
        </p:nvCxnSpPr>
        <p:spPr>
          <a:xfrm rot="5400000">
            <a:off x="2305051" y="3867150"/>
            <a:ext cx="4533900" cy="3175"/>
          </a:xfrm>
          <a:prstGeom prst="line">
            <a:avLst/>
          </a:prstGeom>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457200" y="209550"/>
            <a:ext cx="8229600" cy="1295400"/>
          </a:xfrm>
        </p:spPr>
        <p:txBody>
          <a:bodyPr anchor="ctr"/>
          <a:lstStyle>
            <a:extLst/>
          </a:lstStyle>
          <a:p>
            <a:r>
              <a:rPr lang="es-ES" smtClean="0"/>
              <a:t>Haga clic para modificar el estilo de título del patrón</a:t>
            </a:r>
            <a:endParaRPr/>
          </a:p>
        </p:txBody>
      </p:sp>
      <p:sp>
        <p:nvSpPr>
          <p:cNvPr id="3" name="Content Placeholder 2"/>
          <p:cNvSpPr>
            <a:spLocks noGrp="1"/>
          </p:cNvSpPr>
          <p:nvPr>
            <p:ph sz="half" idx="1"/>
          </p:nvPr>
        </p:nvSpPr>
        <p:spPr>
          <a:xfrm>
            <a:off x="464344" y="1600200"/>
            <a:ext cx="4038600" cy="4525963"/>
          </a:xfrm>
        </p:spPr>
        <p:txBody>
          <a:bodyPr/>
          <a:lstStyle>
            <a:lvl1pPr marL="0" indent="0" eaLnBrk="1" latinLnBrk="0" hangingPunct="1">
              <a:buFontTx/>
              <a:buNone/>
              <a:defRPr kumimoji="0" lang="es-ES" sz="20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extLst/>
          </a:lstStyle>
          <a:p>
            <a:pPr lvl="0"/>
            <a:r>
              <a:rPr lang="es-ES" smtClean="0"/>
              <a:t>Haga clic para modificar el estilo de texto del patrón</a:t>
            </a:r>
          </a:p>
        </p:txBody>
      </p:sp>
      <p:sp>
        <p:nvSpPr>
          <p:cNvPr id="4" name="Content Placeholder 3"/>
          <p:cNvSpPr>
            <a:spLocks noGrp="1"/>
          </p:cNvSpPr>
          <p:nvPr>
            <p:ph sz="half" idx="2"/>
          </p:nvPr>
        </p:nvSpPr>
        <p:spPr>
          <a:xfrm>
            <a:off x="4655344"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6" name="Date Placeholder 4"/>
          <p:cNvSpPr>
            <a:spLocks noGrp="1"/>
          </p:cNvSpPr>
          <p:nvPr>
            <p:ph type="dt" sz="half" idx="10"/>
          </p:nvPr>
        </p:nvSpPr>
        <p:spPr/>
        <p:txBody>
          <a:bodyPr/>
          <a:lstStyle>
            <a:lvl1pPr>
              <a:defRPr/>
            </a:lvl1pPr>
            <a:extLst/>
          </a:lstStyle>
          <a:p>
            <a:pPr>
              <a:defRPr/>
            </a:pPr>
            <a:fld id="{E122187F-BCC1-4720-A064-6023B0AE1CF1}" type="datetimeFigureOut">
              <a:rPr/>
              <a:pPr>
                <a:defRPr/>
              </a:pPr>
              <a:t>14/04/2011</a:t>
            </a:fld>
            <a:endParaRPr/>
          </a:p>
        </p:txBody>
      </p:sp>
      <p:sp>
        <p:nvSpPr>
          <p:cNvPr id="7" name="Footer Placeholder 5"/>
          <p:cNvSpPr>
            <a:spLocks noGrp="1"/>
          </p:cNvSpPr>
          <p:nvPr>
            <p:ph type="ftr" sz="quarter" idx="11"/>
          </p:nvPr>
        </p:nvSpPr>
        <p:spPr/>
        <p:txBody>
          <a:bodyPr/>
          <a:lstStyle>
            <a:lvl1pPr>
              <a:defRPr/>
            </a:lvl1pPr>
            <a:extLst/>
          </a:lstStyle>
          <a:p>
            <a:pPr>
              <a:defRPr/>
            </a:pPr>
            <a:endParaRPr/>
          </a:p>
        </p:txBody>
      </p:sp>
      <p:sp>
        <p:nvSpPr>
          <p:cNvPr id="8" name="Slide Number Placeholder 6"/>
          <p:cNvSpPr>
            <a:spLocks noGrp="1"/>
          </p:cNvSpPr>
          <p:nvPr>
            <p:ph type="sldNum" sz="quarter" idx="12"/>
          </p:nvPr>
        </p:nvSpPr>
        <p:spPr/>
        <p:txBody>
          <a:bodyPr/>
          <a:lstStyle>
            <a:lvl1pPr>
              <a:defRPr/>
            </a:lvl1pPr>
            <a:extLst/>
          </a:lstStyle>
          <a:p>
            <a:pPr>
              <a:defRPr/>
            </a:pPr>
            <a:fld id="{C6AE0939-AA77-4768-85A3-0C2AC61CD6D7}" type="slidenum">
              <a:rPr/>
              <a:pPr>
                <a:defRPr/>
              </a:pPr>
              <a:t>‹Nº›</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Rectangle 22"/>
          <p:cNvSpPr/>
          <p:nvPr/>
        </p:nvSpPr>
        <p:spPr>
          <a:xfrm>
            <a:off x="0" y="401638"/>
            <a:ext cx="9410700" cy="887412"/>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8" name="Rectangle 15"/>
          <p:cNvSpPr/>
          <p:nvPr/>
        </p:nvSpPr>
        <p:spPr>
          <a:xfrm>
            <a:off x="95250" y="681038"/>
            <a:ext cx="492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9" name="Rectangle 16"/>
          <p:cNvSpPr/>
          <p:nvPr/>
        </p:nvSpPr>
        <p:spPr>
          <a:xfrm>
            <a:off x="52388"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0" name="Rectangle 17"/>
          <p:cNvSpPr/>
          <p:nvPr/>
        </p:nvSpPr>
        <p:spPr>
          <a:xfrm>
            <a:off x="3175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1" name="Rectangle 18"/>
          <p:cNvSpPr/>
          <p:nvPr/>
        </p:nvSpPr>
        <p:spPr>
          <a:xfrm>
            <a:off x="0" y="681038"/>
            <a:ext cx="111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2" name="Rectangle 19"/>
          <p:cNvSpPr/>
          <p:nvPr/>
        </p:nvSpPr>
        <p:spPr>
          <a:xfrm flipH="1">
            <a:off x="161925" y="681038"/>
            <a:ext cx="3016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3" name="Rectangle 20"/>
          <p:cNvSpPr/>
          <p:nvPr/>
        </p:nvSpPr>
        <p:spPr>
          <a:xfrm flipH="1">
            <a:off x="204788" y="681038"/>
            <a:ext cx="30162"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4" name="Rectangle 21"/>
          <p:cNvSpPr/>
          <p:nvPr/>
        </p:nvSpPr>
        <p:spPr>
          <a:xfrm flipH="1">
            <a:off x="24606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5" name="Rectangle 28"/>
          <p:cNvSpPr/>
          <p:nvPr/>
        </p:nvSpPr>
        <p:spPr>
          <a:xfrm flipH="1">
            <a:off x="27622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6" name="Rectangle 29"/>
          <p:cNvSpPr/>
          <p:nvPr/>
        </p:nvSpPr>
        <p:spPr>
          <a:xfrm>
            <a:off x="303213" y="681038"/>
            <a:ext cx="3968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2" name="Title 1"/>
          <p:cNvSpPr>
            <a:spLocks noGrp="1"/>
          </p:cNvSpPr>
          <p:nvPr>
            <p:ph type="title"/>
          </p:nvPr>
        </p:nvSpPr>
        <p:spPr>
          <a:xfrm>
            <a:off x="504824" y="512064"/>
            <a:ext cx="7772400" cy="914400"/>
          </a:xfrm>
        </p:spPr>
        <p:txBody>
          <a:bodyPr/>
          <a:lstStyle>
            <a:lvl1pPr eaLnBrk="1" latinLnBrk="0" hangingPunct="1">
              <a:defRPr kumimoji="0" lang="es-ES" sz="4000"/>
            </a:lvl1pPr>
            <a:extLst/>
          </a:lstStyle>
          <a:p>
            <a:r>
              <a:rPr lang="es-ES" smtClean="0"/>
              <a:t>Haga clic para modificar el estilo de título del patrón</a:t>
            </a:r>
            <a:endParaRPr/>
          </a:p>
        </p:txBody>
      </p:sp>
      <p:sp>
        <p:nvSpPr>
          <p:cNvPr id="3" name="Text Placeholder 2"/>
          <p:cNvSpPr>
            <a:spLocks noGrp="1"/>
          </p:cNvSpPr>
          <p:nvPr>
            <p:ph type="body" idx="1"/>
          </p:nvPr>
        </p:nvSpPr>
        <p:spPr>
          <a:xfrm>
            <a:off x="457200" y="1809750"/>
            <a:ext cx="4040188" cy="639762"/>
          </a:xfrm>
        </p:spPr>
        <p:txBody>
          <a:bodyPr anchor="ctr"/>
          <a:lstStyle>
            <a:lvl1pPr marL="73152" indent="0" algn="l" eaLnBrk="1" latinLnBrk="0" hangingPunct="1">
              <a:buNone/>
              <a:defRPr kumimoji="0" lang="es-ES" sz="2400" b="1">
                <a:solidFill>
                  <a:schemeClr val="accent2"/>
                </a:solidFill>
              </a:defRPr>
            </a:lvl1pPr>
            <a:lvl2pPr eaLnBrk="1" latinLnBrk="0" hangingPunct="1">
              <a:buNone/>
              <a:defRPr kumimoji="0" lang="es-ES" sz="2000" b="1"/>
            </a:lvl2pPr>
            <a:lvl3pPr eaLnBrk="1" latinLnBrk="0" hangingPunct="1">
              <a:buNone/>
              <a:defRPr kumimoji="0" lang="es-ES" sz="1800" b="1"/>
            </a:lvl3pPr>
            <a:lvl4pPr eaLnBrk="1" latinLnBrk="0" hangingPunct="1">
              <a:buNone/>
              <a:defRPr kumimoji="0" lang="es-ES" sz="1600" b="1"/>
            </a:lvl4pPr>
            <a:lvl5pPr eaLnBrk="1" latinLnBrk="0" hangingPunct="1">
              <a:buNone/>
              <a:defRPr kumimoji="0" lang="es-ES" sz="1600" b="1"/>
            </a:lvl5pPr>
            <a:extLst/>
          </a:lstStyle>
          <a:p>
            <a:pPr lvl="0"/>
            <a:r>
              <a:rPr lang="es-ES" smtClean="0"/>
              <a:t>Haga clic para modificar el estilo de texto del patrón</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eaLnBrk="1" latinLnBrk="0" hangingPunct="1">
              <a:buNone/>
              <a:defRPr kumimoji="0" lang="es-ES" sz="2400" b="1">
                <a:solidFill>
                  <a:schemeClr val="accent2"/>
                </a:solidFill>
              </a:defRPr>
            </a:lvl1pPr>
            <a:lvl2pPr eaLnBrk="1" latinLnBrk="0" hangingPunct="1">
              <a:buNone/>
              <a:defRPr kumimoji="0" lang="es-ES" sz="2000" b="1"/>
            </a:lvl2pPr>
            <a:lvl3pPr eaLnBrk="1" latinLnBrk="0" hangingPunct="1">
              <a:buNone/>
              <a:defRPr kumimoji="0" lang="es-ES" sz="1800" b="1"/>
            </a:lvl3pPr>
            <a:lvl4pPr eaLnBrk="1" latinLnBrk="0" hangingPunct="1">
              <a:buNone/>
              <a:defRPr kumimoji="0" lang="es-ES" sz="1600" b="1"/>
            </a:lvl4pPr>
            <a:lvl5pPr eaLnBrk="1" latinLnBrk="0" hangingPunct="1">
              <a:buNone/>
              <a:defRPr kumimoji="0" lang="es-ES" sz="1600" b="1"/>
            </a:lvl5pPr>
            <a:extLst/>
          </a:lstStyle>
          <a:p>
            <a:pPr lvl="0"/>
            <a:r>
              <a:rPr lang="es-ES" smtClean="0"/>
              <a:t>Haga clic para modificar el estilo de texto del patrón</a:t>
            </a:r>
          </a:p>
        </p:txBody>
      </p:sp>
      <p:sp>
        <p:nvSpPr>
          <p:cNvPr id="5" name="Content Placeholder 4"/>
          <p:cNvSpPr>
            <a:spLocks noGrp="1"/>
          </p:cNvSpPr>
          <p:nvPr>
            <p:ph sz="quarter" idx="3"/>
          </p:nvPr>
        </p:nvSpPr>
        <p:spPr>
          <a:xfrm>
            <a:off x="457200" y="2459037"/>
            <a:ext cx="4040188" cy="3959352"/>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6" name="Content Placeholder 5"/>
          <p:cNvSpPr>
            <a:spLocks noGrp="1"/>
          </p:cNvSpPr>
          <p:nvPr>
            <p:ph sz="quarter" idx="4"/>
          </p:nvPr>
        </p:nvSpPr>
        <p:spPr>
          <a:xfrm>
            <a:off x="4645025" y="2459037"/>
            <a:ext cx="4041775" cy="3959352"/>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17" name="Date Placeholder 6"/>
          <p:cNvSpPr>
            <a:spLocks noGrp="1"/>
          </p:cNvSpPr>
          <p:nvPr>
            <p:ph type="dt" sz="half" idx="10"/>
          </p:nvPr>
        </p:nvSpPr>
        <p:spPr/>
        <p:txBody>
          <a:bodyPr/>
          <a:lstStyle>
            <a:lvl1pPr>
              <a:defRPr/>
            </a:lvl1pPr>
            <a:extLst/>
          </a:lstStyle>
          <a:p>
            <a:pPr>
              <a:defRPr/>
            </a:pPr>
            <a:fld id="{5BFB8EA0-DAC7-4AF6-B734-A7050CD34E83}" type="datetimeFigureOut">
              <a:rPr/>
              <a:pPr>
                <a:defRPr/>
              </a:pPr>
              <a:t>14/04/2011</a:t>
            </a:fld>
            <a:endParaRPr/>
          </a:p>
        </p:txBody>
      </p:sp>
      <p:sp>
        <p:nvSpPr>
          <p:cNvPr id="18" name="Footer Placeholder 7"/>
          <p:cNvSpPr>
            <a:spLocks noGrp="1"/>
          </p:cNvSpPr>
          <p:nvPr>
            <p:ph type="ftr" sz="quarter" idx="11"/>
          </p:nvPr>
        </p:nvSpPr>
        <p:spPr/>
        <p:txBody>
          <a:bodyPr/>
          <a:lstStyle>
            <a:lvl1pPr>
              <a:defRPr/>
            </a:lvl1pPr>
            <a:extLst/>
          </a:lstStyle>
          <a:p>
            <a:pPr>
              <a:defRPr/>
            </a:pPr>
            <a:endParaRPr/>
          </a:p>
        </p:txBody>
      </p:sp>
      <p:sp>
        <p:nvSpPr>
          <p:cNvPr id="19" name="Slide Number Placeholder 8"/>
          <p:cNvSpPr>
            <a:spLocks noGrp="1"/>
          </p:cNvSpPr>
          <p:nvPr>
            <p:ph type="sldNum" sz="quarter" idx="12"/>
          </p:nvPr>
        </p:nvSpPr>
        <p:spPr/>
        <p:txBody>
          <a:bodyPr/>
          <a:lstStyle>
            <a:lvl1pPr>
              <a:defRPr/>
            </a:lvl1pPr>
            <a:extLst/>
          </a:lstStyle>
          <a:p>
            <a:pPr>
              <a:defRPr/>
            </a:pPr>
            <a:fld id="{35DEBE49-E5EB-4C59-BF6D-D98D6C1644EE}" type="slidenum">
              <a:rPr/>
              <a:pPr>
                <a:defRPr/>
              </a:pPr>
              <a:t>‹Nº›</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eaLnBrk="1" latinLnBrk="0" hangingPunct="1">
              <a:defRPr kumimoji="0" lang="es-ES" sz="4000" cap="none" baseline="0"/>
            </a:lvl1pPr>
            <a:extLst/>
          </a:lstStyle>
          <a:p>
            <a:r>
              <a:rPr lang="es-ES" smtClean="0"/>
              <a:t>Haga clic para modificar el estilo de título del patrón</a:t>
            </a:r>
            <a:endParaRPr/>
          </a:p>
        </p:txBody>
      </p:sp>
      <p:sp>
        <p:nvSpPr>
          <p:cNvPr id="3" name="Date Placeholder 13"/>
          <p:cNvSpPr>
            <a:spLocks noGrp="1"/>
          </p:cNvSpPr>
          <p:nvPr>
            <p:ph type="dt" sz="half" idx="10"/>
          </p:nvPr>
        </p:nvSpPr>
        <p:spPr/>
        <p:txBody>
          <a:bodyPr/>
          <a:lstStyle>
            <a:lvl1pPr>
              <a:defRPr/>
            </a:lvl1pPr>
          </a:lstStyle>
          <a:p>
            <a:pPr>
              <a:defRPr/>
            </a:pPr>
            <a:fld id="{E9FE77A1-08A6-43BA-94EC-DA2AF01DF0CF}" type="datetimeFigureOut">
              <a:rPr/>
              <a:pPr>
                <a:defRPr/>
              </a:pPr>
              <a:t>14/04/2011</a:t>
            </a:fld>
            <a:endParaRPr/>
          </a:p>
        </p:txBody>
      </p:sp>
      <p:sp>
        <p:nvSpPr>
          <p:cNvPr id="4" name="Footer Placeholder 2"/>
          <p:cNvSpPr>
            <a:spLocks noGrp="1"/>
          </p:cNvSpPr>
          <p:nvPr>
            <p:ph type="ftr" sz="quarter" idx="11"/>
          </p:nvPr>
        </p:nvSpPr>
        <p:spPr/>
        <p:txBody>
          <a:bodyPr/>
          <a:lstStyle>
            <a:lvl1pPr>
              <a:defRPr/>
            </a:lvl1pPr>
          </a:lstStyle>
          <a:p>
            <a:pPr>
              <a:defRPr/>
            </a:pPr>
            <a:endParaRPr/>
          </a:p>
        </p:txBody>
      </p:sp>
      <p:sp>
        <p:nvSpPr>
          <p:cNvPr id="5" name="Slide Number Placeholder 22"/>
          <p:cNvSpPr>
            <a:spLocks noGrp="1"/>
          </p:cNvSpPr>
          <p:nvPr>
            <p:ph type="sldNum" sz="quarter" idx="12"/>
          </p:nvPr>
        </p:nvSpPr>
        <p:spPr/>
        <p:txBody>
          <a:bodyPr/>
          <a:lstStyle>
            <a:lvl1pPr>
              <a:defRPr/>
            </a:lvl1pPr>
          </a:lstStyle>
          <a:p>
            <a:pPr>
              <a:defRPr/>
            </a:pPr>
            <a:fld id="{8E8D71B2-F34C-4A29-9C21-A96889AD121F}" type="slidenum">
              <a:rPr/>
              <a:pPr>
                <a:defRPr/>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3D14102F-554D-4AAB-84EA-A8BD8CA5D4BB}" type="datetimeFigureOut">
              <a:rPr/>
              <a:pPr>
                <a:defRPr/>
              </a:pPr>
              <a:t>14/04/2011</a:t>
            </a:fld>
            <a:endParaRPr/>
          </a:p>
        </p:txBody>
      </p:sp>
      <p:sp>
        <p:nvSpPr>
          <p:cNvPr id="3" name="Footer Placeholder 2"/>
          <p:cNvSpPr>
            <a:spLocks noGrp="1"/>
          </p:cNvSpPr>
          <p:nvPr>
            <p:ph type="ftr" sz="quarter" idx="11"/>
          </p:nvPr>
        </p:nvSpPr>
        <p:spPr/>
        <p:txBody>
          <a:bodyPr/>
          <a:lstStyle>
            <a:lvl1pPr>
              <a:defRPr/>
            </a:lvl1pPr>
            <a:extLst/>
          </a:lstStyle>
          <a:p>
            <a:pPr>
              <a:defRPr/>
            </a:pPr>
            <a:endParaRPr/>
          </a:p>
        </p:txBody>
      </p:sp>
      <p:sp>
        <p:nvSpPr>
          <p:cNvPr id="4" name="Slide Number Placeholder 3"/>
          <p:cNvSpPr>
            <a:spLocks noGrp="1"/>
          </p:cNvSpPr>
          <p:nvPr>
            <p:ph type="sldNum" sz="quarter" idx="12"/>
          </p:nvPr>
        </p:nvSpPr>
        <p:spPr/>
        <p:txBody>
          <a:bodyPr/>
          <a:lstStyle>
            <a:lvl1pPr>
              <a:defRPr/>
            </a:lvl1pPr>
            <a:extLst/>
          </a:lstStyle>
          <a:p>
            <a:pPr>
              <a:defRPr/>
            </a:pPr>
            <a:fld id="{DD301304-D4B7-45CC-A761-587DB7CFEABF}" type="slidenum">
              <a:rPr/>
              <a:pPr>
                <a:defRPr/>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eaLnBrk="1" latinLnBrk="0" hangingPunct="1">
              <a:buNone/>
              <a:defRPr kumimoji="0" lang="es-ES" sz="3600" b="0"/>
            </a:lvl1pPr>
            <a:extLst/>
          </a:lstStyle>
          <a:p>
            <a:r>
              <a:rPr lang="es-ES" smtClean="0"/>
              <a:t>Haga clic para modificar el estilo de título del patrón</a:t>
            </a:r>
            <a:endParaRPr/>
          </a:p>
        </p:txBody>
      </p:sp>
      <p:sp>
        <p:nvSpPr>
          <p:cNvPr id="3" name="Text Placeholder 2"/>
          <p:cNvSpPr>
            <a:spLocks noGrp="1"/>
          </p:cNvSpPr>
          <p:nvPr>
            <p:ph type="body" idx="1"/>
          </p:nvPr>
        </p:nvSpPr>
        <p:spPr>
          <a:xfrm>
            <a:off x="685800" y="1435100"/>
            <a:ext cx="2514600" cy="4572000"/>
          </a:xfrm>
        </p:spPr>
        <p:txBody>
          <a:bodyPr/>
          <a:lstStyle>
            <a:lvl1pPr marL="54864" indent="0" eaLnBrk="1" latinLnBrk="0" hangingPunct="1">
              <a:buNone/>
              <a:defRPr kumimoji="0" lang="es-ES" sz="1800"/>
            </a:lvl1pPr>
            <a:lvl2pPr eaLnBrk="1" latinLnBrk="0" hangingPunct="1">
              <a:buNone/>
              <a:defRPr kumimoji="0" lang="es-ES" sz="1200"/>
            </a:lvl2pPr>
            <a:lvl3pPr eaLnBrk="1" latinLnBrk="0" hangingPunct="1">
              <a:buNone/>
              <a:defRPr kumimoji="0" lang="es-ES" sz="1000"/>
            </a:lvl3pPr>
            <a:lvl4pPr eaLnBrk="1" latinLnBrk="0" hangingPunct="1">
              <a:buNone/>
              <a:defRPr kumimoji="0" lang="es-ES" sz="900"/>
            </a:lvl4pPr>
            <a:lvl5pPr eaLnBrk="1" latinLnBrk="0" hangingPunct="1">
              <a:buNone/>
              <a:defRPr kumimoji="0" lang="es-ES" sz="900"/>
            </a:lvl5pPr>
            <a:extLst/>
          </a:lstStyle>
          <a:p>
            <a:pPr lvl="0"/>
            <a:r>
              <a:rPr lang="es-ES" smtClean="0"/>
              <a:t>Haga clic para modificar el estilo de texto del patrón</a:t>
            </a:r>
          </a:p>
        </p:txBody>
      </p:sp>
      <p:sp>
        <p:nvSpPr>
          <p:cNvPr id="4" name="Content Placeholder 3"/>
          <p:cNvSpPr>
            <a:spLocks noGrp="1"/>
          </p:cNvSpPr>
          <p:nvPr>
            <p:ph sz="half" idx="2"/>
          </p:nvPr>
        </p:nvSpPr>
        <p:spPr>
          <a:xfrm>
            <a:off x="3429000" y="1435100"/>
            <a:ext cx="5486400" cy="4572000"/>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lvl1pPr>
              <a:defRPr/>
            </a:lvl1pPr>
            <a:extLst/>
          </a:lstStyle>
          <a:p>
            <a:pPr>
              <a:defRPr/>
            </a:pPr>
            <a:fld id="{CD431F3D-BD65-4687-8B3C-D938BB320976}" type="datetimeFigureOut">
              <a:rPr/>
              <a:pPr>
                <a:defRPr/>
              </a:pPr>
              <a:t>14/04/2011</a:t>
            </a:fld>
            <a:endParaRPr/>
          </a:p>
        </p:txBody>
      </p:sp>
      <p:sp>
        <p:nvSpPr>
          <p:cNvPr id="6" name="Footer Placeholder 5"/>
          <p:cNvSpPr>
            <a:spLocks noGrp="1"/>
          </p:cNvSpPr>
          <p:nvPr>
            <p:ph type="ftr" sz="quarter" idx="11"/>
          </p:nvPr>
        </p:nvSpPr>
        <p:spPr/>
        <p:txBody>
          <a:bodyPr/>
          <a:lstStyle>
            <a:lvl1pPr>
              <a:defRPr/>
            </a:lvl1pPr>
            <a:extLst/>
          </a:lstStyle>
          <a:p>
            <a:pPr>
              <a:defRPr/>
            </a:pPr>
            <a:endParaRPr/>
          </a:p>
        </p:txBody>
      </p:sp>
      <p:sp>
        <p:nvSpPr>
          <p:cNvPr id="7" name="Slide Number Placeholder 6"/>
          <p:cNvSpPr>
            <a:spLocks noGrp="1"/>
          </p:cNvSpPr>
          <p:nvPr>
            <p:ph type="sldNum" sz="quarter" idx="12"/>
          </p:nvPr>
        </p:nvSpPr>
        <p:spPr/>
        <p:txBody>
          <a:bodyPr/>
          <a:lstStyle>
            <a:lvl1pPr>
              <a:defRPr/>
            </a:lvl1pPr>
            <a:extLst/>
          </a:lstStyle>
          <a:p>
            <a:pPr>
              <a:defRPr/>
            </a:pPr>
            <a:fld id="{CDDEDF6E-D655-440C-8173-1B89DDA6B40B}" type="slidenum">
              <a:rPr/>
              <a:pPr>
                <a:defRPr/>
              </a:pPr>
              <a:t>‹Nº›</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5" name="Rectangle 7"/>
          <p:cNvSpPr/>
          <p:nvPr/>
        </p:nvSpPr>
        <p:spPr>
          <a:xfrm>
            <a:off x="398463" y="0"/>
            <a:ext cx="9509125"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cxnSp>
        <p:nvCxnSpPr>
          <p:cNvPr id="6" name="Straight Connector 8"/>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7"/>
          <p:cNvGrpSpPr>
            <a:grpSpLocks/>
          </p:cNvGrpSpPr>
          <p:nvPr/>
        </p:nvGrpSpPr>
        <p:grpSpPr bwMode="auto">
          <a:xfrm rot="5400000">
            <a:off x="9230519" y="1213644"/>
            <a:ext cx="131762" cy="139700"/>
            <a:chOff x="6668087" y="1297746"/>
            <a:chExt cx="161840" cy="156602"/>
          </a:xfrm>
        </p:grpSpPr>
        <p:cxnSp>
          <p:nvCxnSpPr>
            <p:cNvPr id="8" name="Straight Connector 14"/>
            <p:cNvCxnSpPr/>
            <p:nvPr/>
          </p:nvCxnSpPr>
          <p:spPr>
            <a:xfrm rot="16200000">
              <a:off x="6663570" y="1275569"/>
              <a:ext cx="88978"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15"/>
            <p:cNvCxnSpPr/>
            <p:nvPr/>
          </p:nvCxnSpPr>
          <p:spPr>
            <a:xfrm rot="16200000" flipV="1">
              <a:off x="6684857" y="1396512"/>
              <a:ext cx="126349"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16"/>
            <p:cNvCxnSpPr/>
            <p:nvPr/>
          </p:nvCxnSpPr>
          <p:spPr>
            <a:xfrm rot="5400000" flipH="1">
              <a:off x="6744490" y="1274593"/>
              <a:ext cx="88978"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17"/>
          <p:cNvGrpSpPr>
            <a:grpSpLocks/>
          </p:cNvGrpSpPr>
          <p:nvPr/>
        </p:nvGrpSpPr>
        <p:grpSpPr bwMode="auto">
          <a:xfrm rot="5400000">
            <a:off x="9395619" y="1366044"/>
            <a:ext cx="131762" cy="139700"/>
            <a:chOff x="6668087" y="1297746"/>
            <a:chExt cx="161840" cy="156602"/>
          </a:xfrm>
        </p:grpSpPr>
        <p:cxnSp>
          <p:nvCxnSpPr>
            <p:cNvPr id="12" name="Straight Connector 10"/>
            <p:cNvCxnSpPr/>
            <p:nvPr/>
          </p:nvCxnSpPr>
          <p:spPr>
            <a:xfrm rot="16200000">
              <a:off x="6663570" y="1275569"/>
              <a:ext cx="88978"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1"/>
            <p:cNvCxnSpPr/>
            <p:nvPr/>
          </p:nvCxnSpPr>
          <p:spPr>
            <a:xfrm rot="16200000" flipV="1">
              <a:off x="6684857" y="1396512"/>
              <a:ext cx="126349"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2"/>
            <p:cNvCxnSpPr/>
            <p:nvPr/>
          </p:nvCxnSpPr>
          <p:spPr>
            <a:xfrm rot="5400000" flipH="1">
              <a:off x="6744490" y="1274593"/>
              <a:ext cx="88978"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17"/>
          <p:cNvGrpSpPr>
            <a:grpSpLocks/>
          </p:cNvGrpSpPr>
          <p:nvPr/>
        </p:nvGrpSpPr>
        <p:grpSpPr bwMode="auto">
          <a:xfrm rot="5400000">
            <a:off x="9019381" y="1469232"/>
            <a:ext cx="131763" cy="139700"/>
            <a:chOff x="6668087" y="1297746"/>
            <a:chExt cx="161840" cy="156602"/>
          </a:xfrm>
        </p:grpSpPr>
        <p:cxnSp>
          <p:nvCxnSpPr>
            <p:cNvPr id="16" name="Straight Connector 18"/>
            <p:cNvCxnSpPr/>
            <p:nvPr/>
          </p:nvCxnSpPr>
          <p:spPr>
            <a:xfrm rot="16200000">
              <a:off x="6663570" y="1275569"/>
              <a:ext cx="88978"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9"/>
            <p:cNvCxnSpPr/>
            <p:nvPr/>
          </p:nvCxnSpPr>
          <p:spPr>
            <a:xfrm rot="16200000" flipV="1">
              <a:off x="6684857" y="1396512"/>
              <a:ext cx="126350"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20"/>
            <p:cNvCxnSpPr/>
            <p:nvPr/>
          </p:nvCxnSpPr>
          <p:spPr>
            <a:xfrm rot="5400000" flipH="1">
              <a:off x="6744490" y="1274594"/>
              <a:ext cx="88978"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14400" y="228600"/>
            <a:ext cx="6858000" cy="914400"/>
          </a:xfrm>
        </p:spPr>
        <p:txBody>
          <a:bodyPr anchor="b"/>
          <a:lstStyle>
            <a:lvl1pPr algn="l" eaLnBrk="1" latinLnBrk="0" hangingPunct="1">
              <a:buNone/>
              <a:defRPr kumimoji="0" lang="es-ES" sz="2100" b="0"/>
            </a:lvl1pPr>
            <a:extLst/>
          </a:lstStyle>
          <a:p>
            <a:r>
              <a:rPr lang="es-ES" smtClean="0"/>
              <a:t>Haga clic para modificar el estilo de título del patrón</a:t>
            </a:r>
            <a:endParaRPr/>
          </a:p>
        </p:txBody>
      </p:sp>
      <p:sp>
        <p:nvSpPr>
          <p:cNvPr id="3" name="Picture Placeholder 2"/>
          <p:cNvSpPr>
            <a:spLocks noGrp="1"/>
          </p:cNvSpPr>
          <p:nvPr>
            <p:ph type="pic" idx="1"/>
          </p:nvPr>
        </p:nvSpPr>
        <p:spPr>
          <a:xfrm>
            <a:off x="366712" y="1905000"/>
            <a:ext cx="8778240" cy="4960144"/>
          </a:xfrm>
        </p:spPr>
        <p:txBody>
          <a:bodyPr>
            <a:normAutofit/>
          </a:bodyPr>
          <a:lstStyle>
            <a:lvl1pPr eaLnBrk="1" latinLnBrk="0" hangingPunct="1">
              <a:buNone/>
              <a:defRPr kumimoji="0" lang="es-ES" sz="3200"/>
            </a:lvl1pPr>
            <a:extLst/>
          </a:lstStyle>
          <a:p>
            <a:pPr lvl="0"/>
            <a:r>
              <a:rPr lang="es-ES" noProof="0" smtClean="0"/>
              <a:t>Haga clic en el icono para agregar una imagen</a:t>
            </a:r>
            <a:endParaRPr lang="es-ES" noProof="0"/>
          </a:p>
        </p:txBody>
      </p:sp>
      <p:sp>
        <p:nvSpPr>
          <p:cNvPr id="4" name="Text Placeholder 3"/>
          <p:cNvSpPr>
            <a:spLocks noGrp="1"/>
          </p:cNvSpPr>
          <p:nvPr>
            <p:ph type="body" sz="half" idx="2"/>
          </p:nvPr>
        </p:nvSpPr>
        <p:spPr>
          <a:xfrm>
            <a:off x="914400" y="1150144"/>
            <a:ext cx="6858000" cy="685800"/>
          </a:xfrm>
        </p:spPr>
        <p:txBody>
          <a:bodyPr/>
          <a:lstStyle>
            <a:lvl1pPr marL="27432" indent="0" eaLnBrk="1" latinLnBrk="0" hangingPunct="1">
              <a:spcBef>
                <a:spcPts val="0"/>
              </a:spcBef>
              <a:buNone/>
              <a:defRPr kumimoji="0" lang="es-ES" sz="1400">
                <a:solidFill>
                  <a:srgbClr val="FFFFFF"/>
                </a:solidFill>
              </a:defRPr>
            </a:lvl1pPr>
            <a:lvl2pPr eaLnBrk="1" latinLnBrk="0" hangingPunct="1">
              <a:defRPr kumimoji="0" lang="es-ES" sz="1200"/>
            </a:lvl2pPr>
            <a:lvl3pPr eaLnBrk="1" latinLnBrk="0" hangingPunct="1">
              <a:defRPr kumimoji="0" lang="es-ES" sz="1000"/>
            </a:lvl3pPr>
            <a:lvl4pPr eaLnBrk="1" latinLnBrk="0" hangingPunct="1">
              <a:defRPr kumimoji="0" lang="es-ES" sz="900"/>
            </a:lvl4pPr>
            <a:lvl5pPr eaLnBrk="1" latinLnBrk="0" hangingPunct="1">
              <a:defRPr kumimoji="0" lang="es-ES" sz="900"/>
            </a:lvl5pPr>
            <a:extLst/>
          </a:lstStyle>
          <a:p>
            <a:pPr lvl="0"/>
            <a:r>
              <a:rPr lang="es-ES" smtClean="0"/>
              <a:t>Haga clic para modificar el estilo de texto del patrón</a:t>
            </a:r>
          </a:p>
        </p:txBody>
      </p:sp>
      <p:sp>
        <p:nvSpPr>
          <p:cNvPr id="19" name="Date Placeholder 4"/>
          <p:cNvSpPr>
            <a:spLocks noGrp="1"/>
          </p:cNvSpPr>
          <p:nvPr>
            <p:ph type="dt" sz="half" idx="10"/>
          </p:nvPr>
        </p:nvSpPr>
        <p:spPr/>
        <p:txBody>
          <a:bodyPr/>
          <a:lstStyle>
            <a:lvl1pPr>
              <a:defRPr/>
            </a:lvl1pPr>
            <a:extLst/>
          </a:lstStyle>
          <a:p>
            <a:pPr>
              <a:defRPr/>
            </a:pPr>
            <a:fld id="{B414E09B-2962-4B27-91F7-284FF5D42E47}" type="datetimeFigureOut">
              <a:rPr/>
              <a:pPr>
                <a:defRPr/>
              </a:pPr>
              <a:t>14/04/2011</a:t>
            </a:fld>
            <a:endParaRPr/>
          </a:p>
        </p:txBody>
      </p:sp>
      <p:sp>
        <p:nvSpPr>
          <p:cNvPr id="20" name="Footer Placeholder 5"/>
          <p:cNvSpPr>
            <a:spLocks noGrp="1"/>
          </p:cNvSpPr>
          <p:nvPr>
            <p:ph type="ftr" sz="quarter" idx="11"/>
          </p:nvPr>
        </p:nvSpPr>
        <p:spPr/>
        <p:txBody>
          <a:bodyPr/>
          <a:lstStyle>
            <a:lvl1pPr>
              <a:defRPr/>
            </a:lvl1pPr>
            <a:extLst/>
          </a:lstStyle>
          <a:p>
            <a:pPr>
              <a:defRPr/>
            </a:pPr>
            <a:endParaRPr/>
          </a:p>
        </p:txBody>
      </p:sp>
      <p:sp>
        <p:nvSpPr>
          <p:cNvPr id="21" name="Slide Number Placeholder 6"/>
          <p:cNvSpPr>
            <a:spLocks noGrp="1"/>
          </p:cNvSpPr>
          <p:nvPr>
            <p:ph type="sldNum" sz="quarter" idx="12"/>
          </p:nvPr>
        </p:nvSpPr>
        <p:spPr/>
        <p:txBody>
          <a:bodyPr/>
          <a:lstStyle>
            <a:lvl1pPr>
              <a:defRPr/>
            </a:lvl1pPr>
            <a:extLst/>
          </a:lstStyle>
          <a:p>
            <a:pPr>
              <a:defRPr/>
            </a:pPr>
            <a:fld id="{B472EFEA-DC22-43FD-8DDA-E547DBB28D21}" type="slidenum">
              <a:rPr/>
              <a:pPr>
                <a:defRPr/>
              </a:pPr>
              <a:t>‹Nº›</a:t>
            </a:fld>
            <a:endParaRP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95288"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8" name="Rectangle 7"/>
          <p:cNvSpPr/>
          <p:nvPr/>
        </p:nvSpPr>
        <p:spPr>
          <a:xfrm>
            <a:off x="276225" y="5046663"/>
            <a:ext cx="7937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9" name="Rectangle 8"/>
          <p:cNvSpPr/>
          <p:nvPr/>
        </p:nvSpPr>
        <p:spPr>
          <a:xfrm>
            <a:off x="276225" y="4797425"/>
            <a:ext cx="7937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0" name="Rectangle 9"/>
          <p:cNvSpPr/>
          <p:nvPr/>
        </p:nvSpPr>
        <p:spPr>
          <a:xfrm>
            <a:off x="276225" y="4637088"/>
            <a:ext cx="7937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1" name="Rectangle 10"/>
          <p:cNvSpPr/>
          <p:nvPr/>
        </p:nvSpPr>
        <p:spPr>
          <a:xfrm>
            <a:off x="276225" y="4541838"/>
            <a:ext cx="7937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2" name="Rectangle 11"/>
          <p:cNvSpPr/>
          <p:nvPr/>
        </p:nvSpPr>
        <p:spPr>
          <a:xfrm>
            <a:off x="334963" y="681038"/>
            <a:ext cx="50800"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5" name="Rectangle 14"/>
          <p:cNvSpPr/>
          <p:nvPr/>
        </p:nvSpPr>
        <p:spPr>
          <a:xfrm>
            <a:off x="290513" y="681038"/>
            <a:ext cx="31750"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6" name="Rectangle 15"/>
          <p:cNvSpPr/>
          <p:nvPr/>
        </p:nvSpPr>
        <p:spPr>
          <a:xfrm>
            <a:off x="269875" y="681038"/>
            <a:ext cx="11113"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17" name="Rectangle 16"/>
          <p:cNvSpPr/>
          <p:nvPr/>
        </p:nvSpPr>
        <p:spPr>
          <a:xfrm>
            <a:off x="24130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s-ES"/>
          </a:p>
        </p:txBody>
      </p:sp>
      <p:sp>
        <p:nvSpPr>
          <p:cNvPr id="22" name="Title Placeholder 21"/>
          <p:cNvSpPr>
            <a:spLocks noGrp="1"/>
          </p:cNvSpPr>
          <p:nvPr>
            <p:ph type="title"/>
          </p:nvPr>
        </p:nvSpPr>
        <p:spPr>
          <a:xfrm>
            <a:off x="990600" y="512763"/>
            <a:ext cx="8420100" cy="914400"/>
          </a:xfrm>
          <a:prstGeom prst="rect">
            <a:avLst/>
          </a:prstGeom>
        </p:spPr>
        <p:txBody>
          <a:bodyPr vert="horz" anchor="t">
            <a:noAutofit/>
          </a:bodyPr>
          <a:lstStyle>
            <a:extLst/>
          </a:lstStyle>
          <a:p>
            <a:r>
              <a:rPr lang="es-ES" smtClean="0"/>
              <a:t>Haga clic para modificar el estilo de título del patrón</a:t>
            </a:r>
            <a:endParaRPr lang="en-US" smtClean="0"/>
          </a:p>
        </p:txBody>
      </p:sp>
      <p:sp>
        <p:nvSpPr>
          <p:cNvPr id="1036" name="Text Placeholder 12"/>
          <p:cNvSpPr>
            <a:spLocks noGrp="1"/>
          </p:cNvSpPr>
          <p:nvPr>
            <p:ph type="body" idx="1"/>
          </p:nvPr>
        </p:nvSpPr>
        <p:spPr bwMode="auto">
          <a:xfrm>
            <a:off x="990600" y="1784350"/>
            <a:ext cx="84201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Date Placeholder 13"/>
          <p:cNvSpPr>
            <a:spLocks noGrp="1"/>
          </p:cNvSpPr>
          <p:nvPr>
            <p:ph type="dt" sz="half" idx="2"/>
          </p:nvPr>
        </p:nvSpPr>
        <p:spPr>
          <a:xfrm>
            <a:off x="7016750" y="6416675"/>
            <a:ext cx="2311400" cy="365125"/>
          </a:xfrm>
          <a:prstGeom prst="rect">
            <a:avLst/>
          </a:prstGeom>
        </p:spPr>
        <p:txBody>
          <a:bodyPr vert="horz" anchor="b"/>
          <a:lstStyle>
            <a:lvl1pPr algn="l" eaLnBrk="1" fontAlgn="auto" latinLnBrk="0" hangingPunct="1">
              <a:spcBef>
                <a:spcPts val="0"/>
              </a:spcBef>
              <a:spcAft>
                <a:spcPts val="0"/>
              </a:spcAft>
              <a:defRPr kumimoji="0" lang="es-ES" sz="1100">
                <a:solidFill>
                  <a:schemeClr val="tx2"/>
                </a:solidFill>
                <a:latin typeface="+mn-lt"/>
                <a:cs typeface="+mn-cs"/>
              </a:defRPr>
            </a:lvl1pPr>
            <a:extLst/>
          </a:lstStyle>
          <a:p>
            <a:pPr>
              <a:defRPr/>
            </a:pPr>
            <a:fld id="{57245D59-C347-4025-A983-346CA9E186D0}" type="datetimeFigureOut">
              <a:rPr/>
              <a:pPr>
                <a:defRPr/>
              </a:pPr>
              <a:t>14/04/2011</a:t>
            </a:fld>
            <a:endParaRPr/>
          </a:p>
        </p:txBody>
      </p:sp>
      <p:sp>
        <p:nvSpPr>
          <p:cNvPr id="3" name="Footer Placeholder 2"/>
          <p:cNvSpPr>
            <a:spLocks noGrp="1"/>
          </p:cNvSpPr>
          <p:nvPr>
            <p:ph type="ftr" sz="quarter" idx="3"/>
          </p:nvPr>
        </p:nvSpPr>
        <p:spPr>
          <a:xfrm>
            <a:off x="990600" y="6416675"/>
            <a:ext cx="6026150" cy="365125"/>
          </a:xfrm>
          <a:prstGeom prst="rect">
            <a:avLst/>
          </a:prstGeom>
        </p:spPr>
        <p:txBody>
          <a:bodyPr vert="horz" anchor="b"/>
          <a:lstStyle>
            <a:lvl1pPr algn="r" eaLnBrk="1" fontAlgn="auto" latinLnBrk="0" hangingPunct="1">
              <a:spcBef>
                <a:spcPts val="0"/>
              </a:spcBef>
              <a:spcAft>
                <a:spcPts val="0"/>
              </a:spcAft>
              <a:defRPr kumimoji="0" lang="es-ES" sz="1100">
                <a:solidFill>
                  <a:schemeClr val="tx2"/>
                </a:solidFill>
                <a:latin typeface="+mn-lt"/>
                <a:cs typeface="+mn-cs"/>
              </a:defRPr>
            </a:lvl1pPr>
            <a:extLst/>
          </a:lstStyle>
          <a:p>
            <a:pPr>
              <a:defRPr/>
            </a:pPr>
            <a:endParaRPr/>
          </a:p>
        </p:txBody>
      </p:sp>
      <p:sp>
        <p:nvSpPr>
          <p:cNvPr id="23" name="Slide Number Placeholder 22"/>
          <p:cNvSpPr>
            <a:spLocks noGrp="1"/>
          </p:cNvSpPr>
          <p:nvPr>
            <p:ph type="sldNum" sz="quarter" idx="4"/>
          </p:nvPr>
        </p:nvSpPr>
        <p:spPr>
          <a:xfrm>
            <a:off x="9328150" y="6416675"/>
            <a:ext cx="495300" cy="365125"/>
          </a:xfrm>
          <a:prstGeom prst="rect">
            <a:avLst/>
          </a:prstGeom>
        </p:spPr>
        <p:txBody>
          <a:bodyPr vert="horz" anchor="b"/>
          <a:lstStyle>
            <a:lvl1pPr algn="l" eaLnBrk="1" fontAlgn="auto" latinLnBrk="0" hangingPunct="1">
              <a:spcBef>
                <a:spcPts val="0"/>
              </a:spcBef>
              <a:spcAft>
                <a:spcPts val="0"/>
              </a:spcAft>
              <a:defRPr kumimoji="0" lang="es-ES" sz="1200">
                <a:solidFill>
                  <a:schemeClr val="tx2"/>
                </a:solidFill>
                <a:latin typeface="+mn-lt"/>
                <a:cs typeface="+mn-cs"/>
              </a:defRPr>
            </a:lvl1pPr>
            <a:extLst/>
          </a:lstStyle>
          <a:p>
            <a:pPr>
              <a:defRPr/>
            </a:pPr>
            <a:fld id="{10A71663-2619-4EB3-91AA-A72B90B48FDA}" type="slidenum">
              <a:rPr/>
              <a:pPr>
                <a:defRPr/>
              </a:pPr>
              <a:t>‹Nº›</a:t>
            </a:fld>
            <a:endParaRPr/>
          </a:p>
        </p:txBody>
      </p:sp>
    </p:spTree>
  </p:cSld>
  <p:clrMap bg1="dk1" tx1="lt1" bg2="dk2" tx2="lt2" accent1="accent1" accent2="accent2" accent3="accent3" accent4="accent4" accent5="accent5" accent6="accent6" hlink="hlink" folHlink="folHlink"/>
  <p:sldLayoutIdLst>
    <p:sldLayoutId id="2147483992" r:id="rId1"/>
    <p:sldLayoutId id="2147483990" r:id="rId2"/>
    <p:sldLayoutId id="2147483993" r:id="rId3"/>
    <p:sldLayoutId id="2147483994" r:id="rId4"/>
    <p:sldLayoutId id="2147483995" r:id="rId5"/>
    <p:sldLayoutId id="2147483991" r:id="rId6"/>
    <p:sldLayoutId id="2147483996" r:id="rId7"/>
    <p:sldLayoutId id="2147483997" r:id="rId8"/>
    <p:sldLayoutId id="2147483998" r:id="rId9"/>
    <p:sldLayoutId id="2147483999" r:id="rId10"/>
    <p:sldLayoutId id="2147484000" r:id="rId11"/>
  </p:sldLayoutIdLst>
  <p:txStyles>
    <p:titleStyle>
      <a:lvl1pPr algn="l" rtl="0" eaLnBrk="0" fontAlgn="base" hangingPunct="0">
        <a:spcBef>
          <a:spcPct val="0"/>
        </a:spcBef>
        <a:spcAft>
          <a:spcPct val="0"/>
        </a:spcAft>
        <a:defRPr lang="es-ES" sz="4000" kern="1200" spc="-150">
          <a:solidFill>
            <a:srgbClr val="F0E8D5"/>
          </a:solidFill>
          <a:effectLst>
            <a:outerShdw blurRad="50800" dist="50800" dir="2700000" algn="tl" rotWithShape="0">
              <a:srgbClr val="000000">
                <a:alpha val="43137"/>
              </a:srgbClr>
            </a:outerShdw>
          </a:effectLst>
          <a:latin typeface="+mj-lt"/>
          <a:ea typeface="+mj-ea"/>
          <a:cs typeface="+mj-cs"/>
        </a:defRPr>
      </a:lvl1pPr>
      <a:lvl2pPr algn="l" rtl="0" eaLnBrk="0" fontAlgn="base" hangingPunct="0">
        <a:spcBef>
          <a:spcPct val="0"/>
        </a:spcBef>
        <a:spcAft>
          <a:spcPct val="0"/>
        </a:spcAft>
        <a:defRPr sz="4000">
          <a:solidFill>
            <a:srgbClr val="F0E8D5"/>
          </a:solidFill>
          <a:latin typeface="Corbel" pitchFamily="34" charset="0"/>
        </a:defRPr>
      </a:lvl2pPr>
      <a:lvl3pPr algn="l" rtl="0" eaLnBrk="0" fontAlgn="base" hangingPunct="0">
        <a:spcBef>
          <a:spcPct val="0"/>
        </a:spcBef>
        <a:spcAft>
          <a:spcPct val="0"/>
        </a:spcAft>
        <a:defRPr sz="4000">
          <a:solidFill>
            <a:srgbClr val="F0E8D5"/>
          </a:solidFill>
          <a:latin typeface="Corbel" pitchFamily="34" charset="0"/>
        </a:defRPr>
      </a:lvl3pPr>
      <a:lvl4pPr algn="l" rtl="0" eaLnBrk="0" fontAlgn="base" hangingPunct="0">
        <a:spcBef>
          <a:spcPct val="0"/>
        </a:spcBef>
        <a:spcAft>
          <a:spcPct val="0"/>
        </a:spcAft>
        <a:defRPr sz="4000">
          <a:solidFill>
            <a:srgbClr val="F0E8D5"/>
          </a:solidFill>
          <a:latin typeface="Corbel" pitchFamily="34" charset="0"/>
        </a:defRPr>
      </a:lvl4pPr>
      <a:lvl5pPr algn="l" rtl="0" eaLnBrk="0" fontAlgn="base" hangingPunct="0">
        <a:spcBef>
          <a:spcPct val="0"/>
        </a:spcBef>
        <a:spcAft>
          <a:spcPct val="0"/>
        </a:spcAft>
        <a:defRPr sz="4000">
          <a:solidFill>
            <a:srgbClr val="F0E8D5"/>
          </a:solidFill>
          <a:latin typeface="Corbel" pitchFamily="34" charset="0"/>
        </a:defRPr>
      </a:lvl5pPr>
      <a:lvl6pPr marL="457200" algn="l" rtl="0" fontAlgn="base">
        <a:spcBef>
          <a:spcPct val="0"/>
        </a:spcBef>
        <a:spcAft>
          <a:spcPct val="0"/>
        </a:spcAft>
        <a:defRPr sz="4000">
          <a:solidFill>
            <a:srgbClr val="F0E8D5"/>
          </a:solidFill>
          <a:latin typeface="Corbel" pitchFamily="34" charset="0"/>
        </a:defRPr>
      </a:lvl6pPr>
      <a:lvl7pPr marL="914400" algn="l" rtl="0" fontAlgn="base">
        <a:spcBef>
          <a:spcPct val="0"/>
        </a:spcBef>
        <a:spcAft>
          <a:spcPct val="0"/>
        </a:spcAft>
        <a:defRPr sz="4000">
          <a:solidFill>
            <a:srgbClr val="F0E8D5"/>
          </a:solidFill>
          <a:latin typeface="Corbel" pitchFamily="34" charset="0"/>
        </a:defRPr>
      </a:lvl7pPr>
      <a:lvl8pPr marL="1371600" algn="l" rtl="0" fontAlgn="base">
        <a:spcBef>
          <a:spcPct val="0"/>
        </a:spcBef>
        <a:spcAft>
          <a:spcPct val="0"/>
        </a:spcAft>
        <a:defRPr sz="4000">
          <a:solidFill>
            <a:srgbClr val="F0E8D5"/>
          </a:solidFill>
          <a:latin typeface="Corbel" pitchFamily="34" charset="0"/>
        </a:defRPr>
      </a:lvl8pPr>
      <a:lvl9pPr marL="1828800" algn="l" rtl="0" fontAlgn="base">
        <a:spcBef>
          <a:spcPct val="0"/>
        </a:spcBef>
        <a:spcAft>
          <a:spcPct val="0"/>
        </a:spcAft>
        <a:defRPr sz="4000">
          <a:solidFill>
            <a:srgbClr val="F0E8D5"/>
          </a:solidFill>
          <a:latin typeface="Corbel" pitchFamily="34" charset="0"/>
        </a:defRPr>
      </a:lvl9pPr>
      <a:extLst/>
    </p:titleStyle>
    <p:bodyStyle>
      <a:lvl1pPr marL="411163" indent="-342900" algn="l" rtl="0" eaLnBrk="0" fontAlgn="base" hangingPunct="0">
        <a:spcBef>
          <a:spcPts val="700"/>
        </a:spcBef>
        <a:spcAft>
          <a:spcPct val="0"/>
        </a:spcAft>
        <a:buSzPct val="95000"/>
        <a:buFont typeface="Wingdings" pitchFamily="2" charset="2"/>
        <a:buChar char=""/>
        <a:defRPr lang="es-ES"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lang="es-ES"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lang="es-ES"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A28E6A"/>
        </a:buClr>
        <a:buFont typeface="Wingdings 3" pitchFamily="18" charset="2"/>
        <a:buChar char=""/>
        <a:defRPr lang="es-ES"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A28E6A"/>
        </a:buClr>
        <a:buFont typeface="Wingdings 2" pitchFamily="18" charset="2"/>
        <a:buChar char=""/>
        <a:defRPr lang="es-ES"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lang="es-ES"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lang="es-ES"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lang="es-ES"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lang="es-ES" sz="1600" kern="1200">
          <a:solidFill>
            <a:schemeClr val="tx1"/>
          </a:solidFill>
          <a:latin typeface="+mn-lt"/>
          <a:ea typeface="+mn-ea"/>
          <a:cs typeface="+mn-cs"/>
        </a:defRPr>
      </a:lvl9pPr>
      <a:extLst/>
    </p:bodyStyle>
    <p:otherStyle>
      <a:lvl1pPr marL="0" algn="l" rtl="0" eaLnBrk="1" latinLnBrk="0" hangingPunct="1">
        <a:defRPr kumimoji="0" lang="es-ES" kern="1200">
          <a:solidFill>
            <a:schemeClr val="tx1"/>
          </a:solidFill>
          <a:latin typeface="+mn-lt"/>
          <a:ea typeface="+mn-ea"/>
          <a:cs typeface="+mn-cs"/>
        </a:defRPr>
      </a:lvl1pPr>
      <a:lvl2pPr marL="457200" algn="l" rtl="0" eaLnBrk="1" latinLnBrk="0" hangingPunct="1">
        <a:defRPr kumimoji="0" lang="es-ES" kern="1200">
          <a:solidFill>
            <a:schemeClr val="tx1"/>
          </a:solidFill>
          <a:latin typeface="+mn-lt"/>
          <a:ea typeface="+mn-ea"/>
          <a:cs typeface="+mn-cs"/>
        </a:defRPr>
      </a:lvl2pPr>
      <a:lvl3pPr marL="914400" algn="l" rtl="0" eaLnBrk="1" latinLnBrk="0" hangingPunct="1">
        <a:defRPr kumimoji="0" lang="es-ES" kern="1200">
          <a:solidFill>
            <a:schemeClr val="tx1"/>
          </a:solidFill>
          <a:latin typeface="+mn-lt"/>
          <a:ea typeface="+mn-ea"/>
          <a:cs typeface="+mn-cs"/>
        </a:defRPr>
      </a:lvl3pPr>
      <a:lvl4pPr marL="1371600" algn="l" rtl="0" eaLnBrk="1" latinLnBrk="0" hangingPunct="1">
        <a:defRPr kumimoji="0" lang="es-ES" kern="1200">
          <a:solidFill>
            <a:schemeClr val="tx1"/>
          </a:solidFill>
          <a:latin typeface="+mn-lt"/>
          <a:ea typeface="+mn-ea"/>
          <a:cs typeface="+mn-cs"/>
        </a:defRPr>
      </a:lvl4pPr>
      <a:lvl5pPr marL="1828800" algn="l" rtl="0" eaLnBrk="1" latinLnBrk="0" hangingPunct="1">
        <a:defRPr kumimoji="0" lang="es-ES" kern="1200">
          <a:solidFill>
            <a:schemeClr val="tx1"/>
          </a:solidFill>
          <a:latin typeface="+mn-lt"/>
          <a:ea typeface="+mn-ea"/>
          <a:cs typeface="+mn-cs"/>
        </a:defRPr>
      </a:lvl5pPr>
      <a:lvl6pPr marL="2286000" algn="l" rtl="0" eaLnBrk="1" latinLnBrk="0" hangingPunct="1">
        <a:defRPr kumimoji="0" lang="es-ES" kern="1200">
          <a:solidFill>
            <a:schemeClr val="tx1"/>
          </a:solidFill>
          <a:latin typeface="+mn-lt"/>
          <a:ea typeface="+mn-ea"/>
          <a:cs typeface="+mn-cs"/>
        </a:defRPr>
      </a:lvl6pPr>
      <a:lvl7pPr marL="2743200" algn="l" rtl="0" eaLnBrk="1" latinLnBrk="0" hangingPunct="1">
        <a:defRPr kumimoji="0" lang="es-ES" kern="1200">
          <a:solidFill>
            <a:schemeClr val="tx1"/>
          </a:solidFill>
          <a:latin typeface="+mn-lt"/>
          <a:ea typeface="+mn-ea"/>
          <a:cs typeface="+mn-cs"/>
        </a:defRPr>
      </a:lvl7pPr>
      <a:lvl8pPr marL="3200400" algn="l" rtl="0" eaLnBrk="1" latinLnBrk="0" hangingPunct="1">
        <a:defRPr kumimoji="0" lang="es-ES" kern="1200">
          <a:solidFill>
            <a:schemeClr val="tx1"/>
          </a:solidFill>
          <a:latin typeface="+mn-lt"/>
          <a:ea typeface="+mn-ea"/>
          <a:cs typeface="+mn-cs"/>
        </a:defRPr>
      </a:lvl8pPr>
      <a:lvl9pPr marL="3657600" algn="l" rtl="0" eaLnBrk="1" latinLnBrk="0" hangingPunct="1">
        <a:defRPr kumimoji="0" lang="es-ES"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hemeOverride" Target="../theme/themeOverride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hemeOverride" Target="../theme/themeOverride6.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hemeOverride" Target="../theme/themeOverride8.xml"/><Relationship Id="rId5" Type="http://schemas.openxmlformats.org/officeDocument/2006/relationships/image" Target="../media/image13.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hemeOverride" Target="../theme/themeOverride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hemeOverride" Target="../theme/themeOverride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themeOverride" Target="../theme/themeOverride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mlDrawing" Target="../drawings/vmlDrawing1.vml"/><Relationship Id="rId1" Type="http://schemas.openxmlformats.org/officeDocument/2006/relationships/themeOverride" Target="../theme/themeOverride3.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_palacio_imagen.jpg"/>
          <p:cNvPicPr>
            <a:picLocks noChangeAspect="1"/>
          </p:cNvPicPr>
          <p:nvPr/>
        </p:nvPicPr>
        <p:blipFill>
          <a:blip r:embed="rId3" cstate="print"/>
          <a:stretch>
            <a:fillRect/>
          </a:stretch>
        </p:blipFill>
        <p:spPr>
          <a:xfrm>
            <a:off x="-231576" y="548680"/>
            <a:ext cx="10369152" cy="6309320"/>
          </a:xfrm>
          <a:prstGeom prst="rect">
            <a:avLst/>
          </a:prstGeom>
        </p:spPr>
      </p:pic>
      <p:sp>
        <p:nvSpPr>
          <p:cNvPr id="5" name="4 Rectángulo redondeado"/>
          <p:cNvSpPr/>
          <p:nvPr/>
        </p:nvSpPr>
        <p:spPr>
          <a:xfrm>
            <a:off x="0" y="476672"/>
            <a:ext cx="8265368" cy="28083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1424608" y="1700808"/>
            <a:ext cx="7560840" cy="1512168"/>
          </a:xfrm>
        </p:spPr>
        <p:txBody>
          <a:bodyPr/>
          <a:lstStyle/>
          <a:p>
            <a:pPr algn="ctr">
              <a:defRPr/>
            </a:pPr>
            <a:r>
              <a:rPr lang="es-PY" sz="3600" dirty="0" smtClean="0">
                <a:solidFill>
                  <a:schemeClr val="bg1"/>
                </a:solidFill>
              </a:rPr>
              <a:t>Hacia una agenda </a:t>
            </a:r>
            <a:r>
              <a:rPr lang="es-PY" sz="3600" dirty="0" err="1" smtClean="0">
                <a:solidFill>
                  <a:schemeClr val="bg1"/>
                </a:solidFill>
              </a:rPr>
              <a:t>pais</a:t>
            </a:r>
            <a:r>
              <a:rPr lang="es-PY" sz="3600" dirty="0" smtClean="0">
                <a:solidFill>
                  <a:schemeClr val="bg1"/>
                </a:solidFill>
              </a:rPr>
              <a:t/>
            </a:r>
            <a:br>
              <a:rPr lang="es-PY" sz="3600" dirty="0" smtClean="0">
                <a:solidFill>
                  <a:schemeClr val="bg1"/>
                </a:solidFill>
              </a:rPr>
            </a:br>
            <a:r>
              <a:rPr lang="es-PY" sz="3600" dirty="0" smtClean="0">
                <a:solidFill>
                  <a:schemeClr val="bg1"/>
                </a:solidFill>
              </a:rPr>
              <a:t>del </a:t>
            </a:r>
            <a:r>
              <a:rPr lang="es-PY" sz="3600" dirty="0" err="1" smtClean="0">
                <a:solidFill>
                  <a:schemeClr val="bg1"/>
                </a:solidFill>
              </a:rPr>
              <a:t>crec</a:t>
            </a:r>
            <a:r>
              <a:rPr lang="es-PY" sz="3600" dirty="0" smtClean="0">
                <a:solidFill>
                  <a:schemeClr val="bg1"/>
                </a:solidFill>
              </a:rPr>
              <a:t> </a:t>
            </a:r>
            <a:r>
              <a:rPr lang="es-PY" sz="3600" dirty="0" err="1" smtClean="0">
                <a:solidFill>
                  <a:schemeClr val="bg1"/>
                </a:solidFill>
              </a:rPr>
              <a:t>imiento</a:t>
            </a:r>
            <a:r>
              <a:rPr lang="es-PY" sz="3600" dirty="0" smtClean="0">
                <a:solidFill>
                  <a:schemeClr val="bg1"/>
                </a:solidFill>
              </a:rPr>
              <a:t> al desarrollo</a:t>
            </a:r>
            <a:endParaRPr lang="en-US" sz="3600" dirty="0">
              <a:solidFill>
                <a:schemeClr val="bg1"/>
              </a:solidFill>
            </a:endParaRPr>
          </a:p>
        </p:txBody>
      </p:sp>
      <p:sp>
        <p:nvSpPr>
          <p:cNvPr id="6" name="5 Rectángulo"/>
          <p:cNvSpPr/>
          <p:nvPr/>
        </p:nvSpPr>
        <p:spPr>
          <a:xfrm>
            <a:off x="0" y="0"/>
            <a:ext cx="9906000" cy="5486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267" name="2 Marcador de texto"/>
          <p:cNvSpPr>
            <a:spLocks noGrp="1"/>
          </p:cNvSpPr>
          <p:nvPr>
            <p:ph type="body" idx="1"/>
          </p:nvPr>
        </p:nvSpPr>
        <p:spPr>
          <a:xfrm>
            <a:off x="1856656" y="908720"/>
            <a:ext cx="7772400" cy="1052513"/>
          </a:xfrm>
        </p:spPr>
        <p:txBody>
          <a:bodyPr/>
          <a:lstStyle/>
          <a:p>
            <a:pPr marL="374650"/>
            <a:r>
              <a:rPr lang="es-PY" sz="2800" dirty="0" smtClean="0">
                <a:solidFill>
                  <a:schemeClr val="bg2"/>
                </a:solidFill>
              </a:rPr>
              <a:t>Presidencia de la República</a:t>
            </a:r>
            <a:endParaRPr lang="en-US" sz="2800" dirty="0" smtClean="0">
              <a:solidFill>
                <a:schemeClr val="bg2"/>
              </a:solidFill>
            </a:endParaRPr>
          </a:p>
        </p:txBody>
      </p:sp>
      <p:pic>
        <p:nvPicPr>
          <p:cNvPr id="11265" name="Picture 1"/>
          <p:cNvPicPr>
            <a:picLocks noChangeAspect="1" noChangeArrowheads="1"/>
          </p:cNvPicPr>
          <p:nvPr/>
        </p:nvPicPr>
        <p:blipFill>
          <a:blip r:embed="rId4" cstate="print"/>
          <a:srcRect/>
          <a:stretch>
            <a:fillRect/>
          </a:stretch>
        </p:blipFill>
        <p:spPr bwMode="auto">
          <a:xfrm>
            <a:off x="272480" y="908720"/>
            <a:ext cx="1538288" cy="11477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770756" y="1544588"/>
            <a:ext cx="8832850" cy="773112"/>
          </a:xfrm>
        </p:spPr>
        <p:txBody>
          <a:bodyPr wrap="square" lIns="91440" tIns="45720" rIns="91440" bIns="45720" numCol="1" anchorCtr="0" compatLnSpc="1">
            <a:prstTxWarp prst="textNoShape">
              <a:avLst/>
            </a:prstTxWarp>
          </a:bodyPr>
          <a:lstStyle/>
          <a:p>
            <a:pPr marR="0">
              <a:defRPr/>
            </a:pPr>
            <a:r>
              <a:rPr lang="en-US" dirty="0" smtClean="0">
                <a:effectLst>
                  <a:outerShdw blurRad="38100" dist="38100" dir="2700000" algn="tl">
                    <a:srgbClr val="FFFFFF"/>
                  </a:outerShdw>
                </a:effectLst>
              </a:rPr>
              <a:t>Paraguay Produce</a:t>
            </a:r>
          </a:p>
        </p:txBody>
      </p:sp>
      <p:sp>
        <p:nvSpPr>
          <p:cNvPr id="5" name="Rectangle 3"/>
          <p:cNvSpPr txBox="1">
            <a:spLocks noChangeArrowheads="1"/>
          </p:cNvSpPr>
          <p:nvPr/>
        </p:nvSpPr>
        <p:spPr bwMode="auto">
          <a:xfrm>
            <a:off x="5313040" y="1988840"/>
            <a:ext cx="4168775" cy="457200"/>
          </a:xfrm>
          <a:prstGeom prst="rect">
            <a:avLst/>
          </a:prstGeom>
          <a:noFill/>
          <a:ln w="9525">
            <a:noFill/>
            <a:miter lim="800000"/>
            <a:headEnd/>
            <a:tailEnd/>
          </a:ln>
        </p:spPr>
        <p:txBody>
          <a:bodyPr vert="horz" wrap="square" lIns="91440" tIns="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Pct val="95000"/>
              <a:buFont typeface="Wingdings" pitchFamily="2" charset="2"/>
              <a:buNone/>
              <a:tabLst/>
              <a:defRPr/>
            </a:pPr>
            <a:r>
              <a:rPr kumimoji="0" lang="en-US" sz="2000" b="1" i="0" u="none" strike="noStrike" kern="1200" cap="none" spc="0" normalizeH="0" baseline="0" noProof="0" smtClean="0">
                <a:ln>
                  <a:noFill/>
                </a:ln>
                <a:solidFill>
                  <a:schemeClr val="tx1"/>
                </a:solidFill>
                <a:effectLst/>
                <a:uLnTx/>
                <a:uFillTx/>
                <a:latin typeface="+mn-lt"/>
                <a:ea typeface="+mn-ea"/>
                <a:cs typeface="+mn-cs"/>
              </a:rPr>
              <a:t>Hacia una Agenda País </a:t>
            </a:r>
          </a:p>
          <a:p>
            <a:pPr marL="0" marR="0" lvl="0" indent="0" algn="r" defTabSz="914400" rtl="0" eaLnBrk="1" fontAlgn="base" latinLnBrk="0" hangingPunct="1">
              <a:lnSpc>
                <a:spcPct val="100000"/>
              </a:lnSpc>
              <a:spcBef>
                <a:spcPct val="0"/>
              </a:spcBef>
              <a:spcAft>
                <a:spcPct val="0"/>
              </a:spcAft>
              <a:buClrTx/>
              <a:buSzPct val="95000"/>
              <a:buFont typeface="Wingdings" pitchFamily="2" charset="2"/>
              <a:buNone/>
              <a:tabLst/>
              <a:defRPr/>
            </a:pPr>
            <a:r>
              <a:rPr kumimoji="0" lang="en-US" sz="2000" b="1" i="0" u="none" strike="noStrike" kern="1200" cap="none" spc="0" normalizeH="0" baseline="0" noProof="0" smtClean="0">
                <a:ln>
                  <a:noFill/>
                </a:ln>
                <a:solidFill>
                  <a:schemeClr val="tx1"/>
                </a:solidFill>
                <a:effectLst/>
                <a:uLnTx/>
                <a:uFillTx/>
                <a:latin typeface="+mn-lt"/>
                <a:ea typeface="+mn-ea"/>
                <a:cs typeface="+mn-cs"/>
              </a:rPr>
              <a:t>Del crecimiento al Desarrollo</a:t>
            </a: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14 Redondear rectángulo de esquina del mismo lado"/>
          <p:cNvSpPr/>
          <p:nvPr/>
        </p:nvSpPr>
        <p:spPr>
          <a:xfrm rot="5400000">
            <a:off x="3964635" y="-2139033"/>
            <a:ext cx="779438" cy="7391029"/>
          </a:xfrm>
          <a:prstGeom prst="round2SameRect">
            <a:avLst/>
          </a:prstGeom>
          <a:solidFill>
            <a:schemeClr val="accent5">
              <a:lumMod val="20000"/>
              <a:lumOff val="80000"/>
            </a:schemeClr>
          </a:solidFill>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vert="vert270"/>
          <a:lstStyle/>
          <a:p>
            <a:pPr marL="266700" indent="-180975" fontAlgn="auto">
              <a:spcBef>
                <a:spcPts val="0"/>
              </a:spcBef>
              <a:spcAft>
                <a:spcPts val="0"/>
              </a:spcAft>
              <a:buFont typeface="Arial" pitchFamily="34" charset="0"/>
              <a:buChar char="•"/>
              <a:defRPr/>
            </a:pPr>
            <a:r>
              <a:rPr lang="es-ES" sz="3200" b="1" dirty="0">
                <a:solidFill>
                  <a:schemeClr val="tx1">
                    <a:lumMod val="95000"/>
                    <a:lumOff val="5000"/>
                  </a:schemeClr>
                </a:solidFill>
              </a:rPr>
              <a:t>Objetivo 1. Reforma Agraria Integral</a:t>
            </a:r>
          </a:p>
        </p:txBody>
      </p:sp>
      <p:sp>
        <p:nvSpPr>
          <p:cNvPr id="6" name="Text Box 2"/>
          <p:cNvSpPr txBox="1">
            <a:spLocks noChangeArrowheads="1"/>
          </p:cNvSpPr>
          <p:nvPr/>
        </p:nvSpPr>
        <p:spPr bwMode="auto">
          <a:xfrm>
            <a:off x="344488" y="1988840"/>
            <a:ext cx="9438915" cy="3312369"/>
          </a:xfrm>
          <a:prstGeom prst="rect">
            <a:avLst/>
          </a:prstGeom>
          <a:noFill/>
          <a:ln w="9525">
            <a:noFill/>
            <a:round/>
            <a:headEnd/>
            <a:tailEnd/>
          </a:ln>
        </p:spPr>
        <p:txBody>
          <a:bodyPr lIns="90000" tIns="46800" rIns="90000" bIns="46800" numCol="2"/>
          <a:lstStyle/>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1</a:t>
            </a:r>
            <a:r>
              <a:rPr lang="es-ES" sz="1600" dirty="0">
                <a:solidFill>
                  <a:srgbClr val="000000"/>
                </a:solidFill>
                <a:latin typeface="+mn-lt"/>
                <a:cs typeface="+mn-cs"/>
              </a:rPr>
              <a:t>. Catastro. </a:t>
            </a:r>
            <a:r>
              <a:rPr lang="es-ES" sz="1400" b="1" i="1" dirty="0">
                <a:solidFill>
                  <a:srgbClr val="000000"/>
                </a:solidFill>
                <a:latin typeface="+mn-lt"/>
                <a:cs typeface="+mn-cs"/>
              </a:rPr>
              <a:t>INDERT, </a:t>
            </a:r>
            <a:r>
              <a:rPr lang="es-ES" sz="1400" b="1" i="1" dirty="0" err="1">
                <a:solidFill>
                  <a:srgbClr val="000000"/>
                </a:solidFill>
                <a:latin typeface="+mn-lt"/>
                <a:cs typeface="+mn-cs"/>
              </a:rPr>
              <a:t>SNCatastro</a:t>
            </a:r>
            <a:r>
              <a:rPr lang="es-ES" sz="1400" b="1" i="1" dirty="0">
                <a:solidFill>
                  <a:srgbClr val="000000"/>
                </a:solidFill>
                <a:latin typeface="+mn-lt"/>
                <a:cs typeface="+mn-cs"/>
              </a:rPr>
              <a:t>, </a:t>
            </a:r>
            <a:r>
              <a:rPr lang="es-ES" sz="1400" b="1" i="1" dirty="0" err="1">
                <a:solidFill>
                  <a:srgbClr val="000000"/>
                </a:solidFill>
                <a:latin typeface="+mn-lt"/>
                <a:cs typeface="+mn-cs"/>
              </a:rPr>
              <a:t>DGReg.Públicos</a:t>
            </a:r>
            <a:r>
              <a:rPr lang="es-ES" sz="1400" b="1" i="1" dirty="0">
                <a:solidFill>
                  <a:srgbClr val="000000"/>
                </a:solidFill>
                <a:latin typeface="+mn-lt"/>
                <a:cs typeface="+mn-cs"/>
              </a:rPr>
              <a:t>)</a:t>
            </a: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2</a:t>
            </a:r>
            <a:r>
              <a:rPr lang="es-ES" sz="1600" dirty="0">
                <a:solidFill>
                  <a:srgbClr val="000000"/>
                </a:solidFill>
                <a:latin typeface="+mn-lt"/>
                <a:cs typeface="+mn-cs"/>
              </a:rPr>
              <a:t>. Facilitar el arraigo mediante la regularización de tenencia de la tierra (títulos de propiedad). </a:t>
            </a:r>
            <a:r>
              <a:rPr lang="es-ES" sz="1400" b="1" i="1" dirty="0">
                <a:solidFill>
                  <a:srgbClr val="000000"/>
                </a:solidFill>
              </a:rPr>
              <a:t>INDERT, </a:t>
            </a:r>
            <a:r>
              <a:rPr lang="es-ES" sz="1400" b="1" i="1" dirty="0" err="1">
                <a:solidFill>
                  <a:srgbClr val="000000"/>
                </a:solidFill>
              </a:rPr>
              <a:t>SNCatastro</a:t>
            </a:r>
            <a:r>
              <a:rPr lang="es-ES" sz="1400" b="1" i="1" dirty="0">
                <a:solidFill>
                  <a:srgbClr val="000000"/>
                </a:solidFill>
              </a:rPr>
              <a:t>, </a:t>
            </a:r>
            <a:r>
              <a:rPr lang="es-ES" sz="1400" b="1" i="1" dirty="0" err="1">
                <a:solidFill>
                  <a:srgbClr val="000000"/>
                </a:solidFill>
              </a:rPr>
              <a:t>DGReg.Públicos</a:t>
            </a:r>
            <a:r>
              <a:rPr lang="es-ES" sz="1400" b="1" i="1" dirty="0">
                <a:solidFill>
                  <a:srgbClr val="000000"/>
                </a:solidFill>
              </a:rPr>
              <a:t>)</a:t>
            </a: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3. </a:t>
            </a:r>
            <a:r>
              <a:rPr lang="es-ES" sz="1600" dirty="0">
                <a:solidFill>
                  <a:srgbClr val="000000"/>
                </a:solidFill>
                <a:latin typeface="+mn-lt"/>
                <a:cs typeface="+mn-cs"/>
              </a:rPr>
              <a:t>Asegurar en los presupuestos anuales el financiamiento requerido para  la adquisición de inmuebles </a:t>
            </a:r>
            <a:r>
              <a:rPr lang="es-ES" sz="1600" b="1" i="1" dirty="0">
                <a:solidFill>
                  <a:srgbClr val="000000"/>
                </a:solidFill>
                <a:latin typeface="+mn-lt"/>
                <a:cs typeface="+mn-cs"/>
              </a:rPr>
              <a:t>I</a:t>
            </a:r>
            <a:r>
              <a:rPr lang="es-ES" sz="1400" b="1" i="1" dirty="0">
                <a:solidFill>
                  <a:srgbClr val="000000"/>
                </a:solidFill>
                <a:latin typeface="+mn-lt"/>
                <a:cs typeface="+mn-cs"/>
              </a:rPr>
              <a:t>NDERT, MH</a:t>
            </a: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4. </a:t>
            </a:r>
            <a:r>
              <a:rPr lang="es-ES" sz="1600" dirty="0">
                <a:solidFill>
                  <a:srgbClr val="000000"/>
                </a:solidFill>
                <a:latin typeface="+mn-lt"/>
                <a:cs typeface="+mn-cs"/>
              </a:rPr>
              <a:t>Desarrollo planificado y sustentable de los asentamientos y facilitar servicios básicos</a:t>
            </a:r>
            <a:r>
              <a:rPr lang="es-ES" sz="1400" b="1" dirty="0">
                <a:solidFill>
                  <a:srgbClr val="000000"/>
                </a:solidFill>
                <a:latin typeface="+mn-lt"/>
                <a:cs typeface="+mn-cs"/>
              </a:rPr>
              <a:t>.  </a:t>
            </a:r>
            <a:r>
              <a:rPr lang="es-ES" sz="1400" b="1" i="1" dirty="0">
                <a:solidFill>
                  <a:srgbClr val="000000"/>
                </a:solidFill>
                <a:latin typeface="+mn-lt"/>
                <a:cs typeface="+mn-cs"/>
              </a:rPr>
              <a:t>INDERT, CEPRA</a:t>
            </a: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5.  </a:t>
            </a:r>
            <a:r>
              <a:rPr lang="es-ES" sz="1600" dirty="0">
                <a:solidFill>
                  <a:srgbClr val="000000"/>
                </a:solidFill>
                <a:latin typeface="+mn-lt"/>
                <a:cs typeface="+mn-cs"/>
              </a:rPr>
              <a:t>Implementación de plan nacional de recuperación de suelos. </a:t>
            </a:r>
            <a:r>
              <a:rPr lang="es-ES" sz="1400" b="1" i="1" dirty="0">
                <a:solidFill>
                  <a:srgbClr val="000000"/>
                </a:solidFill>
                <a:latin typeface="+mn-lt"/>
                <a:cs typeface="+mn-cs"/>
              </a:rPr>
              <a:t>MAG</a:t>
            </a: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6. </a:t>
            </a:r>
            <a:r>
              <a:rPr lang="es-ES" sz="1600" dirty="0">
                <a:solidFill>
                  <a:srgbClr val="000000"/>
                </a:solidFill>
                <a:latin typeface="+mn-lt"/>
                <a:cs typeface="+mn-cs"/>
              </a:rPr>
              <a:t>Financiamiento y asistencia técnica para la producción de rubros de autoconsumo (Seguridad Alimentaria). </a:t>
            </a:r>
            <a:r>
              <a:rPr lang="es-ES" sz="1400" b="1" i="1" dirty="0" smtClean="0">
                <a:solidFill>
                  <a:srgbClr val="000000"/>
                </a:solidFill>
                <a:latin typeface="+mn-lt"/>
                <a:cs typeface="+mn-cs"/>
              </a:rPr>
              <a:t>MAG </a:t>
            </a:r>
            <a:r>
              <a:rPr lang="es-ES" sz="1400" b="1" i="1" dirty="0">
                <a:solidFill>
                  <a:srgbClr val="000000"/>
                </a:solidFill>
                <a:latin typeface="+mn-lt"/>
                <a:cs typeface="+mn-cs"/>
              </a:rPr>
              <a:t>- PLANAL</a:t>
            </a: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b="1" i="1" dirty="0">
              <a:solidFill>
                <a:srgbClr val="000000"/>
              </a:solidFill>
              <a:latin typeface="+mn-lt"/>
              <a:cs typeface="+mn-cs"/>
            </a:endParaRPr>
          </a:p>
          <a:p>
            <a:pPr marL="457200" indent="-339725" fontAlgn="auto">
              <a:spcBef>
                <a:spcPts val="700"/>
              </a:spcBef>
              <a:spcAft>
                <a:spcPts val="0"/>
              </a:spcAft>
              <a:buClr>
                <a:srgbClr val="DA1F28"/>
              </a:buClr>
              <a:buSzPct val="60000"/>
              <a:buFont typeface="Wingdings" pitchFamily="2" charset="2"/>
              <a:buChar char=""/>
              <a:tabLst>
                <a:tab pos="457200"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7</a:t>
            </a:r>
            <a:r>
              <a:rPr lang="es-ES" sz="1600" dirty="0">
                <a:solidFill>
                  <a:srgbClr val="000000"/>
                </a:solidFill>
                <a:latin typeface="+mn-lt"/>
                <a:cs typeface="+mn-cs"/>
              </a:rPr>
              <a:t>. Identificación e implementación de programas específicos de cultivo de rubros de renta, en función a la demanda del mercado.  </a:t>
            </a:r>
            <a:r>
              <a:rPr lang="es-ES" sz="1400" b="1" i="1" dirty="0">
                <a:solidFill>
                  <a:srgbClr val="000000"/>
                </a:solidFill>
                <a:latin typeface="+mn-lt"/>
                <a:cs typeface="+mn-cs"/>
              </a:rPr>
              <a:t>MAG</a:t>
            </a:r>
            <a:r>
              <a:rPr lang="es-ES" sz="1400" b="1" dirty="0">
                <a:solidFill>
                  <a:srgbClr val="000000"/>
                </a:solidFill>
                <a:latin typeface="+mn-lt"/>
                <a:cs typeface="+mn-cs"/>
              </a:rPr>
              <a:t>.</a:t>
            </a:r>
            <a:endParaRPr lang="es-ES" sz="1600" b="1" dirty="0">
              <a:solidFill>
                <a:srgbClr val="000000"/>
              </a:solidFill>
              <a:latin typeface="+mn-lt"/>
              <a:cs typeface="+mn-cs"/>
            </a:endParaRPr>
          </a:p>
          <a:p>
            <a:pPr marL="457200" indent="-339725" fontAlgn="auto">
              <a:spcBef>
                <a:spcPts val="700"/>
              </a:spcBef>
              <a:spcAft>
                <a:spcPts val="0"/>
              </a:spcAft>
              <a:buClr>
                <a:srgbClr val="DA1F28"/>
              </a:buClr>
              <a:buSzPct val="60000"/>
              <a:buFont typeface="Wingdings" pitchFamily="2" charset="2"/>
              <a:buChar char=""/>
              <a:tabLst>
                <a:tab pos="457200"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8. </a:t>
            </a:r>
            <a:r>
              <a:rPr lang="es-ES" sz="1600" dirty="0">
                <a:solidFill>
                  <a:srgbClr val="000000"/>
                </a:solidFill>
                <a:latin typeface="+mn-lt"/>
                <a:cs typeface="+mn-cs"/>
              </a:rPr>
              <a:t> Concretar Alianzas estratégicas con el sector empresarial. Integración a mercados, asociaciones, etc., (evitar intermediación), e incorporación  a las cadenas de valor (</a:t>
            </a:r>
            <a:r>
              <a:rPr lang="es-ES" sz="1600" dirty="0" err="1">
                <a:solidFill>
                  <a:srgbClr val="000000"/>
                </a:solidFill>
                <a:latin typeface="+mn-lt"/>
                <a:cs typeface="+mn-cs"/>
              </a:rPr>
              <a:t>cluster</a:t>
            </a:r>
            <a:r>
              <a:rPr lang="es-ES" sz="1600" dirty="0">
                <a:solidFill>
                  <a:srgbClr val="000000"/>
                </a:solidFill>
                <a:latin typeface="+mn-lt"/>
                <a:cs typeface="+mn-cs"/>
              </a:rPr>
              <a:t>) –.</a:t>
            </a:r>
            <a:r>
              <a:rPr lang="es-ES" sz="1400" b="1" dirty="0">
                <a:solidFill>
                  <a:srgbClr val="000000"/>
                </a:solidFill>
                <a:latin typeface="+mn-lt"/>
                <a:cs typeface="+mn-cs"/>
              </a:rPr>
              <a:t> </a:t>
            </a:r>
            <a:r>
              <a:rPr lang="es-ES" sz="1400" b="1" i="1" dirty="0">
                <a:solidFill>
                  <a:srgbClr val="000000"/>
                </a:solidFill>
                <a:latin typeface="+mn-lt"/>
                <a:cs typeface="+mn-cs"/>
              </a:rPr>
              <a:t>MAG</a:t>
            </a:r>
            <a:endParaRPr lang="es-ES" sz="1600" b="1" i="1" dirty="0">
              <a:solidFill>
                <a:srgbClr val="000000"/>
              </a:solidFill>
              <a:latin typeface="+mn-lt"/>
              <a:cs typeface="+mn-cs"/>
            </a:endParaRPr>
          </a:p>
          <a:p>
            <a:pPr marL="457200" indent="-339725" fontAlgn="auto">
              <a:spcBef>
                <a:spcPts val="700"/>
              </a:spcBef>
              <a:spcAft>
                <a:spcPts val="0"/>
              </a:spcAft>
              <a:buClr>
                <a:srgbClr val="DA1F28"/>
              </a:buClr>
              <a:buSzPct val="60000"/>
              <a:buFont typeface="Wingdings" pitchFamily="2" charset="2"/>
              <a:buChar char=""/>
              <a:tabLst>
                <a:tab pos="457200"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9. </a:t>
            </a:r>
            <a:r>
              <a:rPr lang="es-ES" sz="1600" dirty="0">
                <a:solidFill>
                  <a:srgbClr val="000000"/>
                </a:solidFill>
                <a:latin typeface="+mn-lt"/>
                <a:cs typeface="+mn-cs"/>
              </a:rPr>
              <a:t>Apoyo a la conformación de Comités, condición para acceder al beneficio. </a:t>
            </a:r>
            <a:r>
              <a:rPr lang="es-ES" sz="1400" b="1" i="1" dirty="0">
                <a:solidFill>
                  <a:srgbClr val="000000"/>
                </a:solidFill>
                <a:latin typeface="+mn-lt"/>
                <a:cs typeface="+mn-cs"/>
              </a:rPr>
              <a:t>MAG.</a:t>
            </a:r>
            <a:endParaRPr lang="es-ES" sz="1600" b="1" i="1" dirty="0">
              <a:solidFill>
                <a:srgbClr val="000000"/>
              </a:solidFill>
              <a:latin typeface="+mn-lt"/>
              <a:cs typeface="+mn-cs"/>
            </a:endParaRPr>
          </a:p>
          <a:p>
            <a:pPr marL="457200" indent="-339725" fontAlgn="auto">
              <a:spcBef>
                <a:spcPts val="700"/>
              </a:spcBef>
              <a:spcAft>
                <a:spcPts val="0"/>
              </a:spcAft>
              <a:buClr>
                <a:srgbClr val="DA1F28"/>
              </a:buClr>
              <a:buSzPct val="60000"/>
              <a:buFont typeface="Wingdings" pitchFamily="2" charset="2"/>
              <a:buChar char=""/>
              <a:tabLst>
                <a:tab pos="457200"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10.  </a:t>
            </a:r>
            <a:r>
              <a:rPr lang="es-ES" sz="1600" dirty="0">
                <a:solidFill>
                  <a:srgbClr val="000000"/>
                </a:solidFill>
                <a:latin typeface="+mn-lt"/>
                <a:cs typeface="+mn-cs"/>
              </a:rPr>
              <a:t>Formación de un BTA (Bachillerato Técnico Agrícola) en la zona (Escuelas Agropecuarias).</a:t>
            </a:r>
            <a:r>
              <a:rPr lang="es-ES" sz="1600" dirty="0">
                <a:solidFill>
                  <a:srgbClr val="000000"/>
                </a:solidFill>
                <a:effectLst>
                  <a:outerShdw blurRad="38100" dist="38100" dir="2700000" algn="tl">
                    <a:srgbClr val="000000">
                      <a:alpha val="43137"/>
                    </a:srgbClr>
                  </a:outerShdw>
                </a:effectLst>
                <a:latin typeface="+mn-lt"/>
                <a:cs typeface="+mn-cs"/>
              </a:rPr>
              <a:t> </a:t>
            </a:r>
            <a:r>
              <a:rPr lang="es-ES" sz="1400" b="1" i="1" dirty="0">
                <a:solidFill>
                  <a:srgbClr val="000000"/>
                </a:solidFill>
                <a:latin typeface="+mn-lt"/>
                <a:cs typeface="+mn-cs"/>
              </a:rPr>
              <a:t>MAG</a:t>
            </a:r>
            <a:endParaRPr lang="es-ES" sz="1600" b="1" i="1" dirty="0">
              <a:solidFill>
                <a:srgbClr val="000000"/>
              </a:solidFill>
              <a:latin typeface="+mn-lt"/>
              <a:cs typeface="+mn-cs"/>
            </a:endParaRPr>
          </a:p>
          <a:p>
            <a:pPr marL="457200" indent="-339725" fontAlgn="auto">
              <a:spcBef>
                <a:spcPts val="700"/>
              </a:spcBef>
              <a:spcAft>
                <a:spcPts val="0"/>
              </a:spcAft>
              <a:buClr>
                <a:srgbClr val="DA1F28"/>
              </a:buClr>
              <a:buSzPct val="60000"/>
              <a:buFont typeface="Wingdings" pitchFamily="2" charset="2"/>
              <a:buChar char=""/>
              <a:tabLst>
                <a:tab pos="457200"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11. </a:t>
            </a:r>
            <a:r>
              <a:rPr lang="es-ES" sz="1600" dirty="0">
                <a:solidFill>
                  <a:srgbClr val="000000"/>
                </a:solidFill>
                <a:latin typeface="+mn-lt"/>
                <a:cs typeface="+mn-cs"/>
              </a:rPr>
              <a:t>Reestructurar el marco jurídico para la reforma agraria.</a:t>
            </a:r>
            <a:r>
              <a:rPr lang="es-ES" sz="1400" b="1" i="1" dirty="0">
                <a:solidFill>
                  <a:srgbClr val="000000"/>
                </a:solidFill>
                <a:effectLst>
                  <a:outerShdw blurRad="38100" dist="38100" dir="2700000" algn="tl">
                    <a:srgbClr val="000000">
                      <a:alpha val="43137"/>
                    </a:srgbClr>
                  </a:outerShdw>
                </a:effectLst>
                <a:latin typeface="+mn-lt"/>
                <a:cs typeface="+mn-cs"/>
              </a:rPr>
              <a:t> </a:t>
            </a:r>
            <a:r>
              <a:rPr lang="es-ES" sz="1400" b="1" i="1" dirty="0">
                <a:solidFill>
                  <a:srgbClr val="000000"/>
                </a:solidFill>
                <a:latin typeface="+mn-lt"/>
                <a:cs typeface="+mn-cs"/>
              </a:rPr>
              <a:t>INDERT</a:t>
            </a: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dirty="0">
              <a:solidFill>
                <a:srgbClr val="000000"/>
              </a:solidFill>
              <a:latin typeface="+mn-lt"/>
              <a:cs typeface="+mn-cs"/>
            </a:endParaRPr>
          </a:p>
          <a:p>
            <a:pPr marL="315913" indent="-315913" fontAlgn="auto">
              <a:spcBef>
                <a:spcPts val="700"/>
              </a:spcBef>
              <a:spcAft>
                <a:spcPts val="0"/>
              </a:spcAft>
              <a:buClr>
                <a:srgbClr val="DA1F28"/>
              </a:buClr>
              <a:buSzPct val="6000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dirty="0">
              <a:solidFill>
                <a:srgbClr val="000000"/>
              </a:solidFill>
              <a:latin typeface="+mn-lt"/>
              <a:cs typeface="+mn-cs"/>
            </a:endParaRPr>
          </a:p>
        </p:txBody>
      </p:sp>
      <p:sp>
        <p:nvSpPr>
          <p:cNvPr id="7" name="6 Rectángulo redondeado"/>
          <p:cNvSpPr/>
          <p:nvPr/>
        </p:nvSpPr>
        <p:spPr>
          <a:xfrm>
            <a:off x="428623" y="165645"/>
            <a:ext cx="1715873" cy="1175765"/>
          </a:xfrm>
          <a:prstGeom prst="round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defTabSz="889000" fontAlgn="auto">
              <a:lnSpc>
                <a:spcPct val="90000"/>
              </a:lnSpc>
              <a:spcBef>
                <a:spcPts val="0"/>
              </a:spcBef>
              <a:spcAft>
                <a:spcPct val="35000"/>
              </a:spcAft>
              <a:defRPr/>
            </a:pPr>
            <a:r>
              <a:rPr lang="es-E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Paraguay produce</a:t>
            </a:r>
          </a:p>
        </p:txBody>
      </p:sp>
      <p:sp>
        <p:nvSpPr>
          <p:cNvPr id="8" name="7 Rectángulo redondeado"/>
          <p:cNvSpPr/>
          <p:nvPr/>
        </p:nvSpPr>
        <p:spPr>
          <a:xfrm>
            <a:off x="2222500" y="165100"/>
            <a:ext cx="1331913" cy="1176338"/>
          </a:xfrm>
          <a:prstGeom prst="roundRect">
            <a:avLst/>
          </a:prstGeom>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889000" fontAlgn="auto">
              <a:lnSpc>
                <a:spcPct val="90000"/>
              </a:lnSpc>
              <a:spcBef>
                <a:spcPts val="0"/>
              </a:spcBef>
              <a:spcAft>
                <a:spcPct val="35000"/>
              </a:spcAft>
              <a:defRPr/>
            </a:pPr>
            <a:r>
              <a:rPr lang="es-ES" sz="1400" dirty="0">
                <a:solidFill>
                  <a:schemeClr val="bg1">
                    <a:lumMod val="85000"/>
                  </a:schemeClr>
                </a:solidFill>
              </a:rPr>
              <a:t>Paraguay Competitivo e Integrado</a:t>
            </a:r>
          </a:p>
        </p:txBody>
      </p:sp>
      <p:grpSp>
        <p:nvGrpSpPr>
          <p:cNvPr id="21510" name="8 Grupo"/>
          <p:cNvGrpSpPr>
            <a:grpSpLocks/>
          </p:cNvGrpSpPr>
          <p:nvPr/>
        </p:nvGrpSpPr>
        <p:grpSpPr bwMode="auto">
          <a:xfrm>
            <a:off x="3627438" y="165100"/>
            <a:ext cx="1125537" cy="1176338"/>
            <a:chOff x="3018467" y="0"/>
            <a:chExt cx="1039742" cy="1011236"/>
          </a:xfrm>
        </p:grpSpPr>
        <p:sp>
          <p:nvSpPr>
            <p:cNvPr id="10" name="9 Rectángulo redondeado"/>
            <p:cNvSpPr/>
            <p:nvPr/>
          </p:nvSpPr>
          <p:spPr>
            <a:xfrm>
              <a:off x="3018467" y="0"/>
              <a:ext cx="1039742" cy="1011236"/>
            </a:xfrm>
            <a:prstGeom prst="roundRect">
              <a:avLst/>
            </a:prstGeom>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sp>
        <p:sp>
          <p:nvSpPr>
            <p:cNvPr id="11" name="10 Rectángulo"/>
            <p:cNvSpPr/>
            <p:nvPr/>
          </p:nvSpPr>
          <p:spPr>
            <a:xfrm>
              <a:off x="3068328" y="49129"/>
              <a:ext cx="940021" cy="912978"/>
            </a:xfrm>
            <a:prstGeom prst="rect">
              <a:avLst/>
            </a:prstGeom>
          </p:spPr>
          <p:style>
            <a:lnRef idx="0">
              <a:scrgbClr r="0" g="0" b="0"/>
            </a:lnRef>
            <a:fillRef idx="0">
              <a:scrgbClr r="0" g="0" b="0"/>
            </a:fillRef>
            <a:effectRef idx="0">
              <a:scrgbClr r="0" g="0" b="0"/>
            </a:effectRef>
            <a:fontRef idx="minor">
              <a:schemeClr val="dk1"/>
            </a:fontRef>
          </p:style>
          <p:txBody>
            <a:bodyPr lIns="49530" tIns="24765" rIns="49530" bIns="24765" spcCol="1270" anchor="ctr"/>
            <a:lstStyle/>
            <a:p>
              <a:pPr algn="ctr" defTabSz="889000" fontAlgn="auto">
                <a:lnSpc>
                  <a:spcPct val="90000"/>
                </a:lnSpc>
                <a:spcBef>
                  <a:spcPts val="0"/>
                </a:spcBef>
                <a:spcAft>
                  <a:spcPct val="35000"/>
                </a:spcAft>
                <a:defRPr/>
              </a:pPr>
              <a:r>
                <a:rPr lang="es-ES" sz="1200" dirty="0">
                  <a:solidFill>
                    <a:schemeClr val="bg1">
                      <a:lumMod val="85000"/>
                    </a:schemeClr>
                  </a:solidFill>
                </a:rPr>
                <a:t>Desarrollo Social</a:t>
              </a:r>
            </a:p>
          </p:txBody>
        </p:sp>
      </p:grpSp>
      <p:grpSp>
        <p:nvGrpSpPr>
          <p:cNvPr id="21511" name="11 Grupo"/>
          <p:cNvGrpSpPr>
            <a:grpSpLocks/>
          </p:cNvGrpSpPr>
          <p:nvPr/>
        </p:nvGrpSpPr>
        <p:grpSpPr bwMode="auto">
          <a:xfrm>
            <a:off x="4875213" y="165100"/>
            <a:ext cx="1127125" cy="1176338"/>
            <a:chOff x="4170605" y="0"/>
            <a:chExt cx="1039742" cy="1011236"/>
          </a:xfrm>
        </p:grpSpPr>
        <p:sp>
          <p:nvSpPr>
            <p:cNvPr id="13" name="12 Rectángulo redondeado"/>
            <p:cNvSpPr/>
            <p:nvPr/>
          </p:nvSpPr>
          <p:spPr>
            <a:xfrm>
              <a:off x="4170605" y="0"/>
              <a:ext cx="1039742" cy="1011236"/>
            </a:xfrm>
            <a:prstGeom prst="roundRect">
              <a:avLst/>
            </a:prstGeom>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sp>
        <p:sp>
          <p:nvSpPr>
            <p:cNvPr id="14" name="13 Rectángulo"/>
            <p:cNvSpPr/>
            <p:nvPr/>
          </p:nvSpPr>
          <p:spPr>
            <a:xfrm>
              <a:off x="4220395" y="49129"/>
              <a:ext cx="940161" cy="912978"/>
            </a:xfrm>
            <a:prstGeom prst="rect">
              <a:avLst/>
            </a:prstGeom>
          </p:spPr>
          <p:style>
            <a:lnRef idx="0">
              <a:scrgbClr r="0" g="0" b="0"/>
            </a:lnRef>
            <a:fillRef idx="0">
              <a:scrgbClr r="0" g="0" b="0"/>
            </a:fillRef>
            <a:effectRef idx="0">
              <a:scrgbClr r="0" g="0" b="0"/>
            </a:effectRef>
            <a:fontRef idx="minor">
              <a:schemeClr val="dk1"/>
            </a:fontRef>
          </p:style>
          <p:txBody>
            <a:bodyPr lIns="49530" tIns="24765" rIns="49530" bIns="24765" spcCol="1270" anchor="ctr"/>
            <a:lstStyle/>
            <a:p>
              <a:pPr algn="ctr" defTabSz="577850" fontAlgn="auto">
                <a:lnSpc>
                  <a:spcPct val="90000"/>
                </a:lnSpc>
                <a:spcBef>
                  <a:spcPts val="0"/>
                </a:spcBef>
                <a:spcAft>
                  <a:spcPct val="35000"/>
                </a:spcAft>
                <a:defRPr/>
              </a:pPr>
              <a:r>
                <a:rPr lang="es-ES" sz="1300" dirty="0">
                  <a:solidFill>
                    <a:schemeClr val="bg1">
                      <a:lumMod val="85000"/>
                    </a:schemeClr>
                  </a:solidFill>
                </a:rPr>
                <a:t>Desarrollo Institucional</a:t>
              </a:r>
            </a:p>
          </p:txBody>
        </p:sp>
      </p:gr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44489" y="2492896"/>
            <a:ext cx="9367042" cy="3358114"/>
          </a:xfrm>
          <a:prstGeom prst="rect">
            <a:avLst/>
          </a:prstGeom>
          <a:noFill/>
          <a:ln w="9525">
            <a:noFill/>
            <a:round/>
            <a:headEnd/>
            <a:tailEnd/>
          </a:ln>
        </p:spPr>
        <p:txBody>
          <a:bodyPr lIns="90000" tIns="46800" rIns="90000" bIns="46800" numCol="2" spcCol="182880"/>
          <a:lstStyle/>
          <a:p>
            <a:pPr marL="315913" indent="-315913" fontAlgn="auto">
              <a:spcBef>
                <a:spcPts val="700"/>
              </a:spcBef>
              <a:spcAft>
                <a:spcPts val="0"/>
              </a:spcAft>
              <a:buClr>
                <a:srgbClr val="DA1F28"/>
              </a:buClr>
              <a:buSzPct val="6000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i="1" dirty="0">
                <a:solidFill>
                  <a:srgbClr val="000000"/>
                </a:solidFill>
                <a:latin typeface="+mn-lt"/>
                <a:cs typeface="+mn-cs"/>
              </a:rPr>
              <a:t>Asistencia integral a empresas</a:t>
            </a: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rgbClr val="000000"/>
                </a:solidFill>
                <a:effectLst>
                  <a:outerShdw blurRad="38100" dist="38100" dir="2700000" algn="tl">
                    <a:srgbClr val="000000">
                      <a:alpha val="43137"/>
                    </a:srgbClr>
                  </a:outerShdw>
                </a:effectLst>
                <a:latin typeface="+mn-lt"/>
                <a:cs typeface="+mn-cs"/>
              </a:rPr>
              <a:t>Acción 12</a:t>
            </a:r>
            <a:r>
              <a:rPr lang="es-ES" sz="1600" dirty="0">
                <a:solidFill>
                  <a:srgbClr val="000000"/>
                </a:solidFill>
                <a:latin typeface="+mn-lt"/>
                <a:cs typeface="+mn-cs"/>
              </a:rPr>
              <a:t>.  Implementación de incubadoras de empresas (</a:t>
            </a:r>
            <a:r>
              <a:rPr lang="es-ES" sz="1600" dirty="0" err="1">
                <a:solidFill>
                  <a:srgbClr val="000000"/>
                </a:solidFill>
                <a:latin typeface="+mn-lt"/>
                <a:cs typeface="+mn-cs"/>
              </a:rPr>
              <a:t>adm</a:t>
            </a:r>
            <a:r>
              <a:rPr lang="es-ES" sz="1600" dirty="0">
                <a:solidFill>
                  <a:srgbClr val="000000"/>
                </a:solidFill>
                <a:latin typeface="+mn-lt"/>
                <a:cs typeface="+mn-cs"/>
              </a:rPr>
              <a:t>. de empresas, </a:t>
            </a:r>
            <a:r>
              <a:rPr lang="es-ES" sz="1600" dirty="0" err="1">
                <a:solidFill>
                  <a:srgbClr val="000000"/>
                </a:solidFill>
                <a:latin typeface="+mn-lt"/>
                <a:cs typeface="+mn-cs"/>
              </a:rPr>
              <a:t>marketting</a:t>
            </a:r>
            <a:r>
              <a:rPr lang="es-ES" sz="1600" dirty="0">
                <a:solidFill>
                  <a:srgbClr val="000000"/>
                </a:solidFill>
                <a:latin typeface="+mn-lt"/>
                <a:cs typeface="+mn-cs"/>
              </a:rPr>
              <a:t>, asuntos legales, tecnología, desarrollo de </a:t>
            </a:r>
            <a:r>
              <a:rPr lang="es-ES" sz="1600" dirty="0" err="1">
                <a:solidFill>
                  <a:srgbClr val="000000"/>
                </a:solidFill>
                <a:latin typeface="+mn-lt"/>
                <a:cs typeface="+mn-cs"/>
              </a:rPr>
              <a:t>clusters</a:t>
            </a:r>
            <a:r>
              <a:rPr lang="es-ES" sz="1600" dirty="0">
                <a:solidFill>
                  <a:srgbClr val="000000"/>
                </a:solidFill>
                <a:latin typeface="+mn-lt"/>
                <a:cs typeface="+mn-cs"/>
              </a:rPr>
              <a:t>). </a:t>
            </a:r>
            <a:r>
              <a:rPr lang="es-ES" sz="1400" b="1" i="1" dirty="0">
                <a:solidFill>
                  <a:srgbClr val="000000"/>
                </a:solidFill>
                <a:latin typeface="+mn-lt"/>
                <a:cs typeface="+mn-cs"/>
              </a:rPr>
              <a:t>MIC</a:t>
            </a: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rgbClr val="000000"/>
                </a:solidFill>
                <a:effectLst>
                  <a:outerShdw blurRad="38100" dist="38100" dir="2700000" algn="tl">
                    <a:srgbClr val="000000">
                      <a:alpha val="43137"/>
                    </a:srgbClr>
                  </a:outerShdw>
                </a:effectLst>
                <a:latin typeface="+mn-lt"/>
                <a:cs typeface="+mn-cs"/>
              </a:rPr>
              <a:t>Acción 13. </a:t>
            </a:r>
            <a:r>
              <a:rPr lang="es-ES" sz="1600" dirty="0">
                <a:solidFill>
                  <a:srgbClr val="000000"/>
                </a:solidFill>
                <a:latin typeface="+mn-lt"/>
                <a:cs typeface="+mn-cs"/>
              </a:rPr>
              <a:t>Establecimiento de un sistema de información de estadísticas </a:t>
            </a:r>
            <a:r>
              <a:rPr lang="es-ES" sz="1600" dirty="0" smtClean="0">
                <a:solidFill>
                  <a:srgbClr val="000000"/>
                </a:solidFill>
                <a:latin typeface="+mn-lt"/>
                <a:cs typeface="+mn-cs"/>
              </a:rPr>
              <a:t>industriales (Censo Económico 2011), </a:t>
            </a:r>
            <a:r>
              <a:rPr lang="es-ES" sz="1600" dirty="0">
                <a:solidFill>
                  <a:srgbClr val="000000"/>
                </a:solidFill>
                <a:latin typeface="+mn-lt"/>
                <a:cs typeface="+mn-cs"/>
              </a:rPr>
              <a:t>y oficinas de consultas para la empresa (regionales). </a:t>
            </a:r>
            <a:r>
              <a:rPr lang="es-ES" sz="1400" b="1" i="1" dirty="0">
                <a:solidFill>
                  <a:srgbClr val="000000"/>
                </a:solidFill>
                <a:latin typeface="+mn-lt"/>
                <a:cs typeface="+mn-cs"/>
              </a:rPr>
              <a:t>MIC</a:t>
            </a: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rgbClr val="000000"/>
                </a:solidFill>
                <a:effectLst>
                  <a:outerShdw blurRad="38100" dist="38100" dir="2700000" algn="tl">
                    <a:srgbClr val="000000">
                      <a:alpha val="43137"/>
                    </a:srgbClr>
                  </a:outerShdw>
                </a:effectLst>
                <a:latin typeface="+mn-lt"/>
                <a:cs typeface="+mn-cs"/>
              </a:rPr>
              <a:t>Acción 14</a:t>
            </a:r>
            <a:r>
              <a:rPr lang="es-ES" sz="1600" dirty="0">
                <a:solidFill>
                  <a:srgbClr val="000000"/>
                </a:solidFill>
                <a:latin typeface="+mn-lt"/>
                <a:cs typeface="+mn-cs"/>
              </a:rPr>
              <a:t>. Establecimiento de un servicio especial de atención a las PYMES. Elaboración de planes de negocios, mercados, sistemas de calidad para empresas, etc. </a:t>
            </a:r>
            <a:r>
              <a:rPr lang="es-ES" sz="1400" b="1" i="1" dirty="0">
                <a:solidFill>
                  <a:srgbClr val="000000"/>
                </a:solidFill>
                <a:latin typeface="+mn-lt"/>
                <a:cs typeface="+mn-cs"/>
              </a:rPr>
              <a:t>MIC</a:t>
            </a: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dirty="0">
              <a:solidFill>
                <a:srgbClr val="000000"/>
              </a:solidFill>
              <a:latin typeface="+mn-lt"/>
              <a:cs typeface="+mn-cs"/>
            </a:endParaRPr>
          </a:p>
          <a:p>
            <a:pPr marL="315913" indent="-315913" fontAlgn="auto">
              <a:spcBef>
                <a:spcPts val="700"/>
              </a:spcBef>
              <a:spcAft>
                <a:spcPts val="0"/>
              </a:spcAft>
              <a:buClr>
                <a:srgbClr val="DA1F28"/>
              </a:buClr>
              <a:buSzPct val="6000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i="1" dirty="0">
                <a:solidFill>
                  <a:srgbClr val="000000"/>
                </a:solidFill>
                <a:latin typeface="+mn-lt"/>
                <a:cs typeface="+mn-cs"/>
              </a:rPr>
              <a:t>Aspectos institucionales</a:t>
            </a: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rgbClr val="000000"/>
                </a:solidFill>
                <a:effectLst>
                  <a:outerShdw blurRad="38100" dist="38100" dir="2700000" algn="tl">
                    <a:srgbClr val="000000">
                      <a:alpha val="43137"/>
                    </a:srgbClr>
                  </a:outerShdw>
                </a:effectLst>
                <a:latin typeface="+mn-lt"/>
                <a:cs typeface="+mn-cs"/>
              </a:rPr>
              <a:t>Acción 15</a:t>
            </a:r>
            <a:r>
              <a:rPr lang="es-ES" sz="1600" dirty="0">
                <a:solidFill>
                  <a:srgbClr val="000000"/>
                </a:solidFill>
                <a:latin typeface="+mn-lt"/>
                <a:cs typeface="+mn-cs"/>
              </a:rPr>
              <a:t>. Consolidación del sistema financiero y la banca pública. </a:t>
            </a:r>
            <a:r>
              <a:rPr lang="es-ES" sz="1400" b="1" i="1" dirty="0">
                <a:solidFill>
                  <a:srgbClr val="000000"/>
                </a:solidFill>
                <a:latin typeface="+mn-lt"/>
                <a:cs typeface="+mn-cs"/>
              </a:rPr>
              <a:t>MH, CPMAP, BNF, AFD</a:t>
            </a: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rgbClr val="000000"/>
                </a:solidFill>
                <a:effectLst>
                  <a:outerShdw blurRad="38100" dist="38100" dir="2700000" algn="tl">
                    <a:srgbClr val="000000">
                      <a:alpha val="43137"/>
                    </a:srgbClr>
                  </a:outerShdw>
                </a:effectLst>
                <a:latin typeface="+mn-lt"/>
                <a:cs typeface="+mn-cs"/>
              </a:rPr>
              <a:t>Acción 16. </a:t>
            </a:r>
            <a:r>
              <a:rPr lang="es-ES" sz="1600" dirty="0">
                <a:solidFill>
                  <a:srgbClr val="000000"/>
                </a:solidFill>
                <a:latin typeface="+mn-lt"/>
                <a:cs typeface="+mn-cs"/>
              </a:rPr>
              <a:t>Fortalecimiento de entidades financieras intermediarias para el análisis de inversiones</a:t>
            </a:r>
            <a:r>
              <a:rPr lang="es-ES" sz="1400" b="1" i="1" dirty="0">
                <a:solidFill>
                  <a:srgbClr val="000000"/>
                </a:solidFill>
                <a:latin typeface="+mn-lt"/>
                <a:cs typeface="+mn-cs"/>
              </a:rPr>
              <a:t>. MH, AFD</a:t>
            </a:r>
            <a:r>
              <a:rPr lang="es-ES" sz="1600" dirty="0">
                <a:solidFill>
                  <a:srgbClr val="000000"/>
                </a:solidFill>
                <a:latin typeface="+mn-lt"/>
                <a:cs typeface="+mn-cs"/>
              </a:rPr>
              <a:t>.</a:t>
            </a: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rgbClr val="000000"/>
                </a:solidFill>
                <a:effectLst>
                  <a:outerShdw blurRad="38100" dist="38100" dir="2700000" algn="tl">
                    <a:srgbClr val="000000">
                      <a:alpha val="43137"/>
                    </a:srgbClr>
                  </a:outerShdw>
                </a:effectLst>
                <a:latin typeface="+mn-lt"/>
                <a:cs typeface="+mn-cs"/>
              </a:rPr>
              <a:t>Acción 17</a:t>
            </a:r>
            <a:r>
              <a:rPr lang="es-ES" sz="1600" dirty="0">
                <a:solidFill>
                  <a:srgbClr val="000000"/>
                </a:solidFill>
                <a:latin typeface="+mn-lt"/>
                <a:cs typeface="+mn-cs"/>
              </a:rPr>
              <a:t>. Puesta en funcionamiento del  fondo de garantías para la micro y pequeña empresa. </a:t>
            </a:r>
            <a:r>
              <a:rPr lang="es-ES" sz="1400" b="1" i="1" dirty="0">
                <a:solidFill>
                  <a:srgbClr val="000000"/>
                </a:solidFill>
                <a:latin typeface="+mn-lt"/>
                <a:cs typeface="+mn-cs"/>
              </a:rPr>
              <a:t>MH.</a:t>
            </a: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rgbClr val="000000"/>
                </a:solidFill>
                <a:effectLst>
                  <a:outerShdw blurRad="38100" dist="38100" dir="2700000" algn="tl">
                    <a:srgbClr val="000000">
                      <a:alpha val="43137"/>
                    </a:srgbClr>
                  </a:outerShdw>
                </a:effectLst>
                <a:latin typeface="+mn-lt"/>
                <a:cs typeface="+mn-cs"/>
              </a:rPr>
              <a:t>Acción 18</a:t>
            </a:r>
            <a:r>
              <a:rPr lang="es-ES" sz="1600" dirty="0">
                <a:solidFill>
                  <a:srgbClr val="000000"/>
                </a:solidFill>
                <a:latin typeface="+mn-lt"/>
                <a:cs typeface="+mn-cs"/>
              </a:rPr>
              <a:t>. Fortalecimiento de los Sistemas Nacionales de Calidad y Sanidad (Procesos de certificación de calidad y sanidad de la producción nacional). Acreditación del ONA. </a:t>
            </a:r>
            <a:r>
              <a:rPr lang="es-ES" sz="1400" b="1" i="1" dirty="0">
                <a:solidFill>
                  <a:srgbClr val="000000"/>
                </a:solidFill>
                <a:latin typeface="+mn-lt"/>
                <a:cs typeface="+mn-cs"/>
              </a:rPr>
              <a:t>CONACYT, ONA, SENACSA, SENAVE, INAN</a:t>
            </a:r>
            <a:r>
              <a:rPr lang="es-ES" sz="1600" dirty="0">
                <a:solidFill>
                  <a:srgbClr val="000000"/>
                </a:solidFill>
                <a:latin typeface="+mn-lt"/>
                <a:cs typeface="+mn-cs"/>
              </a:rPr>
              <a:t>.</a:t>
            </a:r>
          </a:p>
          <a:p>
            <a:pPr marL="315913" indent="-315913" fontAlgn="auto">
              <a:spcBef>
                <a:spcPts val="700"/>
              </a:spcBef>
              <a:spcAft>
                <a:spcPts val="0"/>
              </a:spcAft>
              <a:buClr>
                <a:srgbClr val="DA1F28"/>
              </a:buClr>
              <a:buSzPct val="6000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dirty="0">
              <a:solidFill>
                <a:srgbClr val="000000"/>
              </a:solidFill>
              <a:latin typeface="+mn-lt"/>
              <a:cs typeface="+mn-cs"/>
            </a:endParaRPr>
          </a:p>
        </p:txBody>
      </p:sp>
      <p:sp>
        <p:nvSpPr>
          <p:cNvPr id="7" name="6 Redondear rectángulo de esquina del mismo lado"/>
          <p:cNvSpPr/>
          <p:nvPr/>
        </p:nvSpPr>
        <p:spPr>
          <a:xfrm rot="5400000">
            <a:off x="3834440" y="-1802210"/>
            <a:ext cx="1039829" cy="7391029"/>
          </a:xfrm>
          <a:prstGeom prst="round2SameRect">
            <a:avLst/>
          </a:prstGeom>
          <a:solidFill>
            <a:schemeClr val="accent5">
              <a:lumMod val="20000"/>
              <a:lumOff val="80000"/>
            </a:schemeClr>
          </a:solidFill>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vert="vert270"/>
          <a:lstStyle/>
          <a:p>
            <a:pPr marL="266700" indent="-180975" fontAlgn="auto">
              <a:spcBef>
                <a:spcPts val="0"/>
              </a:spcBef>
              <a:spcAft>
                <a:spcPts val="0"/>
              </a:spcAft>
              <a:buFont typeface="Arial" pitchFamily="34" charset="0"/>
              <a:buChar char="•"/>
              <a:defRPr/>
            </a:pPr>
            <a:r>
              <a:rPr lang="es-ES" sz="3200" b="1" dirty="0">
                <a:solidFill>
                  <a:schemeClr val="tx1"/>
                </a:solidFill>
              </a:rPr>
              <a:t>Objetivo 2: Desarrollo de </a:t>
            </a:r>
            <a:r>
              <a:rPr lang="es-ES" sz="3200" b="1" dirty="0" err="1">
                <a:solidFill>
                  <a:schemeClr val="tx1"/>
                </a:solidFill>
              </a:rPr>
              <a:t>MPYMEs</a:t>
            </a:r>
            <a:endParaRPr lang="es-ES" sz="3200" b="1" dirty="0">
              <a:solidFill>
                <a:schemeClr val="tx1"/>
              </a:solidFill>
            </a:endParaRPr>
          </a:p>
        </p:txBody>
      </p:sp>
      <p:sp>
        <p:nvSpPr>
          <p:cNvPr id="9" name="8 Rectángulo redondeado"/>
          <p:cNvSpPr/>
          <p:nvPr/>
        </p:nvSpPr>
        <p:spPr>
          <a:xfrm>
            <a:off x="428623" y="165645"/>
            <a:ext cx="1715873" cy="1347899"/>
          </a:xfrm>
          <a:prstGeom prst="round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defTabSz="889000" fontAlgn="auto">
              <a:lnSpc>
                <a:spcPct val="90000"/>
              </a:lnSpc>
              <a:spcBef>
                <a:spcPts val="0"/>
              </a:spcBef>
              <a:spcAft>
                <a:spcPct val="35000"/>
              </a:spcAft>
              <a:defRPr/>
            </a:pPr>
            <a:r>
              <a:rPr lang="es-E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Paraguay produce</a:t>
            </a:r>
          </a:p>
        </p:txBody>
      </p:sp>
      <p:sp>
        <p:nvSpPr>
          <p:cNvPr id="10" name="9 Rectángulo redondeado"/>
          <p:cNvSpPr/>
          <p:nvPr/>
        </p:nvSpPr>
        <p:spPr>
          <a:xfrm>
            <a:off x="2222500" y="165100"/>
            <a:ext cx="1331913" cy="1347788"/>
          </a:xfrm>
          <a:prstGeom prst="roundRect">
            <a:avLst/>
          </a:prstGeom>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889000" fontAlgn="auto">
              <a:lnSpc>
                <a:spcPct val="90000"/>
              </a:lnSpc>
              <a:spcBef>
                <a:spcPts val="0"/>
              </a:spcBef>
              <a:spcAft>
                <a:spcPct val="35000"/>
              </a:spcAft>
              <a:defRPr/>
            </a:pPr>
            <a:r>
              <a:rPr lang="es-ES" sz="1400" dirty="0">
                <a:solidFill>
                  <a:schemeClr val="bg1">
                    <a:lumMod val="85000"/>
                  </a:schemeClr>
                </a:solidFill>
              </a:rPr>
              <a:t>Paraguay Competitivo e Integrado</a:t>
            </a:r>
          </a:p>
        </p:txBody>
      </p:sp>
      <p:grpSp>
        <p:nvGrpSpPr>
          <p:cNvPr id="22534" name="10 Grupo"/>
          <p:cNvGrpSpPr>
            <a:grpSpLocks/>
          </p:cNvGrpSpPr>
          <p:nvPr/>
        </p:nvGrpSpPr>
        <p:grpSpPr bwMode="auto">
          <a:xfrm>
            <a:off x="3627438" y="165100"/>
            <a:ext cx="1125537" cy="1347788"/>
            <a:chOff x="3018467" y="0"/>
            <a:chExt cx="1039742" cy="1011236"/>
          </a:xfrm>
        </p:grpSpPr>
        <p:sp>
          <p:nvSpPr>
            <p:cNvPr id="12" name="11 Rectángulo redondeado"/>
            <p:cNvSpPr/>
            <p:nvPr/>
          </p:nvSpPr>
          <p:spPr>
            <a:xfrm>
              <a:off x="3018467" y="0"/>
              <a:ext cx="1039742" cy="1011236"/>
            </a:xfrm>
            <a:prstGeom prst="roundRect">
              <a:avLst/>
            </a:prstGeom>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sp>
        <p:sp>
          <p:nvSpPr>
            <p:cNvPr id="13" name="12 Rectángulo"/>
            <p:cNvSpPr/>
            <p:nvPr/>
          </p:nvSpPr>
          <p:spPr>
            <a:xfrm>
              <a:off x="3068328" y="48835"/>
              <a:ext cx="940021" cy="913566"/>
            </a:xfrm>
            <a:prstGeom prst="rect">
              <a:avLst/>
            </a:prstGeom>
          </p:spPr>
          <p:style>
            <a:lnRef idx="0">
              <a:scrgbClr r="0" g="0" b="0"/>
            </a:lnRef>
            <a:fillRef idx="0">
              <a:scrgbClr r="0" g="0" b="0"/>
            </a:fillRef>
            <a:effectRef idx="0">
              <a:scrgbClr r="0" g="0" b="0"/>
            </a:effectRef>
            <a:fontRef idx="minor">
              <a:schemeClr val="dk1"/>
            </a:fontRef>
          </p:style>
          <p:txBody>
            <a:bodyPr lIns="49530" tIns="24765" rIns="49530" bIns="24765" spcCol="1270" anchor="ctr"/>
            <a:lstStyle/>
            <a:p>
              <a:pPr algn="ctr" defTabSz="889000" fontAlgn="auto">
                <a:lnSpc>
                  <a:spcPct val="90000"/>
                </a:lnSpc>
                <a:spcBef>
                  <a:spcPts val="0"/>
                </a:spcBef>
                <a:spcAft>
                  <a:spcPct val="35000"/>
                </a:spcAft>
                <a:defRPr/>
              </a:pPr>
              <a:r>
                <a:rPr lang="es-ES" sz="1200" dirty="0">
                  <a:solidFill>
                    <a:schemeClr val="bg1">
                      <a:lumMod val="85000"/>
                    </a:schemeClr>
                  </a:solidFill>
                </a:rPr>
                <a:t>Desarrollo Social</a:t>
              </a:r>
            </a:p>
          </p:txBody>
        </p:sp>
      </p:grpSp>
      <p:grpSp>
        <p:nvGrpSpPr>
          <p:cNvPr id="22535" name="13 Grupo"/>
          <p:cNvGrpSpPr>
            <a:grpSpLocks/>
          </p:cNvGrpSpPr>
          <p:nvPr/>
        </p:nvGrpSpPr>
        <p:grpSpPr bwMode="auto">
          <a:xfrm>
            <a:off x="4875213" y="165100"/>
            <a:ext cx="1127125" cy="1347788"/>
            <a:chOff x="4170605" y="0"/>
            <a:chExt cx="1039742" cy="1011236"/>
          </a:xfrm>
        </p:grpSpPr>
        <p:sp>
          <p:nvSpPr>
            <p:cNvPr id="15" name="14 Rectángulo redondeado"/>
            <p:cNvSpPr/>
            <p:nvPr/>
          </p:nvSpPr>
          <p:spPr>
            <a:xfrm>
              <a:off x="4170605" y="0"/>
              <a:ext cx="1039742" cy="1011236"/>
            </a:xfrm>
            <a:prstGeom prst="roundRect">
              <a:avLst/>
            </a:prstGeom>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sp>
        <p:sp>
          <p:nvSpPr>
            <p:cNvPr id="16" name="15 Rectángulo"/>
            <p:cNvSpPr/>
            <p:nvPr/>
          </p:nvSpPr>
          <p:spPr>
            <a:xfrm>
              <a:off x="4220395" y="48835"/>
              <a:ext cx="940161" cy="913566"/>
            </a:xfrm>
            <a:prstGeom prst="rect">
              <a:avLst/>
            </a:prstGeom>
          </p:spPr>
          <p:style>
            <a:lnRef idx="0">
              <a:scrgbClr r="0" g="0" b="0"/>
            </a:lnRef>
            <a:fillRef idx="0">
              <a:scrgbClr r="0" g="0" b="0"/>
            </a:fillRef>
            <a:effectRef idx="0">
              <a:scrgbClr r="0" g="0" b="0"/>
            </a:effectRef>
            <a:fontRef idx="minor">
              <a:schemeClr val="dk1"/>
            </a:fontRef>
          </p:style>
          <p:txBody>
            <a:bodyPr lIns="49530" tIns="24765" rIns="49530" bIns="24765" spcCol="1270" anchor="ctr"/>
            <a:lstStyle/>
            <a:p>
              <a:pPr algn="ctr" defTabSz="577850" fontAlgn="auto">
                <a:lnSpc>
                  <a:spcPct val="90000"/>
                </a:lnSpc>
                <a:spcBef>
                  <a:spcPts val="0"/>
                </a:spcBef>
                <a:spcAft>
                  <a:spcPct val="35000"/>
                </a:spcAft>
                <a:defRPr/>
              </a:pPr>
              <a:r>
                <a:rPr lang="es-ES" sz="1300" dirty="0">
                  <a:solidFill>
                    <a:schemeClr val="bg1">
                      <a:lumMod val="85000"/>
                    </a:schemeClr>
                  </a:solidFill>
                </a:rPr>
                <a:t>Desarrollo Institucional</a:t>
              </a:r>
            </a:p>
          </p:txBody>
        </p:sp>
      </p:gr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 name="Text Box 2"/>
          <p:cNvSpPr txBox="1">
            <a:spLocks noChangeArrowheads="1"/>
          </p:cNvSpPr>
          <p:nvPr/>
        </p:nvSpPr>
        <p:spPr bwMode="auto">
          <a:xfrm>
            <a:off x="271463" y="2636838"/>
            <a:ext cx="9283700" cy="3670300"/>
          </a:xfrm>
          <a:prstGeom prst="rect">
            <a:avLst/>
          </a:prstGeom>
          <a:noFill/>
          <a:ln w="9525">
            <a:noFill/>
            <a:round/>
            <a:headEnd/>
            <a:tailEnd/>
          </a:ln>
        </p:spPr>
        <p:txBody>
          <a:bodyPr lIns="90000" tIns="46800" rIns="90000" bIns="46800"/>
          <a:lstStyle/>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chemeClr val="tx1">
                    <a:lumMod val="95000"/>
                    <a:lumOff val="5000"/>
                  </a:schemeClr>
                </a:solidFill>
                <a:effectLst>
                  <a:outerShdw blurRad="38100" dist="38100" dir="2700000" algn="tl">
                    <a:srgbClr val="000000">
                      <a:alpha val="43137"/>
                    </a:srgbClr>
                  </a:outerShdw>
                </a:effectLst>
                <a:latin typeface="+mn-lt"/>
                <a:cs typeface="+mn-cs"/>
              </a:rPr>
              <a:t>Acción 19.  </a:t>
            </a:r>
            <a:r>
              <a:rPr lang="es-ES" sz="1600" dirty="0">
                <a:solidFill>
                  <a:schemeClr val="tx1">
                    <a:lumMod val="95000"/>
                    <a:lumOff val="5000"/>
                  </a:schemeClr>
                </a:solidFill>
                <a:latin typeface="+mn-lt"/>
                <a:cs typeface="+mn-cs"/>
              </a:rPr>
              <a:t>Priorización de </a:t>
            </a:r>
            <a:r>
              <a:rPr lang="es-ES" sz="1600" dirty="0" err="1">
                <a:solidFill>
                  <a:schemeClr val="tx1">
                    <a:lumMod val="95000"/>
                    <a:lumOff val="5000"/>
                  </a:schemeClr>
                </a:solidFill>
                <a:latin typeface="+mn-lt"/>
                <a:cs typeface="+mn-cs"/>
              </a:rPr>
              <a:t>clusters</a:t>
            </a:r>
            <a:r>
              <a:rPr lang="es-ES" sz="1600" dirty="0">
                <a:solidFill>
                  <a:schemeClr val="tx1">
                    <a:lumMod val="95000"/>
                    <a:lumOff val="5000"/>
                  </a:schemeClr>
                </a:solidFill>
                <a:latin typeface="+mn-lt"/>
                <a:cs typeface="+mn-cs"/>
              </a:rPr>
              <a:t> con potencial de desarrollo. </a:t>
            </a:r>
            <a:r>
              <a:rPr lang="es-ES" sz="1400" i="1" dirty="0">
                <a:solidFill>
                  <a:schemeClr val="tx1">
                    <a:lumMod val="95000"/>
                    <a:lumOff val="5000"/>
                  </a:schemeClr>
                </a:solidFill>
                <a:latin typeface="+mn-lt"/>
                <a:cs typeface="+mn-cs"/>
              </a:rPr>
              <a:t>STP - MIC - MAG</a:t>
            </a:r>
            <a:endParaRPr lang="es-ES" sz="1600" i="1" dirty="0">
              <a:solidFill>
                <a:schemeClr val="tx1">
                  <a:lumMod val="95000"/>
                  <a:lumOff val="5000"/>
                </a:schemeClr>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chemeClr val="tx1">
                    <a:lumMod val="95000"/>
                    <a:lumOff val="5000"/>
                  </a:schemeClr>
                </a:solidFill>
                <a:effectLst>
                  <a:outerShdw blurRad="38100" dist="38100" dir="2700000" algn="tl">
                    <a:srgbClr val="000000">
                      <a:alpha val="43137"/>
                    </a:srgbClr>
                  </a:outerShdw>
                </a:effectLst>
                <a:latin typeface="+mn-lt"/>
                <a:cs typeface="+mn-cs"/>
              </a:rPr>
              <a:t>Acción 20. </a:t>
            </a:r>
            <a:r>
              <a:rPr lang="es-ES" sz="1600" dirty="0">
                <a:solidFill>
                  <a:schemeClr val="tx1">
                    <a:lumMod val="95000"/>
                    <a:lumOff val="5000"/>
                  </a:schemeClr>
                </a:solidFill>
                <a:latin typeface="+mn-lt"/>
                <a:cs typeface="+mn-cs"/>
              </a:rPr>
              <a:t>Identificación y fortalecimiento de los espacios de articulación público – privada para concretar alianzas estratégicas (</a:t>
            </a:r>
            <a:r>
              <a:rPr lang="es-ES" sz="1600" dirty="0" err="1">
                <a:solidFill>
                  <a:schemeClr val="tx1">
                    <a:lumMod val="95000"/>
                    <a:lumOff val="5000"/>
                  </a:schemeClr>
                </a:solidFill>
                <a:latin typeface="+mn-lt"/>
                <a:cs typeface="+mn-cs"/>
              </a:rPr>
              <a:t>Rediex</a:t>
            </a:r>
            <a:r>
              <a:rPr lang="es-ES" sz="1600" dirty="0">
                <a:solidFill>
                  <a:schemeClr val="tx1">
                    <a:lumMod val="95000"/>
                    <a:lumOff val="5000"/>
                  </a:schemeClr>
                </a:solidFill>
                <a:latin typeface="+mn-lt"/>
                <a:cs typeface="+mn-cs"/>
              </a:rPr>
              <a:t>, ONPEC, otros). </a:t>
            </a:r>
            <a:r>
              <a:rPr lang="es-ES" sz="1400" i="1" dirty="0">
                <a:solidFill>
                  <a:schemeClr val="tx1">
                    <a:lumMod val="95000"/>
                    <a:lumOff val="5000"/>
                  </a:schemeClr>
                </a:solidFill>
                <a:latin typeface="+mn-lt"/>
                <a:cs typeface="+mn-cs"/>
              </a:rPr>
              <a:t>STP, MIC, MAG</a:t>
            </a:r>
            <a:endParaRPr lang="es-ES" sz="1600" i="1" dirty="0">
              <a:solidFill>
                <a:schemeClr val="tx1">
                  <a:lumMod val="95000"/>
                  <a:lumOff val="5000"/>
                </a:schemeClr>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chemeClr val="tx1">
                    <a:lumMod val="95000"/>
                    <a:lumOff val="5000"/>
                  </a:schemeClr>
                </a:solidFill>
                <a:effectLst>
                  <a:outerShdw blurRad="38100" dist="38100" dir="2700000" algn="tl">
                    <a:srgbClr val="000000">
                      <a:alpha val="43137"/>
                    </a:srgbClr>
                  </a:outerShdw>
                </a:effectLst>
                <a:latin typeface="+mn-lt"/>
                <a:cs typeface="+mn-cs"/>
              </a:rPr>
              <a:t>Acción 21</a:t>
            </a:r>
            <a:r>
              <a:rPr lang="es-ES" sz="1600" dirty="0">
                <a:solidFill>
                  <a:schemeClr val="tx1">
                    <a:lumMod val="95000"/>
                    <a:lumOff val="5000"/>
                  </a:schemeClr>
                </a:solidFill>
                <a:latin typeface="+mn-lt"/>
                <a:cs typeface="+mn-cs"/>
              </a:rPr>
              <a:t>. Establecer un plan de acción concertado para el desarrollo de los </a:t>
            </a:r>
            <a:r>
              <a:rPr lang="es-ES" sz="1600" dirty="0" err="1">
                <a:solidFill>
                  <a:schemeClr val="tx1">
                    <a:lumMod val="95000"/>
                    <a:lumOff val="5000"/>
                  </a:schemeClr>
                </a:solidFill>
                <a:latin typeface="+mn-lt"/>
                <a:cs typeface="+mn-cs"/>
              </a:rPr>
              <a:t>clusters</a:t>
            </a:r>
            <a:r>
              <a:rPr lang="es-ES" sz="1600" dirty="0">
                <a:solidFill>
                  <a:schemeClr val="tx1">
                    <a:lumMod val="95000"/>
                    <a:lumOff val="5000"/>
                  </a:schemeClr>
                </a:solidFill>
                <a:latin typeface="+mn-lt"/>
                <a:cs typeface="+mn-cs"/>
              </a:rPr>
              <a:t> priorizados.  </a:t>
            </a:r>
            <a:r>
              <a:rPr lang="es-ES" sz="1400" i="1" dirty="0">
                <a:solidFill>
                  <a:schemeClr val="tx1">
                    <a:lumMod val="95000"/>
                    <a:lumOff val="5000"/>
                  </a:schemeClr>
                </a:solidFill>
                <a:latin typeface="+mn-lt"/>
                <a:cs typeface="+mn-cs"/>
              </a:rPr>
              <a:t>STP, MIC, MAG</a:t>
            </a:r>
            <a:endParaRPr lang="es-ES" sz="1600" i="1" dirty="0">
              <a:solidFill>
                <a:schemeClr val="tx1">
                  <a:lumMod val="95000"/>
                  <a:lumOff val="5000"/>
                </a:schemeClr>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PY" b="1" dirty="0">
                <a:solidFill>
                  <a:schemeClr val="tx1">
                    <a:lumMod val="95000"/>
                    <a:lumOff val="5000"/>
                  </a:schemeClr>
                </a:solidFill>
                <a:effectLst>
                  <a:outerShdw blurRad="38100" dist="38100" dir="2700000" algn="tl">
                    <a:srgbClr val="000000">
                      <a:alpha val="43137"/>
                    </a:srgbClr>
                  </a:outerShdw>
                </a:effectLst>
                <a:latin typeface="+mn-lt"/>
                <a:cs typeface="+mn-cs"/>
              </a:rPr>
              <a:t>Acción 22</a:t>
            </a:r>
            <a:r>
              <a:rPr lang="es-PY" sz="1600" dirty="0">
                <a:solidFill>
                  <a:schemeClr val="tx1">
                    <a:lumMod val="95000"/>
                    <a:lumOff val="5000"/>
                  </a:schemeClr>
                </a:solidFill>
                <a:latin typeface="+mn-lt"/>
                <a:cs typeface="+mn-cs"/>
              </a:rPr>
              <a:t>. Fomento de I&amp;D en las empresas y universidades. </a:t>
            </a:r>
            <a:r>
              <a:rPr lang="es-PY" sz="1400" i="1" dirty="0">
                <a:solidFill>
                  <a:schemeClr val="tx1">
                    <a:lumMod val="95000"/>
                    <a:lumOff val="5000"/>
                  </a:schemeClr>
                </a:solidFill>
                <a:latin typeface="+mn-lt"/>
                <a:cs typeface="+mn-cs"/>
              </a:rPr>
              <a:t>STP, CONACYT</a:t>
            </a:r>
            <a:endParaRPr lang="es-PY" sz="1600" i="1" dirty="0">
              <a:solidFill>
                <a:schemeClr val="tx1">
                  <a:lumMod val="95000"/>
                  <a:lumOff val="5000"/>
                </a:schemeClr>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PY" b="1" dirty="0">
                <a:solidFill>
                  <a:schemeClr val="tx1">
                    <a:lumMod val="95000"/>
                    <a:lumOff val="5000"/>
                  </a:schemeClr>
                </a:solidFill>
                <a:effectLst>
                  <a:outerShdw blurRad="38100" dist="38100" dir="2700000" algn="tl">
                    <a:srgbClr val="000000">
                      <a:alpha val="43137"/>
                    </a:srgbClr>
                  </a:outerShdw>
                </a:effectLst>
                <a:latin typeface="+mn-lt"/>
                <a:cs typeface="+mn-cs"/>
              </a:rPr>
              <a:t>Acción 23</a:t>
            </a:r>
            <a:r>
              <a:rPr lang="es-PY" sz="1600" dirty="0">
                <a:solidFill>
                  <a:schemeClr val="tx1">
                    <a:lumMod val="95000"/>
                    <a:lumOff val="5000"/>
                  </a:schemeClr>
                </a:solidFill>
                <a:latin typeface="+mn-lt"/>
                <a:cs typeface="+mn-cs"/>
              </a:rPr>
              <a:t>. Impulso al desarrollo del FONACYT. </a:t>
            </a:r>
            <a:r>
              <a:rPr lang="es-PY" sz="1400" i="1" dirty="0">
                <a:solidFill>
                  <a:schemeClr val="tx1">
                    <a:lumMod val="95000"/>
                    <a:lumOff val="5000"/>
                  </a:schemeClr>
                </a:solidFill>
                <a:latin typeface="+mn-lt"/>
                <a:cs typeface="+mn-cs"/>
              </a:rPr>
              <a:t>CONACYT</a:t>
            </a:r>
            <a:endParaRPr lang="es-PY" sz="1600" i="1" dirty="0">
              <a:solidFill>
                <a:schemeClr val="tx1">
                  <a:lumMod val="95000"/>
                  <a:lumOff val="5000"/>
                </a:schemeClr>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chemeClr val="tx1">
                    <a:lumMod val="95000"/>
                    <a:lumOff val="5000"/>
                  </a:schemeClr>
                </a:solidFill>
                <a:effectLst>
                  <a:outerShdw blurRad="38100" dist="38100" dir="2700000" algn="tl">
                    <a:srgbClr val="000000">
                      <a:alpha val="43137"/>
                    </a:srgbClr>
                  </a:outerShdw>
                </a:effectLst>
                <a:latin typeface="+mn-lt"/>
                <a:cs typeface="+mn-cs"/>
              </a:rPr>
              <a:t>Acción 24</a:t>
            </a:r>
            <a:r>
              <a:rPr lang="es-ES" sz="1600" dirty="0">
                <a:solidFill>
                  <a:schemeClr val="tx1">
                    <a:lumMod val="95000"/>
                    <a:lumOff val="5000"/>
                  </a:schemeClr>
                </a:solidFill>
                <a:latin typeface="+mn-lt"/>
                <a:cs typeface="+mn-cs"/>
              </a:rPr>
              <a:t>. Estructurar un marco institucional adecuado para impulsar estrategias que requieren las articulación de varios sectores. Conformación de un Consejo Nacional de Desarrollo. </a:t>
            </a:r>
            <a:r>
              <a:rPr lang="es-ES" sz="1400" i="1" dirty="0">
                <a:solidFill>
                  <a:schemeClr val="tx1">
                    <a:lumMod val="95000"/>
                    <a:lumOff val="5000"/>
                  </a:schemeClr>
                </a:solidFill>
                <a:latin typeface="+mn-lt"/>
                <a:cs typeface="+mn-cs"/>
              </a:rPr>
              <a:t>Presidencia, STP</a:t>
            </a: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400" i="1" dirty="0">
              <a:solidFill>
                <a:schemeClr val="tx1">
                  <a:lumMod val="95000"/>
                  <a:lumOff val="5000"/>
                </a:schemeClr>
              </a:solidFill>
              <a:latin typeface="+mn-lt"/>
              <a:cs typeface="+mn-cs"/>
            </a:endParaRPr>
          </a:p>
          <a:p>
            <a:pPr marL="315913" indent="-315913" fontAlgn="auto">
              <a:spcBef>
                <a:spcPts val="700"/>
              </a:spcBef>
              <a:spcAft>
                <a:spcPts val="0"/>
              </a:spcAft>
              <a:buClr>
                <a:srgbClr val="DA1F28"/>
              </a:buClr>
              <a:buSzPct val="6000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i="1" dirty="0">
                <a:solidFill>
                  <a:srgbClr val="000000"/>
                </a:solidFill>
                <a:latin typeface="+mn-lt"/>
                <a:cs typeface="+mn-cs"/>
              </a:rPr>
              <a:t>	</a:t>
            </a:r>
            <a:endParaRPr lang="es-ES" sz="1600" i="1" dirty="0">
              <a:solidFill>
                <a:srgbClr val="000000"/>
              </a:solidFill>
              <a:effectLst>
                <a:outerShdw blurRad="38100" dist="38100" dir="2700000" algn="tl">
                  <a:srgbClr val="000000">
                    <a:alpha val="43137"/>
                  </a:srgbClr>
                </a:outerShdw>
              </a:effectLst>
              <a:latin typeface="+mn-lt"/>
              <a:cs typeface="+mn-cs"/>
            </a:endParaRPr>
          </a:p>
          <a:p>
            <a:pPr marL="315913" indent="-315913" fontAlgn="auto">
              <a:spcBef>
                <a:spcPts val="700"/>
              </a:spcBef>
              <a:spcAft>
                <a:spcPts val="0"/>
              </a:spcAft>
              <a:buClr>
                <a:srgbClr val="DA1F28"/>
              </a:buClr>
              <a:buSzPct val="6000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dirty="0">
              <a:solidFill>
                <a:srgbClr val="000000"/>
              </a:solidFill>
              <a:latin typeface="+mn-lt"/>
              <a:cs typeface="+mn-cs"/>
            </a:endParaRPr>
          </a:p>
        </p:txBody>
      </p:sp>
      <p:sp>
        <p:nvSpPr>
          <p:cNvPr id="14" name="13 Redondear rectángulo de esquina del mismo lado"/>
          <p:cNvSpPr/>
          <p:nvPr/>
        </p:nvSpPr>
        <p:spPr>
          <a:xfrm rot="5400000">
            <a:off x="4608840" y="-2516933"/>
            <a:ext cx="1039851" cy="8820475"/>
          </a:xfrm>
          <a:prstGeom prst="round2SameRect">
            <a:avLst/>
          </a:prstGeom>
          <a:solidFill>
            <a:schemeClr val="accent5">
              <a:lumMod val="20000"/>
              <a:lumOff val="80000"/>
            </a:schemeClr>
          </a:solidFill>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vert="vert270"/>
          <a:lstStyle/>
          <a:p>
            <a:pPr marL="266700" indent="-180975" fontAlgn="auto">
              <a:spcBef>
                <a:spcPts val="0"/>
              </a:spcBef>
              <a:spcAft>
                <a:spcPts val="0"/>
              </a:spcAft>
              <a:buFont typeface="Arial" pitchFamily="34" charset="0"/>
              <a:buChar char="•"/>
              <a:defRPr/>
            </a:pPr>
            <a:r>
              <a:rPr lang="es-ES" sz="3200" b="1" dirty="0">
                <a:solidFill>
                  <a:schemeClr val="tx1"/>
                </a:solidFill>
              </a:rPr>
              <a:t>Objetivo 3: Implementar la Estrategia de </a:t>
            </a:r>
            <a:r>
              <a:rPr lang="es-ES" sz="3200" b="1" dirty="0" err="1">
                <a:solidFill>
                  <a:schemeClr val="tx1"/>
                </a:solidFill>
              </a:rPr>
              <a:t>cluster</a:t>
            </a:r>
            <a:endParaRPr lang="es-ES" sz="3200" b="1" dirty="0">
              <a:solidFill>
                <a:schemeClr val="tx1"/>
              </a:solidFill>
            </a:endParaRPr>
          </a:p>
        </p:txBody>
      </p:sp>
      <p:sp>
        <p:nvSpPr>
          <p:cNvPr id="16" name="15 Rectángulo redondeado"/>
          <p:cNvSpPr/>
          <p:nvPr/>
        </p:nvSpPr>
        <p:spPr>
          <a:xfrm>
            <a:off x="428623" y="165645"/>
            <a:ext cx="1715873" cy="1347899"/>
          </a:xfrm>
          <a:prstGeom prst="round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defTabSz="889000" fontAlgn="auto">
              <a:lnSpc>
                <a:spcPct val="90000"/>
              </a:lnSpc>
              <a:spcBef>
                <a:spcPts val="0"/>
              </a:spcBef>
              <a:spcAft>
                <a:spcPct val="35000"/>
              </a:spcAft>
              <a:defRPr/>
            </a:pPr>
            <a:r>
              <a:rPr lang="es-E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Paraguay produce</a:t>
            </a:r>
          </a:p>
        </p:txBody>
      </p:sp>
      <p:sp>
        <p:nvSpPr>
          <p:cNvPr id="17" name="16 Rectángulo redondeado"/>
          <p:cNvSpPr/>
          <p:nvPr/>
        </p:nvSpPr>
        <p:spPr>
          <a:xfrm>
            <a:off x="2222500" y="165100"/>
            <a:ext cx="1331913" cy="1347788"/>
          </a:xfrm>
          <a:prstGeom prst="roundRect">
            <a:avLst/>
          </a:prstGeom>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889000" fontAlgn="auto">
              <a:lnSpc>
                <a:spcPct val="90000"/>
              </a:lnSpc>
              <a:spcBef>
                <a:spcPts val="0"/>
              </a:spcBef>
              <a:spcAft>
                <a:spcPct val="35000"/>
              </a:spcAft>
              <a:defRPr/>
            </a:pPr>
            <a:r>
              <a:rPr lang="es-ES" sz="1400" dirty="0">
                <a:solidFill>
                  <a:schemeClr val="bg1">
                    <a:lumMod val="85000"/>
                  </a:schemeClr>
                </a:solidFill>
              </a:rPr>
              <a:t>Paraguay Competitivo e Integrado</a:t>
            </a:r>
          </a:p>
        </p:txBody>
      </p:sp>
      <p:grpSp>
        <p:nvGrpSpPr>
          <p:cNvPr id="23558" name="10 Grupo"/>
          <p:cNvGrpSpPr>
            <a:grpSpLocks/>
          </p:cNvGrpSpPr>
          <p:nvPr/>
        </p:nvGrpSpPr>
        <p:grpSpPr bwMode="auto">
          <a:xfrm>
            <a:off x="3627438" y="165100"/>
            <a:ext cx="1125537" cy="1347788"/>
            <a:chOff x="3018467" y="0"/>
            <a:chExt cx="1039742" cy="1011236"/>
          </a:xfrm>
        </p:grpSpPr>
        <p:sp>
          <p:nvSpPr>
            <p:cNvPr id="19" name="18 Rectángulo redondeado"/>
            <p:cNvSpPr/>
            <p:nvPr/>
          </p:nvSpPr>
          <p:spPr>
            <a:xfrm>
              <a:off x="3018467" y="0"/>
              <a:ext cx="1039742" cy="1011236"/>
            </a:xfrm>
            <a:prstGeom prst="roundRect">
              <a:avLst/>
            </a:prstGeom>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sp>
        <p:sp>
          <p:nvSpPr>
            <p:cNvPr id="20" name="19 Rectángulo"/>
            <p:cNvSpPr/>
            <p:nvPr/>
          </p:nvSpPr>
          <p:spPr>
            <a:xfrm>
              <a:off x="3068328" y="48835"/>
              <a:ext cx="940021" cy="913566"/>
            </a:xfrm>
            <a:prstGeom prst="rect">
              <a:avLst/>
            </a:prstGeom>
          </p:spPr>
          <p:style>
            <a:lnRef idx="0">
              <a:scrgbClr r="0" g="0" b="0"/>
            </a:lnRef>
            <a:fillRef idx="0">
              <a:scrgbClr r="0" g="0" b="0"/>
            </a:fillRef>
            <a:effectRef idx="0">
              <a:scrgbClr r="0" g="0" b="0"/>
            </a:effectRef>
            <a:fontRef idx="minor">
              <a:schemeClr val="dk1"/>
            </a:fontRef>
          </p:style>
          <p:txBody>
            <a:bodyPr lIns="49530" tIns="24765" rIns="49530" bIns="24765" spcCol="1270" anchor="ctr"/>
            <a:lstStyle/>
            <a:p>
              <a:pPr algn="ctr" defTabSz="889000" fontAlgn="auto">
                <a:lnSpc>
                  <a:spcPct val="90000"/>
                </a:lnSpc>
                <a:spcBef>
                  <a:spcPts val="0"/>
                </a:spcBef>
                <a:spcAft>
                  <a:spcPct val="35000"/>
                </a:spcAft>
                <a:defRPr/>
              </a:pPr>
              <a:r>
                <a:rPr lang="es-ES" sz="1200" dirty="0">
                  <a:solidFill>
                    <a:schemeClr val="bg1">
                      <a:lumMod val="85000"/>
                    </a:schemeClr>
                  </a:solidFill>
                </a:rPr>
                <a:t>Desarrollo Social</a:t>
              </a:r>
            </a:p>
          </p:txBody>
        </p:sp>
      </p:grpSp>
      <p:grpSp>
        <p:nvGrpSpPr>
          <p:cNvPr id="23559" name="13 Grupo"/>
          <p:cNvGrpSpPr>
            <a:grpSpLocks/>
          </p:cNvGrpSpPr>
          <p:nvPr/>
        </p:nvGrpSpPr>
        <p:grpSpPr bwMode="auto">
          <a:xfrm>
            <a:off x="4875213" y="165100"/>
            <a:ext cx="1127125" cy="1347788"/>
            <a:chOff x="4170605" y="0"/>
            <a:chExt cx="1039742" cy="1011236"/>
          </a:xfrm>
        </p:grpSpPr>
        <p:sp>
          <p:nvSpPr>
            <p:cNvPr id="22" name="21 Rectángulo redondeado"/>
            <p:cNvSpPr/>
            <p:nvPr/>
          </p:nvSpPr>
          <p:spPr>
            <a:xfrm>
              <a:off x="4170605" y="0"/>
              <a:ext cx="1039742" cy="1011236"/>
            </a:xfrm>
            <a:prstGeom prst="roundRect">
              <a:avLst/>
            </a:prstGeom>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sp>
        <p:sp>
          <p:nvSpPr>
            <p:cNvPr id="23" name="22 Rectángulo"/>
            <p:cNvSpPr/>
            <p:nvPr/>
          </p:nvSpPr>
          <p:spPr>
            <a:xfrm>
              <a:off x="4220395" y="48835"/>
              <a:ext cx="940161" cy="913566"/>
            </a:xfrm>
            <a:prstGeom prst="rect">
              <a:avLst/>
            </a:prstGeom>
          </p:spPr>
          <p:style>
            <a:lnRef idx="0">
              <a:scrgbClr r="0" g="0" b="0"/>
            </a:lnRef>
            <a:fillRef idx="0">
              <a:scrgbClr r="0" g="0" b="0"/>
            </a:fillRef>
            <a:effectRef idx="0">
              <a:scrgbClr r="0" g="0" b="0"/>
            </a:effectRef>
            <a:fontRef idx="minor">
              <a:schemeClr val="dk1"/>
            </a:fontRef>
          </p:style>
          <p:txBody>
            <a:bodyPr lIns="49530" tIns="24765" rIns="49530" bIns="24765" spcCol="1270" anchor="ctr"/>
            <a:lstStyle/>
            <a:p>
              <a:pPr algn="ctr" defTabSz="577850" fontAlgn="auto">
                <a:lnSpc>
                  <a:spcPct val="90000"/>
                </a:lnSpc>
                <a:spcBef>
                  <a:spcPts val="0"/>
                </a:spcBef>
                <a:spcAft>
                  <a:spcPct val="35000"/>
                </a:spcAft>
                <a:defRPr/>
              </a:pPr>
              <a:r>
                <a:rPr lang="es-ES" sz="1300" dirty="0">
                  <a:solidFill>
                    <a:schemeClr val="bg1">
                      <a:lumMod val="85000"/>
                    </a:schemeClr>
                  </a:solidFill>
                </a:rPr>
                <a:t>Desarrollo Institucional</a:t>
              </a:r>
            </a:p>
          </p:txBody>
        </p:sp>
      </p:gr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 name="Text Box 2"/>
          <p:cNvSpPr txBox="1">
            <a:spLocks noChangeArrowheads="1"/>
          </p:cNvSpPr>
          <p:nvPr/>
        </p:nvSpPr>
        <p:spPr bwMode="auto">
          <a:xfrm>
            <a:off x="1064568" y="3068960"/>
            <a:ext cx="7957242" cy="3212976"/>
          </a:xfrm>
          <a:prstGeom prst="rect">
            <a:avLst/>
          </a:prstGeom>
          <a:noFill/>
          <a:ln w="9525">
            <a:noFill/>
            <a:round/>
            <a:headEnd/>
            <a:tailEnd/>
          </a:ln>
        </p:spPr>
        <p:txBody>
          <a:bodyPr lIns="90000" tIns="46800" rIns="90000" bIns="46800" numCol="2"/>
          <a:lstStyle/>
          <a:p>
            <a:pPr marL="315913" indent="-315913" fontAlgn="auto">
              <a:spcBef>
                <a:spcPts val="700"/>
              </a:spcBef>
              <a:spcAft>
                <a:spcPts val="0"/>
              </a:spcAft>
              <a:buClr>
                <a:srgbClr val="DA1F28"/>
              </a:buClr>
              <a:buSzPct val="6000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chemeClr val="tx1">
                    <a:lumMod val="95000"/>
                    <a:lumOff val="5000"/>
                  </a:schemeClr>
                </a:solidFill>
                <a:effectLst>
                  <a:outerShdw blurRad="38100" dist="38100" dir="2700000" algn="tl">
                    <a:srgbClr val="000000">
                      <a:alpha val="43137"/>
                    </a:srgbClr>
                  </a:outerShdw>
                </a:effectLst>
                <a:latin typeface="+mn-lt"/>
                <a:cs typeface="+mn-cs"/>
              </a:rPr>
              <a:t>Priorizados por el EDEP</a:t>
            </a: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chemeClr val="tx1">
                    <a:lumMod val="95000"/>
                    <a:lumOff val="5000"/>
                  </a:schemeClr>
                </a:solidFill>
                <a:latin typeface="+mn-lt"/>
                <a:cs typeface="+mn-cs"/>
              </a:rPr>
              <a:t>Balanceados – Producción Avícola, Porcina, Láctea</a:t>
            </a: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chemeClr val="tx1">
                    <a:lumMod val="95000"/>
                    <a:lumOff val="5000"/>
                  </a:schemeClr>
                </a:solidFill>
                <a:latin typeface="+mn-lt"/>
                <a:cs typeface="+mn-cs"/>
              </a:rPr>
              <a:t>Hortalizas – Extractos de Hortalizas (Ej. Tomate)</a:t>
            </a: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chemeClr val="tx1">
                    <a:lumMod val="95000"/>
                    <a:lumOff val="5000"/>
                  </a:schemeClr>
                </a:solidFill>
                <a:latin typeface="+mn-lt"/>
                <a:cs typeface="+mn-cs"/>
              </a:rPr>
              <a:t>Frutas – Pulpa y Jugos</a:t>
            </a: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chemeClr val="tx1">
                    <a:lumMod val="95000"/>
                    <a:lumOff val="5000"/>
                  </a:schemeClr>
                </a:solidFill>
                <a:latin typeface="+mn-lt"/>
                <a:cs typeface="+mn-cs"/>
              </a:rPr>
              <a:t>Madera – Muebles</a:t>
            </a: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chemeClr val="tx1">
                    <a:lumMod val="95000"/>
                    <a:lumOff val="5000"/>
                  </a:schemeClr>
                </a:solidFill>
                <a:latin typeface="+mn-lt"/>
                <a:cs typeface="+mn-cs"/>
              </a:rPr>
              <a:t>Algodón – Textil – Confecciones</a:t>
            </a: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chemeClr val="tx1">
                    <a:lumMod val="95000"/>
                    <a:lumOff val="5000"/>
                  </a:schemeClr>
                </a:solidFill>
                <a:latin typeface="+mn-lt"/>
                <a:cs typeface="+mn-cs"/>
              </a:rPr>
              <a:t>Metalmecánica</a:t>
            </a: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b="1" dirty="0">
              <a:solidFill>
                <a:schemeClr val="tx1">
                  <a:lumMod val="95000"/>
                  <a:lumOff val="5000"/>
                </a:schemeClr>
              </a:solidFill>
              <a:effectLst>
                <a:outerShdw blurRad="38100" dist="38100" dir="2700000" algn="tl">
                  <a:srgbClr val="000000">
                    <a:alpha val="43137"/>
                  </a:srgbClr>
                </a:outerShdw>
              </a:effectLst>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b="1" dirty="0">
              <a:solidFill>
                <a:schemeClr val="tx1">
                  <a:lumMod val="95000"/>
                  <a:lumOff val="5000"/>
                </a:schemeClr>
              </a:solidFill>
              <a:effectLst>
                <a:outerShdw blurRad="38100" dist="38100" dir="2700000" algn="tl">
                  <a:srgbClr val="000000">
                    <a:alpha val="43137"/>
                  </a:srgbClr>
                </a:outerShdw>
              </a:effectLst>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b="1" dirty="0">
              <a:solidFill>
                <a:schemeClr val="tx1">
                  <a:lumMod val="95000"/>
                  <a:lumOff val="5000"/>
                </a:schemeClr>
              </a:solidFill>
              <a:effectLst>
                <a:outerShdw blurRad="38100" dist="38100" dir="2700000" algn="tl">
                  <a:srgbClr val="000000">
                    <a:alpha val="43137"/>
                  </a:srgbClr>
                </a:outerShdw>
              </a:effectLst>
              <a:latin typeface="+mn-lt"/>
              <a:cs typeface="+mn-cs"/>
            </a:endParaRPr>
          </a:p>
          <a:p>
            <a:pPr marL="315913" indent="-315913" fontAlgn="auto">
              <a:spcBef>
                <a:spcPts val="700"/>
              </a:spcBef>
              <a:spcAft>
                <a:spcPts val="0"/>
              </a:spcAft>
              <a:buClr>
                <a:srgbClr val="DA1F28"/>
              </a:buClr>
              <a:buSzPct val="6000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chemeClr val="tx1">
                    <a:lumMod val="95000"/>
                    <a:lumOff val="5000"/>
                  </a:schemeClr>
                </a:solidFill>
                <a:effectLst>
                  <a:outerShdw blurRad="38100" dist="38100" dir="2700000" algn="tl">
                    <a:srgbClr val="000000">
                      <a:alpha val="43137"/>
                    </a:srgbClr>
                  </a:outerShdw>
                </a:effectLst>
                <a:latin typeface="+mn-lt"/>
                <a:cs typeface="+mn-cs"/>
              </a:rPr>
              <a:t>Sectores emergentes</a:t>
            </a: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err="1">
                <a:solidFill>
                  <a:schemeClr val="tx1">
                    <a:lumMod val="95000"/>
                    <a:lumOff val="5000"/>
                  </a:schemeClr>
                </a:solidFill>
                <a:latin typeface="+mn-lt"/>
                <a:cs typeface="+mn-cs"/>
              </a:rPr>
              <a:t>Stevia</a:t>
            </a:r>
            <a:r>
              <a:rPr lang="es-ES" b="1" dirty="0">
                <a:solidFill>
                  <a:schemeClr val="tx1">
                    <a:lumMod val="95000"/>
                    <a:lumOff val="5000"/>
                  </a:schemeClr>
                </a:solidFill>
                <a:latin typeface="+mn-lt"/>
                <a:cs typeface="+mn-cs"/>
              </a:rPr>
              <a:t>  - Industrialización (</a:t>
            </a:r>
            <a:r>
              <a:rPr lang="es-ES" b="1" dirty="0" err="1">
                <a:solidFill>
                  <a:schemeClr val="tx1">
                    <a:lumMod val="95000"/>
                    <a:lumOff val="5000"/>
                  </a:schemeClr>
                </a:solidFill>
                <a:latin typeface="+mn-lt"/>
                <a:cs typeface="+mn-cs"/>
              </a:rPr>
              <a:t>Rebaudiósido</a:t>
            </a:r>
            <a:r>
              <a:rPr lang="es-ES" b="1" dirty="0">
                <a:solidFill>
                  <a:schemeClr val="tx1">
                    <a:lumMod val="95000"/>
                    <a:lumOff val="5000"/>
                  </a:schemeClr>
                </a:solidFill>
                <a:latin typeface="+mn-lt"/>
                <a:cs typeface="+mn-cs"/>
              </a:rPr>
              <a:t> A)</a:t>
            </a: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chemeClr val="tx1">
                    <a:lumMod val="95000"/>
                    <a:lumOff val="5000"/>
                  </a:schemeClr>
                </a:solidFill>
                <a:latin typeface="+mn-lt"/>
                <a:cs typeface="+mn-cs"/>
              </a:rPr>
              <a:t>Biocombustibles</a:t>
            </a: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chemeClr val="tx1">
                    <a:lumMod val="95000"/>
                    <a:lumOff val="5000"/>
                  </a:schemeClr>
                </a:solidFill>
                <a:latin typeface="+mn-lt"/>
                <a:cs typeface="+mn-cs"/>
              </a:rPr>
              <a:t>Carne - Cuero</a:t>
            </a: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chemeClr val="tx1">
                    <a:lumMod val="95000"/>
                    <a:lumOff val="5000"/>
                  </a:schemeClr>
                </a:solidFill>
                <a:latin typeface="+mn-lt"/>
                <a:cs typeface="+mn-cs"/>
              </a:rPr>
              <a:t>Turismo</a:t>
            </a: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err="1">
                <a:solidFill>
                  <a:schemeClr val="tx1">
                    <a:lumMod val="95000"/>
                    <a:lumOff val="5000"/>
                  </a:schemeClr>
                </a:solidFill>
                <a:latin typeface="+mn-lt"/>
                <a:cs typeface="+mn-cs"/>
              </a:rPr>
              <a:t>TICs</a:t>
            </a:r>
            <a:r>
              <a:rPr lang="es-ES" b="1" dirty="0">
                <a:solidFill>
                  <a:schemeClr val="tx1">
                    <a:lumMod val="95000"/>
                    <a:lumOff val="5000"/>
                  </a:schemeClr>
                </a:solidFill>
                <a:latin typeface="+mn-lt"/>
                <a:cs typeface="+mn-cs"/>
              </a:rPr>
              <a:t> – Desarrollo de </a:t>
            </a:r>
            <a:r>
              <a:rPr lang="es-ES" b="1" dirty="0" err="1">
                <a:solidFill>
                  <a:schemeClr val="tx1">
                    <a:lumMod val="95000"/>
                    <a:lumOff val="5000"/>
                  </a:schemeClr>
                </a:solidFill>
                <a:latin typeface="+mn-lt"/>
                <a:cs typeface="+mn-cs"/>
              </a:rPr>
              <a:t>Softwares</a:t>
            </a:r>
            <a:endParaRPr lang="es-ES" b="1" dirty="0">
              <a:solidFill>
                <a:schemeClr val="tx1">
                  <a:lumMod val="95000"/>
                  <a:lumOff val="5000"/>
                </a:schemeClr>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chemeClr val="tx1">
                    <a:lumMod val="95000"/>
                    <a:lumOff val="5000"/>
                  </a:schemeClr>
                </a:solidFill>
                <a:latin typeface="+mn-lt"/>
                <a:cs typeface="+mn-cs"/>
              </a:rPr>
              <a:t>Minas *</a:t>
            </a: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chemeClr val="tx1">
                    <a:lumMod val="95000"/>
                    <a:lumOff val="5000"/>
                  </a:schemeClr>
                </a:solidFill>
                <a:latin typeface="+mn-lt"/>
                <a:cs typeface="+mn-cs"/>
              </a:rPr>
              <a:t>Hidrocarburos *</a:t>
            </a:r>
          </a:p>
          <a:p>
            <a:pPr marL="315913" indent="-315913" fontAlgn="auto">
              <a:spcBef>
                <a:spcPts val="700"/>
              </a:spcBef>
              <a:spcAft>
                <a:spcPts val="0"/>
              </a:spcAft>
              <a:buClr>
                <a:srgbClr val="DA1F28"/>
              </a:buClr>
              <a:buSzPct val="6000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400" dirty="0">
                <a:solidFill>
                  <a:schemeClr val="tx1">
                    <a:lumMod val="95000"/>
                    <a:lumOff val="5000"/>
                  </a:schemeClr>
                </a:solidFill>
                <a:latin typeface="+mn-lt"/>
                <a:cs typeface="+mn-cs"/>
              </a:rPr>
              <a:t>* Potencial (actividad incipiente)</a:t>
            </a:r>
          </a:p>
          <a:p>
            <a:pPr marL="315913" indent="-315913" fontAlgn="auto">
              <a:spcBef>
                <a:spcPts val="700"/>
              </a:spcBef>
              <a:spcAft>
                <a:spcPts val="0"/>
              </a:spcAft>
              <a:buClr>
                <a:srgbClr val="DA1F28"/>
              </a:buClr>
              <a:buSzPct val="6000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dirty="0">
              <a:solidFill>
                <a:srgbClr val="000000"/>
              </a:solidFill>
              <a:latin typeface="+mn-lt"/>
              <a:cs typeface="+mn-cs"/>
            </a:endParaRPr>
          </a:p>
        </p:txBody>
      </p:sp>
      <p:sp>
        <p:nvSpPr>
          <p:cNvPr id="14" name="13 Redondear rectángulo de esquina del mismo lado"/>
          <p:cNvSpPr/>
          <p:nvPr/>
        </p:nvSpPr>
        <p:spPr>
          <a:xfrm rot="5400000">
            <a:off x="4676708" y="-2729438"/>
            <a:ext cx="904115" cy="8820473"/>
          </a:xfrm>
          <a:prstGeom prst="round2SameRect">
            <a:avLst/>
          </a:prstGeom>
          <a:solidFill>
            <a:schemeClr val="accent5">
              <a:lumMod val="20000"/>
              <a:lumOff val="80000"/>
            </a:schemeClr>
          </a:solidFill>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vert="vert270"/>
          <a:lstStyle/>
          <a:p>
            <a:pPr marL="266700" indent="-180975" fontAlgn="auto">
              <a:spcBef>
                <a:spcPts val="0"/>
              </a:spcBef>
              <a:spcAft>
                <a:spcPts val="0"/>
              </a:spcAft>
              <a:buFont typeface="Arial" pitchFamily="34" charset="0"/>
              <a:buChar char="•"/>
              <a:defRPr/>
            </a:pPr>
            <a:r>
              <a:rPr lang="es-ES" sz="3200" b="1" dirty="0">
                <a:solidFill>
                  <a:schemeClr val="tx1"/>
                </a:solidFill>
              </a:rPr>
              <a:t>Objetivo 3 Implementar la Estrategia de </a:t>
            </a:r>
            <a:r>
              <a:rPr lang="es-ES" sz="3200" b="1" dirty="0" err="1">
                <a:solidFill>
                  <a:schemeClr val="tx1"/>
                </a:solidFill>
              </a:rPr>
              <a:t>cluster</a:t>
            </a:r>
            <a:endParaRPr lang="es-ES" sz="3200" b="1" dirty="0">
              <a:solidFill>
                <a:schemeClr val="tx1"/>
              </a:solidFill>
            </a:endParaRPr>
          </a:p>
        </p:txBody>
      </p:sp>
      <p:sp>
        <p:nvSpPr>
          <p:cNvPr id="16" name="15 Rectángulo redondeado"/>
          <p:cNvSpPr/>
          <p:nvPr/>
        </p:nvSpPr>
        <p:spPr>
          <a:xfrm>
            <a:off x="428623" y="165645"/>
            <a:ext cx="1715873" cy="1247779"/>
          </a:xfrm>
          <a:prstGeom prst="round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defTabSz="889000" fontAlgn="auto">
              <a:lnSpc>
                <a:spcPct val="90000"/>
              </a:lnSpc>
              <a:spcBef>
                <a:spcPts val="0"/>
              </a:spcBef>
              <a:spcAft>
                <a:spcPct val="35000"/>
              </a:spcAft>
              <a:defRPr/>
            </a:pPr>
            <a:r>
              <a:rPr lang="es-E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Paraguay produce</a:t>
            </a:r>
          </a:p>
        </p:txBody>
      </p:sp>
      <p:sp>
        <p:nvSpPr>
          <p:cNvPr id="17" name="16 Rectángulo redondeado"/>
          <p:cNvSpPr/>
          <p:nvPr/>
        </p:nvSpPr>
        <p:spPr>
          <a:xfrm>
            <a:off x="2222500" y="165100"/>
            <a:ext cx="1331913" cy="1247775"/>
          </a:xfrm>
          <a:prstGeom prst="roundRect">
            <a:avLst/>
          </a:prstGeom>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889000" fontAlgn="auto">
              <a:lnSpc>
                <a:spcPct val="90000"/>
              </a:lnSpc>
              <a:spcBef>
                <a:spcPts val="0"/>
              </a:spcBef>
              <a:spcAft>
                <a:spcPct val="35000"/>
              </a:spcAft>
              <a:defRPr/>
            </a:pPr>
            <a:r>
              <a:rPr lang="es-ES" sz="1400" dirty="0">
                <a:solidFill>
                  <a:schemeClr val="bg1">
                    <a:lumMod val="85000"/>
                  </a:schemeClr>
                </a:solidFill>
              </a:rPr>
              <a:t>Paraguay Competitivo e Integrado</a:t>
            </a:r>
          </a:p>
        </p:txBody>
      </p:sp>
      <p:grpSp>
        <p:nvGrpSpPr>
          <p:cNvPr id="24582" name="10 Grupo"/>
          <p:cNvGrpSpPr>
            <a:grpSpLocks/>
          </p:cNvGrpSpPr>
          <p:nvPr/>
        </p:nvGrpSpPr>
        <p:grpSpPr bwMode="auto">
          <a:xfrm>
            <a:off x="3627438" y="165100"/>
            <a:ext cx="1125537" cy="1247775"/>
            <a:chOff x="3018467" y="0"/>
            <a:chExt cx="1039742" cy="1011236"/>
          </a:xfrm>
        </p:grpSpPr>
        <p:sp>
          <p:nvSpPr>
            <p:cNvPr id="19" name="18 Rectángulo redondeado"/>
            <p:cNvSpPr/>
            <p:nvPr/>
          </p:nvSpPr>
          <p:spPr>
            <a:xfrm>
              <a:off x="3018467" y="0"/>
              <a:ext cx="1039742" cy="1011236"/>
            </a:xfrm>
            <a:prstGeom prst="roundRect">
              <a:avLst/>
            </a:prstGeom>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sp>
        <p:sp>
          <p:nvSpPr>
            <p:cNvPr id="20" name="19 Rectángulo"/>
            <p:cNvSpPr/>
            <p:nvPr/>
          </p:nvSpPr>
          <p:spPr>
            <a:xfrm>
              <a:off x="3068328" y="48889"/>
              <a:ext cx="940021" cy="913457"/>
            </a:xfrm>
            <a:prstGeom prst="rect">
              <a:avLst/>
            </a:prstGeom>
          </p:spPr>
          <p:style>
            <a:lnRef idx="0">
              <a:scrgbClr r="0" g="0" b="0"/>
            </a:lnRef>
            <a:fillRef idx="0">
              <a:scrgbClr r="0" g="0" b="0"/>
            </a:fillRef>
            <a:effectRef idx="0">
              <a:scrgbClr r="0" g="0" b="0"/>
            </a:effectRef>
            <a:fontRef idx="minor">
              <a:schemeClr val="dk1"/>
            </a:fontRef>
          </p:style>
          <p:txBody>
            <a:bodyPr lIns="49530" tIns="24765" rIns="49530" bIns="24765" spcCol="1270" anchor="ctr"/>
            <a:lstStyle/>
            <a:p>
              <a:pPr algn="ctr" defTabSz="889000" fontAlgn="auto">
                <a:lnSpc>
                  <a:spcPct val="90000"/>
                </a:lnSpc>
                <a:spcBef>
                  <a:spcPts val="0"/>
                </a:spcBef>
                <a:spcAft>
                  <a:spcPct val="35000"/>
                </a:spcAft>
                <a:defRPr/>
              </a:pPr>
              <a:r>
                <a:rPr lang="es-ES" sz="1200" dirty="0">
                  <a:solidFill>
                    <a:schemeClr val="bg1">
                      <a:lumMod val="85000"/>
                    </a:schemeClr>
                  </a:solidFill>
                </a:rPr>
                <a:t>Desarrollo Social</a:t>
              </a:r>
            </a:p>
          </p:txBody>
        </p:sp>
      </p:grpSp>
      <p:grpSp>
        <p:nvGrpSpPr>
          <p:cNvPr id="24583" name="13 Grupo"/>
          <p:cNvGrpSpPr>
            <a:grpSpLocks/>
          </p:cNvGrpSpPr>
          <p:nvPr/>
        </p:nvGrpSpPr>
        <p:grpSpPr bwMode="auto">
          <a:xfrm>
            <a:off x="4875213" y="165100"/>
            <a:ext cx="1127125" cy="1247775"/>
            <a:chOff x="4170605" y="0"/>
            <a:chExt cx="1039742" cy="1011236"/>
          </a:xfrm>
        </p:grpSpPr>
        <p:sp>
          <p:nvSpPr>
            <p:cNvPr id="22" name="21 Rectángulo redondeado"/>
            <p:cNvSpPr/>
            <p:nvPr/>
          </p:nvSpPr>
          <p:spPr>
            <a:xfrm>
              <a:off x="4170605" y="0"/>
              <a:ext cx="1039742" cy="1011236"/>
            </a:xfrm>
            <a:prstGeom prst="roundRect">
              <a:avLst/>
            </a:prstGeom>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sp>
        <p:sp>
          <p:nvSpPr>
            <p:cNvPr id="23" name="22 Rectángulo"/>
            <p:cNvSpPr/>
            <p:nvPr/>
          </p:nvSpPr>
          <p:spPr>
            <a:xfrm>
              <a:off x="4220395" y="48889"/>
              <a:ext cx="940161" cy="913457"/>
            </a:xfrm>
            <a:prstGeom prst="rect">
              <a:avLst/>
            </a:prstGeom>
          </p:spPr>
          <p:style>
            <a:lnRef idx="0">
              <a:scrgbClr r="0" g="0" b="0"/>
            </a:lnRef>
            <a:fillRef idx="0">
              <a:scrgbClr r="0" g="0" b="0"/>
            </a:fillRef>
            <a:effectRef idx="0">
              <a:scrgbClr r="0" g="0" b="0"/>
            </a:effectRef>
            <a:fontRef idx="minor">
              <a:schemeClr val="dk1"/>
            </a:fontRef>
          </p:style>
          <p:txBody>
            <a:bodyPr lIns="49530" tIns="24765" rIns="49530" bIns="24765" spcCol="1270" anchor="ctr"/>
            <a:lstStyle/>
            <a:p>
              <a:pPr algn="ctr" defTabSz="577850" fontAlgn="auto">
                <a:lnSpc>
                  <a:spcPct val="90000"/>
                </a:lnSpc>
                <a:spcBef>
                  <a:spcPts val="0"/>
                </a:spcBef>
                <a:spcAft>
                  <a:spcPct val="35000"/>
                </a:spcAft>
                <a:defRPr/>
              </a:pPr>
              <a:r>
                <a:rPr lang="es-ES" sz="1300" dirty="0">
                  <a:solidFill>
                    <a:schemeClr val="bg1">
                      <a:lumMod val="85000"/>
                    </a:schemeClr>
                  </a:solidFill>
                </a:rPr>
                <a:t>Desarrollo Institucional</a:t>
              </a:r>
            </a:p>
          </p:txBody>
        </p:sp>
      </p:grpSp>
      <p:sp>
        <p:nvSpPr>
          <p:cNvPr id="13" name="12 Rectángulo"/>
          <p:cNvSpPr/>
          <p:nvPr/>
        </p:nvSpPr>
        <p:spPr>
          <a:xfrm>
            <a:off x="776536" y="2132856"/>
            <a:ext cx="8656637" cy="946150"/>
          </a:xfrm>
          <a:prstGeom prst="rect">
            <a:avLst/>
          </a:prstGeom>
        </p:spPr>
        <p:txBody>
          <a:bodyPr>
            <a:spAutoFit/>
          </a:bodyPr>
          <a:lstStyle/>
          <a:p>
            <a:pPr algn="ctr">
              <a:defRPr/>
            </a:pPr>
            <a:r>
              <a:rPr lang="es-ES" sz="2800" b="1" dirty="0">
                <a:effectLst>
                  <a:outerShdw blurRad="38100" dist="38100" dir="2700000" algn="tl">
                    <a:srgbClr val="000000">
                      <a:alpha val="43137"/>
                    </a:srgbClr>
                  </a:outerShdw>
                </a:effectLst>
                <a:latin typeface="+mj-lt"/>
                <a:cs typeface="+mn-cs"/>
              </a:rPr>
              <a:t>Sectores con potencial competitivo para la conformación </a:t>
            </a:r>
            <a:r>
              <a:rPr lang="es-ES" sz="2800" b="1" dirty="0" err="1">
                <a:effectLst>
                  <a:outerShdw blurRad="38100" dist="38100" dir="2700000" algn="tl">
                    <a:srgbClr val="000000">
                      <a:alpha val="43137"/>
                    </a:srgbClr>
                  </a:outerShdw>
                </a:effectLst>
                <a:latin typeface="+mj-lt"/>
                <a:cs typeface="+mn-cs"/>
              </a:rPr>
              <a:t>clusters</a:t>
            </a:r>
            <a:endParaRPr lang="en-US" sz="2800" b="1" dirty="0">
              <a:effectLst>
                <a:outerShdw blurRad="38100" dist="38100" dir="2700000" algn="tl">
                  <a:srgbClr val="000000">
                    <a:alpha val="43137"/>
                  </a:srgbClr>
                </a:outerShdw>
              </a:effectLst>
              <a:latin typeface="+mj-lt"/>
              <a:cs typeface="+mn-cs"/>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1 Título"/>
          <p:cNvSpPr>
            <a:spLocks noGrp="1"/>
          </p:cNvSpPr>
          <p:nvPr>
            <p:ph type="title"/>
          </p:nvPr>
        </p:nvSpPr>
        <p:spPr>
          <a:xfrm>
            <a:off x="350838" y="0"/>
            <a:ext cx="8420100" cy="914400"/>
          </a:xfrm>
        </p:spPr>
        <p:txBody>
          <a:bodyPr/>
          <a:lstStyle/>
          <a:p>
            <a:pPr eaLnBrk="1" fontAlgn="auto" hangingPunct="1">
              <a:spcAft>
                <a:spcPts val="0"/>
              </a:spcAft>
              <a:defRPr/>
            </a:pPr>
            <a:r>
              <a:rPr sz="3200" dirty="0" smtClean="0">
                <a:solidFill>
                  <a:schemeClr val="tx1"/>
                </a:solidFill>
              </a:rPr>
              <a:t>Estrategia de cluster </a:t>
            </a:r>
            <a:r>
              <a:rPr sz="3200" dirty="0" err="1" smtClean="0">
                <a:solidFill>
                  <a:schemeClr val="tx1"/>
                </a:solidFill>
              </a:rPr>
              <a:t>balanceados</a:t>
            </a:r>
            <a:r>
              <a:rPr sz="3200" dirty="0" smtClean="0">
                <a:solidFill>
                  <a:schemeClr val="tx1"/>
                </a:solidFill>
              </a:rPr>
              <a:t> (</a:t>
            </a:r>
            <a:r>
              <a:rPr sz="3200" dirty="0" err="1" smtClean="0">
                <a:solidFill>
                  <a:schemeClr val="tx1"/>
                </a:solidFill>
              </a:rPr>
              <a:t>Ej</a:t>
            </a:r>
            <a:r>
              <a:rPr sz="3200" dirty="0" smtClean="0">
                <a:solidFill>
                  <a:schemeClr val="tx1"/>
                </a:solidFill>
              </a:rPr>
              <a:t>.)</a:t>
            </a:r>
            <a:br>
              <a:rPr sz="3200" dirty="0" smtClean="0">
                <a:solidFill>
                  <a:schemeClr val="tx1"/>
                </a:solidFill>
              </a:rPr>
            </a:br>
            <a:endParaRPr sz="3200" dirty="0">
              <a:solidFill>
                <a:schemeClr val="tx1"/>
              </a:solidFill>
            </a:endParaRPr>
          </a:p>
        </p:txBody>
      </p:sp>
      <p:pic>
        <p:nvPicPr>
          <p:cNvPr id="199687" name="Picture 7"/>
          <p:cNvPicPr>
            <a:picLocks noGrp="1" noChangeAspect="1" noChangeArrowheads="1"/>
          </p:cNvPicPr>
          <p:nvPr>
            <p:ph sz="half" idx="2"/>
          </p:nvPr>
        </p:nvPicPr>
        <p:blipFill>
          <a:blip r:embed="rId4" cstate="print"/>
          <a:srcRect/>
          <a:stretch>
            <a:fillRect/>
          </a:stretch>
        </p:blipFill>
        <p:spPr>
          <a:xfrm>
            <a:off x="3587750" y="1376363"/>
            <a:ext cx="6318250" cy="5481637"/>
          </a:xfrm>
          <a:solidFill>
            <a:srgbClr val="FFCC00"/>
          </a:solidFill>
        </p:spPr>
      </p:pic>
      <p:sp>
        <p:nvSpPr>
          <p:cNvPr id="4" name="1 Título"/>
          <p:cNvSpPr txBox="1">
            <a:spLocks/>
          </p:cNvSpPr>
          <p:nvPr/>
        </p:nvSpPr>
        <p:spPr>
          <a:xfrm>
            <a:off x="271463" y="1412875"/>
            <a:ext cx="3121025" cy="1152525"/>
          </a:xfrm>
          <a:prstGeom prst="rect">
            <a:avLst/>
          </a:prstGeom>
        </p:spPr>
        <p:txBody>
          <a:bodyPr/>
          <a:lstStyle/>
          <a:p>
            <a:pPr fontAlgn="auto">
              <a:spcAft>
                <a:spcPts val="0"/>
              </a:spcAft>
              <a:defRPr/>
            </a:pPr>
            <a:r>
              <a:rPr lang="es-ES" sz="3200" spc="-150" dirty="0">
                <a:effectLst>
                  <a:outerShdw blurRad="50800" dist="50800" dir="2700000" algn="tl" rotWithShape="0">
                    <a:srgbClr val="000000">
                      <a:alpha val="43137"/>
                    </a:srgbClr>
                  </a:outerShdw>
                </a:effectLst>
                <a:latin typeface="+mj-lt"/>
                <a:ea typeface="+mj-ea"/>
                <a:cs typeface="+mj-cs"/>
              </a:rPr>
              <a:t>Modelo actual</a:t>
            </a:r>
          </a:p>
          <a:p>
            <a:pPr fontAlgn="auto">
              <a:spcAft>
                <a:spcPts val="0"/>
              </a:spcAft>
              <a:defRPr/>
            </a:pPr>
            <a:r>
              <a:rPr lang="es-ES" sz="3200" spc="-150" dirty="0">
                <a:effectLst>
                  <a:outerShdw blurRad="50800" dist="50800" dir="2700000" algn="tl" rotWithShape="0">
                    <a:srgbClr val="000000">
                      <a:alpha val="43137"/>
                    </a:srgbClr>
                  </a:outerShdw>
                </a:effectLst>
                <a:latin typeface="+mj-lt"/>
                <a:ea typeface="+mj-ea"/>
                <a:cs typeface="+mj-cs"/>
              </a:rPr>
              <a:t>Agroexportador</a:t>
            </a:r>
          </a:p>
        </p:txBody>
      </p:sp>
      <p:sp>
        <p:nvSpPr>
          <p:cNvPr id="5" name="1 Título"/>
          <p:cNvSpPr txBox="1">
            <a:spLocks/>
          </p:cNvSpPr>
          <p:nvPr/>
        </p:nvSpPr>
        <p:spPr>
          <a:xfrm>
            <a:off x="6513513" y="692696"/>
            <a:ext cx="3121025" cy="720179"/>
          </a:xfrm>
          <a:prstGeom prst="rect">
            <a:avLst/>
          </a:prstGeom>
        </p:spPr>
        <p:txBody>
          <a:bodyPr/>
          <a:lstStyle/>
          <a:p>
            <a:pPr algn="ctr" fontAlgn="auto">
              <a:spcAft>
                <a:spcPts val="0"/>
              </a:spcAft>
              <a:defRPr/>
            </a:pPr>
            <a:r>
              <a:rPr lang="es-ES" sz="3200" spc="-150" dirty="0">
                <a:effectLst>
                  <a:outerShdw blurRad="50800" dist="50800" dir="2700000" algn="tl" rotWithShape="0">
                    <a:srgbClr val="000000">
                      <a:alpha val="43137"/>
                    </a:srgbClr>
                  </a:outerShdw>
                </a:effectLst>
                <a:latin typeface="+mj-lt"/>
                <a:ea typeface="+mj-ea"/>
                <a:cs typeface="+mj-cs"/>
              </a:rPr>
              <a:t>Modelo propuesto</a:t>
            </a:r>
          </a:p>
        </p:txBody>
      </p:sp>
      <p:sp>
        <p:nvSpPr>
          <p:cNvPr id="6" name="5 Rectángulo"/>
          <p:cNvSpPr/>
          <p:nvPr/>
        </p:nvSpPr>
        <p:spPr>
          <a:xfrm>
            <a:off x="0" y="2636838"/>
            <a:ext cx="1092200" cy="655637"/>
          </a:xfrm>
          <a:prstGeom prst="rect">
            <a:avLst/>
          </a:prstGeom>
          <a:solidFill>
            <a:srgbClr val="0000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Soja</a:t>
            </a:r>
          </a:p>
        </p:txBody>
      </p:sp>
      <p:sp>
        <p:nvSpPr>
          <p:cNvPr id="7" name="6 Rectángulo"/>
          <p:cNvSpPr/>
          <p:nvPr/>
        </p:nvSpPr>
        <p:spPr>
          <a:xfrm>
            <a:off x="1209675" y="2636838"/>
            <a:ext cx="1092200" cy="655637"/>
          </a:xfrm>
          <a:prstGeom prst="rect">
            <a:avLst/>
          </a:prstGeom>
          <a:solidFill>
            <a:srgbClr val="0000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Trigo</a:t>
            </a:r>
          </a:p>
        </p:txBody>
      </p:sp>
      <p:sp>
        <p:nvSpPr>
          <p:cNvPr id="8" name="7 Rectángulo"/>
          <p:cNvSpPr/>
          <p:nvPr/>
        </p:nvSpPr>
        <p:spPr>
          <a:xfrm>
            <a:off x="2457450" y="2636838"/>
            <a:ext cx="1092200" cy="655637"/>
          </a:xfrm>
          <a:prstGeom prst="rect">
            <a:avLst/>
          </a:prstGeom>
          <a:solidFill>
            <a:srgbClr val="0000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Maíz</a:t>
            </a:r>
          </a:p>
        </p:txBody>
      </p:sp>
      <p:sp>
        <p:nvSpPr>
          <p:cNvPr id="9" name="1 Título"/>
          <p:cNvSpPr txBox="1">
            <a:spLocks/>
          </p:cNvSpPr>
          <p:nvPr/>
        </p:nvSpPr>
        <p:spPr>
          <a:xfrm>
            <a:off x="271463" y="4076700"/>
            <a:ext cx="3121025" cy="1152525"/>
          </a:xfrm>
          <a:prstGeom prst="rect">
            <a:avLst/>
          </a:prstGeom>
        </p:spPr>
        <p:txBody>
          <a:bodyPr/>
          <a:lstStyle/>
          <a:p>
            <a:pPr algn="ctr" fontAlgn="auto">
              <a:spcAft>
                <a:spcPts val="0"/>
              </a:spcAft>
              <a:defRPr/>
            </a:pPr>
            <a:r>
              <a:rPr lang="es-ES" sz="2400" spc="-150" dirty="0">
                <a:effectLst>
                  <a:outerShdw blurRad="50800" dist="50800" dir="2700000" algn="tl" rotWithShape="0">
                    <a:srgbClr val="000000">
                      <a:alpha val="43137"/>
                    </a:srgbClr>
                  </a:outerShdw>
                </a:effectLst>
                <a:latin typeface="+mj-lt"/>
                <a:ea typeface="+mj-ea"/>
                <a:cs typeface="+mj-cs"/>
              </a:rPr>
              <a:t>Mercado Internacional</a:t>
            </a:r>
          </a:p>
        </p:txBody>
      </p:sp>
      <p:cxnSp>
        <p:nvCxnSpPr>
          <p:cNvPr id="12" name="11 Conector recto de flecha"/>
          <p:cNvCxnSpPr/>
          <p:nvPr/>
        </p:nvCxnSpPr>
        <p:spPr>
          <a:xfrm rot="5400000">
            <a:off x="396082" y="3572669"/>
            <a:ext cx="431800" cy="1587"/>
          </a:xfrm>
          <a:prstGeom prst="straightConnector1">
            <a:avLst/>
          </a:prstGeom>
          <a:ln>
            <a:solidFill>
              <a:srgbClr val="00B050"/>
            </a:solidFill>
            <a:headEnd type="none" w="med" len="med"/>
            <a:tailEnd type="triangle" w="med" len="med"/>
          </a:ln>
        </p:spPr>
        <p:style>
          <a:lnRef idx="2">
            <a:schemeClr val="accent5"/>
          </a:lnRef>
          <a:fillRef idx="0">
            <a:schemeClr val="accent5"/>
          </a:fillRef>
          <a:effectRef idx="1">
            <a:schemeClr val="accent5"/>
          </a:effectRef>
          <a:fontRef idx="minor">
            <a:schemeClr val="tx1"/>
          </a:fontRef>
        </p:style>
      </p:cxnSp>
      <p:cxnSp>
        <p:nvCxnSpPr>
          <p:cNvPr id="13" name="12 Conector recto de flecha"/>
          <p:cNvCxnSpPr/>
          <p:nvPr/>
        </p:nvCxnSpPr>
        <p:spPr>
          <a:xfrm rot="5400000">
            <a:off x="1404144" y="3572669"/>
            <a:ext cx="431800" cy="1588"/>
          </a:xfrm>
          <a:prstGeom prst="straightConnector1">
            <a:avLst/>
          </a:prstGeom>
          <a:ln>
            <a:solidFill>
              <a:srgbClr val="00B050"/>
            </a:solidFill>
            <a:headEnd type="none" w="med" len="med"/>
            <a:tailEnd type="triangle" w="med" len="med"/>
          </a:ln>
        </p:spPr>
        <p:style>
          <a:lnRef idx="2">
            <a:schemeClr val="accent5"/>
          </a:lnRef>
          <a:fillRef idx="0">
            <a:schemeClr val="accent5"/>
          </a:fillRef>
          <a:effectRef idx="1">
            <a:schemeClr val="accent5"/>
          </a:effectRef>
          <a:fontRef idx="minor">
            <a:schemeClr val="tx1"/>
          </a:fontRef>
        </p:style>
      </p:cxnSp>
      <p:cxnSp>
        <p:nvCxnSpPr>
          <p:cNvPr id="14" name="13 Conector recto de flecha"/>
          <p:cNvCxnSpPr/>
          <p:nvPr/>
        </p:nvCxnSpPr>
        <p:spPr>
          <a:xfrm rot="5400000">
            <a:off x="2628107" y="3572669"/>
            <a:ext cx="431800" cy="1587"/>
          </a:xfrm>
          <a:prstGeom prst="straightConnector1">
            <a:avLst/>
          </a:prstGeom>
          <a:ln>
            <a:solidFill>
              <a:srgbClr val="00B050"/>
            </a:solidFill>
            <a:headEnd type="none" w="med" len="med"/>
            <a:tailEnd type="triangle" w="med" len="med"/>
          </a:ln>
        </p:spPr>
        <p:style>
          <a:lnRef idx="2">
            <a:schemeClr val="accent5"/>
          </a:lnRef>
          <a:fillRef idx="0">
            <a:schemeClr val="accent5"/>
          </a:fillRef>
          <a:effectRef idx="1">
            <a:schemeClr val="accent5"/>
          </a:effectRef>
          <a:fontRef idx="minor">
            <a:schemeClr val="tx1"/>
          </a:fontRef>
        </p:style>
      </p:cxnSp>
      <p:cxnSp>
        <p:nvCxnSpPr>
          <p:cNvPr id="16" name="15 Conector recto"/>
          <p:cNvCxnSpPr/>
          <p:nvPr/>
        </p:nvCxnSpPr>
        <p:spPr>
          <a:xfrm rot="5400000">
            <a:off x="609872" y="3883025"/>
            <a:ext cx="5949950" cy="0"/>
          </a:xfrm>
          <a:prstGeom prst="line">
            <a:avLst/>
          </a:prstGeom>
          <a:ln>
            <a:prstDash val="sysDot"/>
          </a:ln>
        </p:spPr>
        <p:style>
          <a:lnRef idx="3">
            <a:schemeClr val="accent2"/>
          </a:lnRef>
          <a:fillRef idx="0">
            <a:schemeClr val="accent2"/>
          </a:fillRef>
          <a:effectRef idx="2">
            <a:schemeClr val="accent2"/>
          </a:effectRef>
          <a:fontRef idx="minor">
            <a:schemeClr val="tx1"/>
          </a:fontRef>
        </p:style>
      </p:cxnSp>
      <p:sp>
        <p:nvSpPr>
          <p:cNvPr id="25614" name="14 CuadroTexto"/>
          <p:cNvSpPr txBox="1">
            <a:spLocks noChangeArrowheads="1"/>
          </p:cNvSpPr>
          <p:nvPr/>
        </p:nvSpPr>
        <p:spPr bwMode="auto">
          <a:xfrm>
            <a:off x="488950" y="6211888"/>
            <a:ext cx="2232025" cy="646112"/>
          </a:xfrm>
          <a:prstGeom prst="rect">
            <a:avLst/>
          </a:prstGeom>
          <a:noFill/>
          <a:ln w="9525">
            <a:noFill/>
            <a:miter lim="800000"/>
            <a:headEnd/>
            <a:tailEnd/>
          </a:ln>
        </p:spPr>
        <p:txBody>
          <a:bodyPr>
            <a:spAutoFit/>
          </a:bodyPr>
          <a:lstStyle/>
          <a:p>
            <a:r>
              <a:rPr lang="es-PY" b="1"/>
              <a:t>Referencia: EDEP, STP, JICA, 2000</a:t>
            </a:r>
            <a:endParaRPr lang="en-US" b="1"/>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par>
                                <p:cTn id="17" presetID="22" presetClass="entr" presetSubtype="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22" presetClass="entr" presetSubtype="1"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par>
                                <p:cTn id="23" presetID="22" presetClass="entr" presetSubtype="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199687"/>
                                        </p:tgtEl>
                                        <p:attrNameLst>
                                          <p:attrName>style.visibility</p:attrName>
                                        </p:attrNameLst>
                                      </p:cBhvr>
                                      <p:to>
                                        <p:strVal val="visible"/>
                                      </p:to>
                                    </p:set>
                                    <p:animEffect transition="in" filter="wipe(up)">
                                      <p:cBhvr>
                                        <p:cTn id="37" dur="500"/>
                                        <p:tgtEl>
                                          <p:spTgt spid="199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704528" y="1628800"/>
            <a:ext cx="8832850" cy="773112"/>
          </a:xfrm>
        </p:spPr>
        <p:txBody>
          <a:bodyPr wrap="square" lIns="91440" tIns="45720" rIns="91440" bIns="45720" numCol="1" anchorCtr="0" compatLnSpc="1">
            <a:prstTxWarp prst="textNoShape">
              <a:avLst/>
            </a:prstTxWarp>
          </a:bodyPr>
          <a:lstStyle/>
          <a:p>
            <a:pPr marR="0">
              <a:defRPr/>
            </a:pPr>
            <a:r>
              <a:rPr lang="en-US" dirty="0" smtClean="0">
                <a:effectLst>
                  <a:outerShdw blurRad="38100" dist="38100" dir="2700000" algn="tl">
                    <a:srgbClr val="FFFFFF"/>
                  </a:outerShdw>
                </a:effectLst>
              </a:rPr>
              <a:t>Paraguay </a:t>
            </a:r>
            <a:r>
              <a:rPr lang="en-US" dirty="0" err="1" smtClean="0">
                <a:effectLst>
                  <a:outerShdw blurRad="38100" dist="38100" dir="2700000" algn="tl">
                    <a:srgbClr val="FFFFFF"/>
                  </a:outerShdw>
                </a:effectLst>
              </a:rPr>
              <a:t>Integrado</a:t>
            </a:r>
            <a:endParaRPr lang="en-US" dirty="0" smtClean="0">
              <a:effectLst>
                <a:outerShdw blurRad="38100" dist="38100" dir="2700000" algn="tl">
                  <a:srgbClr val="FFFFFF"/>
                </a:outerShdw>
              </a:effectLst>
            </a:endParaRPr>
          </a:p>
        </p:txBody>
      </p:sp>
      <p:sp>
        <p:nvSpPr>
          <p:cNvPr id="27651" name="Rectangle 3"/>
          <p:cNvSpPr>
            <a:spLocks noGrp="1" noChangeArrowheads="1"/>
          </p:cNvSpPr>
          <p:nvPr>
            <p:ph type="subTitle" idx="1"/>
          </p:nvPr>
        </p:nvSpPr>
        <p:spPr>
          <a:xfrm>
            <a:off x="5313040" y="2204864"/>
            <a:ext cx="4168775" cy="457200"/>
          </a:xfrm>
        </p:spPr>
        <p:txBody>
          <a:bodyPr/>
          <a:lstStyle/>
          <a:p>
            <a:pPr>
              <a:spcBef>
                <a:spcPct val="0"/>
              </a:spcBef>
            </a:pPr>
            <a:r>
              <a:rPr lang="en-US" b="1" dirty="0" err="1" smtClean="0"/>
              <a:t>Hacia</a:t>
            </a:r>
            <a:r>
              <a:rPr lang="en-US" b="1" dirty="0" smtClean="0"/>
              <a:t> </a:t>
            </a:r>
            <a:r>
              <a:rPr lang="en-US" b="1" dirty="0" err="1" smtClean="0"/>
              <a:t>una</a:t>
            </a:r>
            <a:r>
              <a:rPr lang="en-US" b="1" dirty="0" smtClean="0"/>
              <a:t> Agenda País </a:t>
            </a:r>
          </a:p>
          <a:p>
            <a:pPr>
              <a:spcBef>
                <a:spcPct val="0"/>
              </a:spcBef>
            </a:pPr>
            <a:r>
              <a:rPr lang="en-US" b="1" dirty="0" smtClean="0"/>
              <a:t>Del </a:t>
            </a:r>
            <a:r>
              <a:rPr lang="en-US" b="1" dirty="0" err="1" smtClean="0"/>
              <a:t>crecimiento</a:t>
            </a:r>
            <a:r>
              <a:rPr lang="en-US" b="1" dirty="0" smtClean="0"/>
              <a:t> al </a:t>
            </a:r>
            <a:r>
              <a:rPr lang="en-US" b="1" dirty="0" err="1" smtClean="0"/>
              <a:t>Desarrollo</a:t>
            </a:r>
            <a:endParaRPr lang="en-US" b="1"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3188" name="Rectangle 4"/>
          <p:cNvSpPr>
            <a:spLocks noGrp="1" noChangeArrowheads="1"/>
          </p:cNvSpPr>
          <p:nvPr>
            <p:ph idx="1"/>
          </p:nvPr>
        </p:nvSpPr>
        <p:spPr>
          <a:xfrm>
            <a:off x="495300" y="2881313"/>
            <a:ext cx="8915400" cy="3695700"/>
          </a:xfrm>
        </p:spPr>
        <p:txBody>
          <a:bodyPr/>
          <a:lstStyle/>
          <a:p>
            <a:pPr algn="ctr" eaLnBrk="1" hangingPunct="1">
              <a:buFont typeface="Wingdings" pitchFamily="2" charset="2"/>
              <a:buNone/>
            </a:pPr>
            <a:endParaRPr lang="es-PY" sz="1600" b="1" smtClean="0"/>
          </a:p>
        </p:txBody>
      </p:sp>
      <p:pic>
        <p:nvPicPr>
          <p:cNvPr id="28675" name="Picture 5" descr="corredores"/>
          <p:cNvPicPr>
            <a:picLocks noChangeAspect="1" noChangeArrowheads="1"/>
          </p:cNvPicPr>
          <p:nvPr/>
        </p:nvPicPr>
        <p:blipFill>
          <a:blip r:embed="rId4" cstate="print"/>
          <a:srcRect t="2751" b="328"/>
          <a:stretch>
            <a:fillRect/>
          </a:stretch>
        </p:blipFill>
        <p:spPr bwMode="auto">
          <a:xfrm>
            <a:off x="0" y="1889125"/>
            <a:ext cx="9906000" cy="4968875"/>
          </a:xfrm>
          <a:prstGeom prst="rect">
            <a:avLst/>
          </a:prstGeom>
          <a:noFill/>
          <a:ln w="9525">
            <a:noFill/>
            <a:miter lim="800000"/>
            <a:headEnd/>
            <a:tailEnd/>
          </a:ln>
        </p:spPr>
      </p:pic>
      <p:sp>
        <p:nvSpPr>
          <p:cNvPr id="93190" name="Freeform 6"/>
          <p:cNvSpPr>
            <a:spLocks/>
          </p:cNvSpPr>
          <p:nvPr/>
        </p:nvSpPr>
        <p:spPr bwMode="auto">
          <a:xfrm>
            <a:off x="1008063" y="2841625"/>
            <a:ext cx="7889875" cy="1889125"/>
          </a:xfrm>
          <a:custGeom>
            <a:avLst/>
            <a:gdLst>
              <a:gd name="T0" fmla="*/ 0 w 4588"/>
              <a:gd name="T1" fmla="*/ 0 h 1460"/>
              <a:gd name="T2" fmla="*/ 2147483647 w 4588"/>
              <a:gd name="T3" fmla="*/ 2147483647 h 1460"/>
              <a:gd name="T4" fmla="*/ 2147483647 w 4588"/>
              <a:gd name="T5" fmla="*/ 2147483647 h 1460"/>
              <a:gd name="T6" fmla="*/ 2147483647 w 4588"/>
              <a:gd name="T7" fmla="*/ 2147483647 h 1460"/>
              <a:gd name="T8" fmla="*/ 2147483647 w 4588"/>
              <a:gd name="T9" fmla="*/ 2147483647 h 1460"/>
              <a:gd name="T10" fmla="*/ 2147483647 w 4588"/>
              <a:gd name="T11" fmla="*/ 2147483647 h 1460"/>
              <a:gd name="T12" fmla="*/ 2147483647 w 4588"/>
              <a:gd name="T13" fmla="*/ 2147483647 h 1460"/>
              <a:gd name="T14" fmla="*/ 2147483647 w 4588"/>
              <a:gd name="T15" fmla="*/ 2147483647 h 1460"/>
              <a:gd name="T16" fmla="*/ 2147483647 w 4588"/>
              <a:gd name="T17" fmla="*/ 2147483647 h 1460"/>
              <a:gd name="T18" fmla="*/ 2147483647 w 4588"/>
              <a:gd name="T19" fmla="*/ 2147483647 h 1460"/>
              <a:gd name="T20" fmla="*/ 2147483647 w 4588"/>
              <a:gd name="T21" fmla="*/ 2147483647 h 1460"/>
              <a:gd name="T22" fmla="*/ 2147483647 w 4588"/>
              <a:gd name="T23" fmla="*/ 2147483647 h 1460"/>
              <a:gd name="T24" fmla="*/ 2147483647 w 4588"/>
              <a:gd name="T25" fmla="*/ 2147483647 h 1460"/>
              <a:gd name="T26" fmla="*/ 2147483647 w 4588"/>
              <a:gd name="T27" fmla="*/ 2147483647 h 1460"/>
              <a:gd name="T28" fmla="*/ 2147483647 w 4588"/>
              <a:gd name="T29" fmla="*/ 2147483647 h 1460"/>
              <a:gd name="T30" fmla="*/ 2147483647 w 4588"/>
              <a:gd name="T31" fmla="*/ 2147483647 h 1460"/>
              <a:gd name="T32" fmla="*/ 2147483647 w 4588"/>
              <a:gd name="T33" fmla="*/ 2147483647 h 1460"/>
              <a:gd name="T34" fmla="*/ 0 w 4588"/>
              <a:gd name="T35" fmla="*/ 0 h 14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88"/>
              <a:gd name="T55" fmla="*/ 0 h 1460"/>
              <a:gd name="T56" fmla="*/ 4588 w 4588"/>
              <a:gd name="T57" fmla="*/ 1460 h 14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88" h="1460">
                <a:moveTo>
                  <a:pt x="0" y="0"/>
                </a:moveTo>
                <a:lnTo>
                  <a:pt x="1336" y="116"/>
                </a:lnTo>
                <a:lnTo>
                  <a:pt x="2081" y="263"/>
                </a:lnTo>
                <a:lnTo>
                  <a:pt x="2296" y="466"/>
                </a:lnTo>
                <a:lnTo>
                  <a:pt x="2962" y="534"/>
                </a:lnTo>
                <a:lnTo>
                  <a:pt x="3978" y="680"/>
                </a:lnTo>
                <a:lnTo>
                  <a:pt x="4588" y="771"/>
                </a:lnTo>
                <a:lnTo>
                  <a:pt x="4272" y="929"/>
                </a:lnTo>
                <a:lnTo>
                  <a:pt x="4014" y="1017"/>
                </a:lnTo>
                <a:lnTo>
                  <a:pt x="3687" y="1175"/>
                </a:lnTo>
                <a:lnTo>
                  <a:pt x="3459" y="1381"/>
                </a:lnTo>
                <a:lnTo>
                  <a:pt x="2747" y="1437"/>
                </a:lnTo>
                <a:lnTo>
                  <a:pt x="1923" y="1460"/>
                </a:lnTo>
                <a:lnTo>
                  <a:pt x="940" y="1166"/>
                </a:lnTo>
                <a:lnTo>
                  <a:pt x="150" y="1042"/>
                </a:lnTo>
                <a:lnTo>
                  <a:pt x="174" y="768"/>
                </a:lnTo>
                <a:lnTo>
                  <a:pt x="138" y="353"/>
                </a:lnTo>
                <a:lnTo>
                  <a:pt x="0" y="0"/>
                </a:lnTo>
                <a:close/>
              </a:path>
            </a:pathLst>
          </a:custGeom>
          <a:solidFill>
            <a:srgbClr val="C0C0C0">
              <a:alpha val="25882"/>
            </a:srgbClr>
          </a:solidFill>
          <a:ln w="9525">
            <a:noFill/>
            <a:round/>
            <a:headEnd/>
            <a:tailEnd/>
          </a:ln>
        </p:spPr>
        <p:txBody>
          <a:bodyPr/>
          <a:lstStyle/>
          <a:p>
            <a:endParaRPr lang="en-US"/>
          </a:p>
        </p:txBody>
      </p:sp>
      <p:sp>
        <p:nvSpPr>
          <p:cNvPr id="93191" name="Freeform 7"/>
          <p:cNvSpPr>
            <a:spLocks/>
          </p:cNvSpPr>
          <p:nvPr/>
        </p:nvSpPr>
        <p:spPr bwMode="auto">
          <a:xfrm>
            <a:off x="1166813" y="3133725"/>
            <a:ext cx="7437437" cy="1460500"/>
          </a:xfrm>
          <a:custGeom>
            <a:avLst/>
            <a:gdLst>
              <a:gd name="T0" fmla="*/ 0 w 4325"/>
              <a:gd name="T1" fmla="*/ 0 h 1129"/>
              <a:gd name="T2" fmla="*/ 2147483647 w 4325"/>
              <a:gd name="T3" fmla="*/ 2147483647 h 1129"/>
              <a:gd name="T4" fmla="*/ 2147483647 w 4325"/>
              <a:gd name="T5" fmla="*/ 2147483647 h 1129"/>
              <a:gd name="T6" fmla="*/ 2147483647 w 4325"/>
              <a:gd name="T7" fmla="*/ 2147483647 h 1129"/>
              <a:gd name="T8" fmla="*/ 2147483647 w 4325"/>
              <a:gd name="T9" fmla="*/ 2147483647 h 1129"/>
              <a:gd name="T10" fmla="*/ 2147483647 w 4325"/>
              <a:gd name="T11" fmla="*/ 2147483647 h 1129"/>
              <a:gd name="T12" fmla="*/ 2147483647 w 4325"/>
              <a:gd name="T13" fmla="*/ 2147483647 h 1129"/>
              <a:gd name="T14" fmla="*/ 2147483647 w 4325"/>
              <a:gd name="T15" fmla="*/ 2147483647 h 1129"/>
              <a:gd name="T16" fmla="*/ 2147483647 w 4325"/>
              <a:gd name="T17" fmla="*/ 2147483647 h 1129"/>
              <a:gd name="T18" fmla="*/ 2147483647 w 4325"/>
              <a:gd name="T19" fmla="*/ 2147483647 h 1129"/>
              <a:gd name="T20" fmla="*/ 2147483647 w 4325"/>
              <a:gd name="T21" fmla="*/ 2147483647 h 1129"/>
              <a:gd name="T22" fmla="*/ 2147483647 w 4325"/>
              <a:gd name="T23" fmla="*/ 2147483647 h 1129"/>
              <a:gd name="T24" fmla="*/ 0 w 4325"/>
              <a:gd name="T25" fmla="*/ 0 h 1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25"/>
              <a:gd name="T40" fmla="*/ 0 h 1129"/>
              <a:gd name="T41" fmla="*/ 4325 w 4325"/>
              <a:gd name="T42" fmla="*/ 1129 h 1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25" h="1129">
                <a:moveTo>
                  <a:pt x="0" y="0"/>
                </a:moveTo>
                <a:lnTo>
                  <a:pt x="1174" y="56"/>
                </a:lnTo>
                <a:lnTo>
                  <a:pt x="2044" y="406"/>
                </a:lnTo>
                <a:lnTo>
                  <a:pt x="2665" y="542"/>
                </a:lnTo>
                <a:lnTo>
                  <a:pt x="3670" y="564"/>
                </a:lnTo>
                <a:lnTo>
                  <a:pt x="4325" y="598"/>
                </a:lnTo>
                <a:lnTo>
                  <a:pt x="3862" y="768"/>
                </a:lnTo>
                <a:lnTo>
                  <a:pt x="3535" y="926"/>
                </a:lnTo>
                <a:lnTo>
                  <a:pt x="2620" y="1050"/>
                </a:lnTo>
                <a:lnTo>
                  <a:pt x="1829" y="1129"/>
                </a:lnTo>
                <a:lnTo>
                  <a:pt x="982" y="655"/>
                </a:lnTo>
                <a:lnTo>
                  <a:pt x="22" y="519"/>
                </a:lnTo>
                <a:lnTo>
                  <a:pt x="0" y="0"/>
                </a:lnTo>
                <a:close/>
              </a:path>
            </a:pathLst>
          </a:custGeom>
          <a:solidFill>
            <a:srgbClr val="C0C0C0">
              <a:alpha val="27058"/>
            </a:srgbClr>
          </a:solidFill>
          <a:ln w="9525">
            <a:noFill/>
            <a:round/>
            <a:headEnd/>
            <a:tailEnd/>
          </a:ln>
        </p:spPr>
        <p:txBody>
          <a:bodyPr/>
          <a:lstStyle/>
          <a:p>
            <a:endParaRPr lang="en-US"/>
          </a:p>
        </p:txBody>
      </p:sp>
      <p:sp>
        <p:nvSpPr>
          <p:cNvPr id="93192" name="Freeform 8"/>
          <p:cNvSpPr>
            <a:spLocks/>
          </p:cNvSpPr>
          <p:nvPr/>
        </p:nvSpPr>
        <p:spPr bwMode="auto">
          <a:xfrm>
            <a:off x="1130300" y="3324225"/>
            <a:ext cx="7273925" cy="1095375"/>
          </a:xfrm>
          <a:custGeom>
            <a:avLst/>
            <a:gdLst>
              <a:gd name="T0" fmla="*/ 0 w 4230"/>
              <a:gd name="T1" fmla="*/ 0 h 847"/>
              <a:gd name="T2" fmla="*/ 2147483647 w 4230"/>
              <a:gd name="T3" fmla="*/ 2147483647 h 847"/>
              <a:gd name="T4" fmla="*/ 2147483647 w 4230"/>
              <a:gd name="T5" fmla="*/ 2147483647 h 847"/>
              <a:gd name="T6" fmla="*/ 2147483647 w 4230"/>
              <a:gd name="T7" fmla="*/ 2147483647 h 847"/>
              <a:gd name="T8" fmla="*/ 2147483647 w 4230"/>
              <a:gd name="T9" fmla="*/ 2147483647 h 847"/>
              <a:gd name="T10" fmla="*/ 2147483647 w 4230"/>
              <a:gd name="T11" fmla="*/ 2147483647 h 847"/>
              <a:gd name="T12" fmla="*/ 2147483647 w 4230"/>
              <a:gd name="T13" fmla="*/ 2147483647 h 847"/>
              <a:gd name="T14" fmla="*/ 2147483647 w 4230"/>
              <a:gd name="T15" fmla="*/ 2147483647 h 847"/>
              <a:gd name="T16" fmla="*/ 2147483647 w 4230"/>
              <a:gd name="T17" fmla="*/ 2147483647 h 847"/>
              <a:gd name="T18" fmla="*/ 2147483647 w 4230"/>
              <a:gd name="T19" fmla="*/ 2147483647 h 847"/>
              <a:gd name="T20" fmla="*/ 2147483647 w 4230"/>
              <a:gd name="T21" fmla="*/ 2147483647 h 847"/>
              <a:gd name="T22" fmla="*/ 2147483647 w 4230"/>
              <a:gd name="T23" fmla="*/ 2147483647 h 847"/>
              <a:gd name="T24" fmla="*/ 0 w 4230"/>
              <a:gd name="T25" fmla="*/ 0 h 8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30"/>
              <a:gd name="T40" fmla="*/ 0 h 847"/>
              <a:gd name="T41" fmla="*/ 4230 w 4230"/>
              <a:gd name="T42" fmla="*/ 847 h 8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30" h="847">
                <a:moveTo>
                  <a:pt x="0" y="0"/>
                </a:moveTo>
                <a:lnTo>
                  <a:pt x="1209" y="45"/>
                </a:lnTo>
                <a:lnTo>
                  <a:pt x="1943" y="440"/>
                </a:lnTo>
                <a:lnTo>
                  <a:pt x="2530" y="553"/>
                </a:lnTo>
                <a:lnTo>
                  <a:pt x="3648" y="497"/>
                </a:lnTo>
                <a:lnTo>
                  <a:pt x="4230" y="511"/>
                </a:lnTo>
                <a:lnTo>
                  <a:pt x="4134" y="559"/>
                </a:lnTo>
                <a:lnTo>
                  <a:pt x="3682" y="666"/>
                </a:lnTo>
                <a:lnTo>
                  <a:pt x="2722" y="757"/>
                </a:lnTo>
                <a:lnTo>
                  <a:pt x="1999" y="847"/>
                </a:lnTo>
                <a:lnTo>
                  <a:pt x="1107" y="350"/>
                </a:lnTo>
                <a:lnTo>
                  <a:pt x="57" y="215"/>
                </a:lnTo>
                <a:lnTo>
                  <a:pt x="0" y="0"/>
                </a:lnTo>
                <a:close/>
              </a:path>
            </a:pathLst>
          </a:custGeom>
          <a:solidFill>
            <a:srgbClr val="C0C0C0">
              <a:alpha val="27058"/>
            </a:srgbClr>
          </a:solidFill>
          <a:ln w="9525">
            <a:noFill/>
            <a:round/>
            <a:headEnd/>
            <a:tailEnd/>
          </a:ln>
        </p:spPr>
        <p:txBody>
          <a:bodyPr/>
          <a:lstStyle/>
          <a:p>
            <a:endParaRPr lang="en-US"/>
          </a:p>
        </p:txBody>
      </p:sp>
      <p:sp>
        <p:nvSpPr>
          <p:cNvPr id="93193" name="Freeform 9"/>
          <p:cNvSpPr>
            <a:spLocks/>
          </p:cNvSpPr>
          <p:nvPr/>
        </p:nvSpPr>
        <p:spPr bwMode="auto">
          <a:xfrm>
            <a:off x="1238250" y="3376613"/>
            <a:ext cx="7181850" cy="809625"/>
          </a:xfrm>
          <a:custGeom>
            <a:avLst/>
            <a:gdLst>
              <a:gd name="T0" fmla="*/ 0 w 4176"/>
              <a:gd name="T1" fmla="*/ 0 h 624"/>
              <a:gd name="T2" fmla="*/ 2147483647 w 4176"/>
              <a:gd name="T3" fmla="*/ 2147483647 h 624"/>
              <a:gd name="T4" fmla="*/ 2147483647 w 4176"/>
              <a:gd name="T5" fmla="*/ 2147483647 h 624"/>
              <a:gd name="T6" fmla="*/ 2147483647 w 4176"/>
              <a:gd name="T7" fmla="*/ 2147483647 h 624"/>
              <a:gd name="T8" fmla="*/ 2147483647 w 4176"/>
              <a:gd name="T9" fmla="*/ 2147483647 h 624"/>
              <a:gd name="T10" fmla="*/ 2147483647 w 4176"/>
              <a:gd name="T11" fmla="*/ 2147483647 h 624"/>
              <a:gd name="T12" fmla="*/ 2147483647 w 4176"/>
              <a:gd name="T13" fmla="*/ 2147483647 h 624"/>
              <a:gd name="T14" fmla="*/ 2147483647 w 4176"/>
              <a:gd name="T15" fmla="*/ 2147483647 h 624"/>
              <a:gd name="T16" fmla="*/ 2147483647 w 4176"/>
              <a:gd name="T17" fmla="*/ 2147483647 h 624"/>
              <a:gd name="T18" fmla="*/ 2147483647 w 4176"/>
              <a:gd name="T19" fmla="*/ 2147483647 h 624"/>
              <a:gd name="T20" fmla="*/ 2147483647 w 4176"/>
              <a:gd name="T21" fmla="*/ 2147483647 h 624"/>
              <a:gd name="T22" fmla="*/ 2147483647 w 4176"/>
              <a:gd name="T23" fmla="*/ 2147483647 h 624"/>
              <a:gd name="T24" fmla="*/ 0 w 4176"/>
              <a:gd name="T25" fmla="*/ 0 h 6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76"/>
              <a:gd name="T40" fmla="*/ 0 h 624"/>
              <a:gd name="T41" fmla="*/ 4176 w 4176"/>
              <a:gd name="T42" fmla="*/ 624 h 6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76" h="624">
                <a:moveTo>
                  <a:pt x="0" y="0"/>
                </a:moveTo>
                <a:lnTo>
                  <a:pt x="1200" y="48"/>
                </a:lnTo>
                <a:lnTo>
                  <a:pt x="1920" y="480"/>
                </a:lnTo>
                <a:lnTo>
                  <a:pt x="2496" y="576"/>
                </a:lnTo>
                <a:lnTo>
                  <a:pt x="3648" y="480"/>
                </a:lnTo>
                <a:lnTo>
                  <a:pt x="4176" y="432"/>
                </a:lnTo>
                <a:lnTo>
                  <a:pt x="4080" y="480"/>
                </a:lnTo>
                <a:lnTo>
                  <a:pt x="3600" y="528"/>
                </a:lnTo>
                <a:lnTo>
                  <a:pt x="2496" y="624"/>
                </a:lnTo>
                <a:lnTo>
                  <a:pt x="1934" y="621"/>
                </a:lnTo>
                <a:lnTo>
                  <a:pt x="1056" y="96"/>
                </a:lnTo>
                <a:lnTo>
                  <a:pt x="48" y="48"/>
                </a:lnTo>
                <a:lnTo>
                  <a:pt x="0" y="0"/>
                </a:lnTo>
                <a:close/>
              </a:path>
            </a:pathLst>
          </a:custGeom>
          <a:solidFill>
            <a:srgbClr val="C0C0C0">
              <a:alpha val="30196"/>
            </a:srgbClr>
          </a:solidFill>
          <a:ln w="9525">
            <a:noFill/>
            <a:round/>
            <a:headEnd/>
            <a:tailEnd/>
          </a:ln>
        </p:spPr>
        <p:txBody>
          <a:bodyPr/>
          <a:lstStyle/>
          <a:p>
            <a:endParaRPr lang="en-US"/>
          </a:p>
        </p:txBody>
      </p:sp>
      <p:grpSp>
        <p:nvGrpSpPr>
          <p:cNvPr id="2" name="Group 10"/>
          <p:cNvGrpSpPr>
            <a:grpSpLocks/>
          </p:cNvGrpSpPr>
          <p:nvPr/>
        </p:nvGrpSpPr>
        <p:grpSpPr bwMode="auto">
          <a:xfrm>
            <a:off x="2724150" y="2103438"/>
            <a:ext cx="4044950" cy="2919412"/>
            <a:chOff x="1584" y="576"/>
            <a:chExt cx="2352" cy="2256"/>
          </a:xfrm>
        </p:grpSpPr>
        <p:grpSp>
          <p:nvGrpSpPr>
            <p:cNvPr id="28818" name="Group 11"/>
            <p:cNvGrpSpPr>
              <a:grpSpLocks/>
            </p:cNvGrpSpPr>
            <p:nvPr/>
          </p:nvGrpSpPr>
          <p:grpSpPr bwMode="auto">
            <a:xfrm>
              <a:off x="1584" y="576"/>
              <a:ext cx="2352" cy="2256"/>
              <a:chOff x="1584" y="576"/>
              <a:chExt cx="2352" cy="2256"/>
            </a:xfrm>
          </p:grpSpPr>
          <p:sp>
            <p:nvSpPr>
              <p:cNvPr id="28821" name="Rectangle 12"/>
              <p:cNvSpPr>
                <a:spLocks noChangeArrowheads="1"/>
              </p:cNvSpPr>
              <p:nvPr/>
            </p:nvSpPr>
            <p:spPr bwMode="auto">
              <a:xfrm>
                <a:off x="3504" y="1920"/>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22" name="Rectangle 13"/>
              <p:cNvSpPr>
                <a:spLocks noChangeArrowheads="1"/>
              </p:cNvSpPr>
              <p:nvPr/>
            </p:nvSpPr>
            <p:spPr bwMode="auto">
              <a:xfrm>
                <a:off x="3024" y="2160"/>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grpSp>
            <p:nvGrpSpPr>
              <p:cNvPr id="28823" name="Group 14"/>
              <p:cNvGrpSpPr>
                <a:grpSpLocks/>
              </p:cNvGrpSpPr>
              <p:nvPr/>
            </p:nvGrpSpPr>
            <p:grpSpPr bwMode="auto">
              <a:xfrm>
                <a:off x="1584" y="576"/>
                <a:ext cx="2352" cy="2256"/>
                <a:chOff x="1584" y="576"/>
                <a:chExt cx="2352" cy="2256"/>
              </a:xfrm>
            </p:grpSpPr>
            <p:sp>
              <p:nvSpPr>
                <p:cNvPr id="28824" name="Rectangle 15"/>
                <p:cNvSpPr>
                  <a:spLocks noChangeArrowheads="1"/>
                </p:cNvSpPr>
                <p:nvPr/>
              </p:nvSpPr>
              <p:spPr bwMode="auto">
                <a:xfrm>
                  <a:off x="1968" y="624"/>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25" name="Rectangle 16"/>
                <p:cNvSpPr>
                  <a:spLocks noChangeArrowheads="1"/>
                </p:cNvSpPr>
                <p:nvPr/>
              </p:nvSpPr>
              <p:spPr bwMode="auto">
                <a:xfrm>
                  <a:off x="3792" y="1056"/>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26" name="Rectangle 17"/>
                <p:cNvSpPr>
                  <a:spLocks noChangeArrowheads="1"/>
                </p:cNvSpPr>
                <p:nvPr/>
              </p:nvSpPr>
              <p:spPr bwMode="auto">
                <a:xfrm>
                  <a:off x="3024" y="576"/>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27" name="Rectangle 18"/>
                <p:cNvSpPr>
                  <a:spLocks noChangeArrowheads="1"/>
                </p:cNvSpPr>
                <p:nvPr/>
              </p:nvSpPr>
              <p:spPr bwMode="auto">
                <a:xfrm>
                  <a:off x="1584" y="672"/>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28" name="Rectangle 19"/>
                <p:cNvSpPr>
                  <a:spLocks noChangeArrowheads="1"/>
                </p:cNvSpPr>
                <p:nvPr/>
              </p:nvSpPr>
              <p:spPr bwMode="auto">
                <a:xfrm>
                  <a:off x="1728" y="816"/>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29" name="Rectangle 20"/>
                <p:cNvSpPr>
                  <a:spLocks noChangeArrowheads="1"/>
                </p:cNvSpPr>
                <p:nvPr/>
              </p:nvSpPr>
              <p:spPr bwMode="auto">
                <a:xfrm>
                  <a:off x="1872" y="720"/>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30" name="Rectangle 21"/>
                <p:cNvSpPr>
                  <a:spLocks noChangeArrowheads="1"/>
                </p:cNvSpPr>
                <p:nvPr/>
              </p:nvSpPr>
              <p:spPr bwMode="auto">
                <a:xfrm>
                  <a:off x="2880" y="1296"/>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31" name="Rectangle 22"/>
                <p:cNvSpPr>
                  <a:spLocks noChangeArrowheads="1"/>
                </p:cNvSpPr>
                <p:nvPr/>
              </p:nvSpPr>
              <p:spPr bwMode="auto">
                <a:xfrm>
                  <a:off x="2880" y="1008"/>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32" name="Rectangle 23"/>
                <p:cNvSpPr>
                  <a:spLocks noChangeArrowheads="1"/>
                </p:cNvSpPr>
                <p:nvPr/>
              </p:nvSpPr>
              <p:spPr bwMode="auto">
                <a:xfrm>
                  <a:off x="3024" y="1104"/>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33" name="Rectangle 24"/>
                <p:cNvSpPr>
                  <a:spLocks noChangeArrowheads="1"/>
                </p:cNvSpPr>
                <p:nvPr/>
              </p:nvSpPr>
              <p:spPr bwMode="auto">
                <a:xfrm>
                  <a:off x="3168" y="1248"/>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34" name="Rectangle 25"/>
                <p:cNvSpPr>
                  <a:spLocks noChangeArrowheads="1"/>
                </p:cNvSpPr>
                <p:nvPr/>
              </p:nvSpPr>
              <p:spPr bwMode="auto">
                <a:xfrm>
                  <a:off x="3216" y="1584"/>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35" name="Rectangle 26"/>
                <p:cNvSpPr>
                  <a:spLocks noChangeArrowheads="1"/>
                </p:cNvSpPr>
                <p:nvPr/>
              </p:nvSpPr>
              <p:spPr bwMode="auto">
                <a:xfrm>
                  <a:off x="3504" y="768"/>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36" name="Rectangle 27"/>
                <p:cNvSpPr>
                  <a:spLocks noChangeArrowheads="1"/>
                </p:cNvSpPr>
                <p:nvPr/>
              </p:nvSpPr>
              <p:spPr bwMode="auto">
                <a:xfrm>
                  <a:off x="3552" y="2304"/>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37" name="Rectangle 28"/>
                <p:cNvSpPr>
                  <a:spLocks noChangeArrowheads="1"/>
                </p:cNvSpPr>
                <p:nvPr/>
              </p:nvSpPr>
              <p:spPr bwMode="auto">
                <a:xfrm>
                  <a:off x="3600" y="1728"/>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38" name="Rectangle 29"/>
                <p:cNvSpPr>
                  <a:spLocks noChangeArrowheads="1"/>
                </p:cNvSpPr>
                <p:nvPr/>
              </p:nvSpPr>
              <p:spPr bwMode="auto">
                <a:xfrm>
                  <a:off x="3696" y="2160"/>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39" name="Rectangle 30"/>
                <p:cNvSpPr>
                  <a:spLocks noChangeArrowheads="1"/>
                </p:cNvSpPr>
                <p:nvPr/>
              </p:nvSpPr>
              <p:spPr bwMode="auto">
                <a:xfrm>
                  <a:off x="3792" y="1536"/>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40" name="Rectangle 31"/>
                <p:cNvSpPr>
                  <a:spLocks noChangeArrowheads="1"/>
                </p:cNvSpPr>
                <p:nvPr/>
              </p:nvSpPr>
              <p:spPr bwMode="auto">
                <a:xfrm>
                  <a:off x="3168" y="912"/>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41" name="Rectangle 32"/>
                <p:cNvSpPr>
                  <a:spLocks noChangeArrowheads="1"/>
                </p:cNvSpPr>
                <p:nvPr/>
              </p:nvSpPr>
              <p:spPr bwMode="auto">
                <a:xfrm>
                  <a:off x="3504" y="1632"/>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42" name="Rectangle 33"/>
                <p:cNvSpPr>
                  <a:spLocks noChangeArrowheads="1"/>
                </p:cNvSpPr>
                <p:nvPr/>
              </p:nvSpPr>
              <p:spPr bwMode="auto">
                <a:xfrm>
                  <a:off x="3408" y="1296"/>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43" name="Rectangle 34"/>
                <p:cNvSpPr>
                  <a:spLocks noChangeArrowheads="1"/>
                </p:cNvSpPr>
                <p:nvPr/>
              </p:nvSpPr>
              <p:spPr bwMode="auto">
                <a:xfrm>
                  <a:off x="3312" y="1440"/>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44" name="Rectangle 35"/>
                <p:cNvSpPr>
                  <a:spLocks noChangeArrowheads="1"/>
                </p:cNvSpPr>
                <p:nvPr/>
              </p:nvSpPr>
              <p:spPr bwMode="auto">
                <a:xfrm>
                  <a:off x="3072" y="2448"/>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45" name="Rectangle 36"/>
                <p:cNvSpPr>
                  <a:spLocks noChangeArrowheads="1"/>
                </p:cNvSpPr>
                <p:nvPr/>
              </p:nvSpPr>
              <p:spPr bwMode="auto">
                <a:xfrm>
                  <a:off x="2880" y="2352"/>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46" name="Rectangle 37"/>
                <p:cNvSpPr>
                  <a:spLocks noChangeArrowheads="1"/>
                </p:cNvSpPr>
                <p:nvPr/>
              </p:nvSpPr>
              <p:spPr bwMode="auto">
                <a:xfrm>
                  <a:off x="2808" y="2544"/>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47" name="Rectangle 38"/>
                <p:cNvSpPr>
                  <a:spLocks noChangeArrowheads="1"/>
                </p:cNvSpPr>
                <p:nvPr/>
              </p:nvSpPr>
              <p:spPr bwMode="auto">
                <a:xfrm>
                  <a:off x="3648" y="2400"/>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48" name="Rectangle 39"/>
                <p:cNvSpPr>
                  <a:spLocks noChangeArrowheads="1"/>
                </p:cNvSpPr>
                <p:nvPr/>
              </p:nvSpPr>
              <p:spPr bwMode="auto">
                <a:xfrm>
                  <a:off x="3168" y="2544"/>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49" name="Rectangle 40"/>
                <p:cNvSpPr>
                  <a:spLocks noChangeArrowheads="1"/>
                </p:cNvSpPr>
                <p:nvPr/>
              </p:nvSpPr>
              <p:spPr bwMode="auto">
                <a:xfrm>
                  <a:off x="3216" y="2160"/>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50" name="Rectangle 41"/>
                <p:cNvSpPr>
                  <a:spLocks noChangeArrowheads="1"/>
                </p:cNvSpPr>
                <p:nvPr/>
              </p:nvSpPr>
              <p:spPr bwMode="auto">
                <a:xfrm>
                  <a:off x="3408" y="2592"/>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51" name="Rectangle 42"/>
                <p:cNvSpPr>
                  <a:spLocks noChangeArrowheads="1"/>
                </p:cNvSpPr>
                <p:nvPr/>
              </p:nvSpPr>
              <p:spPr bwMode="auto">
                <a:xfrm>
                  <a:off x="3360" y="2256"/>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52" name="Rectangle 43"/>
                <p:cNvSpPr>
                  <a:spLocks noChangeArrowheads="1"/>
                </p:cNvSpPr>
                <p:nvPr/>
              </p:nvSpPr>
              <p:spPr bwMode="auto">
                <a:xfrm>
                  <a:off x="2880" y="1728"/>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53" name="Rectangle 44"/>
                <p:cNvSpPr>
                  <a:spLocks noChangeArrowheads="1"/>
                </p:cNvSpPr>
                <p:nvPr/>
              </p:nvSpPr>
              <p:spPr bwMode="auto">
                <a:xfrm>
                  <a:off x="2976" y="1824"/>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54" name="Rectangle 45"/>
                <p:cNvSpPr>
                  <a:spLocks noChangeArrowheads="1"/>
                </p:cNvSpPr>
                <p:nvPr/>
              </p:nvSpPr>
              <p:spPr bwMode="auto">
                <a:xfrm>
                  <a:off x="3216" y="1920"/>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grpSp>
        </p:grpSp>
        <p:sp>
          <p:nvSpPr>
            <p:cNvPr id="28819" name="Rectangle 46"/>
            <p:cNvSpPr>
              <a:spLocks noChangeArrowheads="1"/>
            </p:cNvSpPr>
            <p:nvPr/>
          </p:nvSpPr>
          <p:spPr bwMode="auto">
            <a:xfrm>
              <a:off x="2736" y="1440"/>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sp>
          <p:nvSpPr>
            <p:cNvPr id="28820" name="Rectangle 47"/>
            <p:cNvSpPr>
              <a:spLocks noChangeArrowheads="1"/>
            </p:cNvSpPr>
            <p:nvPr/>
          </p:nvSpPr>
          <p:spPr bwMode="auto">
            <a:xfrm>
              <a:off x="2592" y="1776"/>
              <a:ext cx="144" cy="240"/>
            </a:xfrm>
            <a:prstGeom prst="rect">
              <a:avLst/>
            </a:prstGeom>
            <a:solidFill>
              <a:srgbClr val="008000"/>
            </a:solidFill>
            <a:ln w="9525">
              <a:noFill/>
              <a:miter lim="800000"/>
              <a:headEnd/>
              <a:tailEnd/>
            </a:ln>
          </p:spPr>
          <p:txBody>
            <a:bodyPr wrap="none" anchor="ctr"/>
            <a:lstStyle/>
            <a:p>
              <a:endParaRPr lang="en-US">
                <a:latin typeface="Corbel" pitchFamily="34" charset="0"/>
              </a:endParaRPr>
            </a:p>
          </p:txBody>
        </p:sp>
      </p:grpSp>
      <p:grpSp>
        <p:nvGrpSpPr>
          <p:cNvPr id="5" name="Group 48"/>
          <p:cNvGrpSpPr>
            <a:grpSpLocks/>
          </p:cNvGrpSpPr>
          <p:nvPr/>
        </p:nvGrpSpPr>
        <p:grpSpPr bwMode="auto">
          <a:xfrm>
            <a:off x="2146300" y="3259138"/>
            <a:ext cx="884238" cy="1087437"/>
            <a:chOff x="1248" y="1440"/>
            <a:chExt cx="514" cy="840"/>
          </a:xfrm>
        </p:grpSpPr>
        <p:grpSp>
          <p:nvGrpSpPr>
            <p:cNvPr id="28798" name="Group 49"/>
            <p:cNvGrpSpPr>
              <a:grpSpLocks/>
            </p:cNvGrpSpPr>
            <p:nvPr/>
          </p:nvGrpSpPr>
          <p:grpSpPr bwMode="auto">
            <a:xfrm rot="-1677158">
              <a:off x="1440" y="1680"/>
              <a:ext cx="226" cy="240"/>
              <a:chOff x="3456" y="2736"/>
              <a:chExt cx="816" cy="768"/>
            </a:xfrm>
          </p:grpSpPr>
          <p:sp>
            <p:nvSpPr>
              <p:cNvPr id="28815" name="Oval 50"/>
              <p:cNvSpPr>
                <a:spLocks noChangeArrowheads="1"/>
              </p:cNvSpPr>
              <p:nvPr/>
            </p:nvSpPr>
            <p:spPr bwMode="auto">
              <a:xfrm>
                <a:off x="3456" y="2736"/>
                <a:ext cx="816" cy="768"/>
              </a:xfrm>
              <a:prstGeom prst="ellipse">
                <a:avLst/>
              </a:prstGeom>
              <a:solidFill>
                <a:srgbClr val="FFFF00">
                  <a:alpha val="50195"/>
                </a:srgbClr>
              </a:solidFill>
              <a:ln w="9525">
                <a:noFill/>
                <a:round/>
                <a:headEnd/>
                <a:tailEnd/>
              </a:ln>
            </p:spPr>
            <p:txBody>
              <a:bodyPr wrap="none" anchor="ctr"/>
              <a:lstStyle/>
              <a:p>
                <a:endParaRPr lang="en-US">
                  <a:latin typeface="Corbel" pitchFamily="34" charset="0"/>
                </a:endParaRPr>
              </a:p>
            </p:txBody>
          </p:sp>
          <p:sp>
            <p:nvSpPr>
              <p:cNvPr id="28816" name="Oval 51"/>
              <p:cNvSpPr>
                <a:spLocks noChangeArrowheads="1"/>
              </p:cNvSpPr>
              <p:nvPr/>
            </p:nvSpPr>
            <p:spPr bwMode="auto">
              <a:xfrm>
                <a:off x="3552" y="2832"/>
                <a:ext cx="576" cy="542"/>
              </a:xfrm>
              <a:prstGeom prst="ellipse">
                <a:avLst/>
              </a:prstGeom>
              <a:solidFill>
                <a:srgbClr val="FF9900">
                  <a:alpha val="50195"/>
                </a:srgbClr>
              </a:solidFill>
              <a:ln w="9525">
                <a:noFill/>
                <a:round/>
                <a:headEnd/>
                <a:tailEnd/>
              </a:ln>
            </p:spPr>
            <p:txBody>
              <a:bodyPr wrap="none" anchor="ctr"/>
              <a:lstStyle/>
              <a:p>
                <a:endParaRPr lang="en-US">
                  <a:latin typeface="Corbel" pitchFamily="34" charset="0"/>
                </a:endParaRPr>
              </a:p>
            </p:txBody>
          </p:sp>
          <p:sp>
            <p:nvSpPr>
              <p:cNvPr id="28817" name="Oval 52"/>
              <p:cNvSpPr>
                <a:spLocks noChangeArrowheads="1"/>
              </p:cNvSpPr>
              <p:nvPr/>
            </p:nvSpPr>
            <p:spPr bwMode="auto">
              <a:xfrm>
                <a:off x="3600" y="2892"/>
                <a:ext cx="384" cy="361"/>
              </a:xfrm>
              <a:prstGeom prst="ellipse">
                <a:avLst/>
              </a:prstGeom>
              <a:solidFill>
                <a:srgbClr val="FF0000"/>
              </a:solidFill>
              <a:ln w="9525">
                <a:noFill/>
                <a:round/>
                <a:headEnd/>
                <a:tailEnd/>
              </a:ln>
            </p:spPr>
            <p:txBody>
              <a:bodyPr wrap="none" anchor="ctr"/>
              <a:lstStyle/>
              <a:p>
                <a:endParaRPr lang="en-US">
                  <a:latin typeface="Corbel" pitchFamily="34" charset="0"/>
                </a:endParaRPr>
              </a:p>
            </p:txBody>
          </p:sp>
        </p:grpSp>
        <p:grpSp>
          <p:nvGrpSpPr>
            <p:cNvPr id="28799" name="Group 53"/>
            <p:cNvGrpSpPr>
              <a:grpSpLocks/>
            </p:cNvGrpSpPr>
            <p:nvPr/>
          </p:nvGrpSpPr>
          <p:grpSpPr bwMode="auto">
            <a:xfrm rot="-1677158">
              <a:off x="1536" y="1776"/>
              <a:ext cx="226" cy="240"/>
              <a:chOff x="3456" y="2736"/>
              <a:chExt cx="816" cy="768"/>
            </a:xfrm>
          </p:grpSpPr>
          <p:sp>
            <p:nvSpPr>
              <p:cNvPr id="28812" name="Oval 54"/>
              <p:cNvSpPr>
                <a:spLocks noChangeArrowheads="1"/>
              </p:cNvSpPr>
              <p:nvPr/>
            </p:nvSpPr>
            <p:spPr bwMode="auto">
              <a:xfrm>
                <a:off x="3456" y="2736"/>
                <a:ext cx="816" cy="768"/>
              </a:xfrm>
              <a:prstGeom prst="ellipse">
                <a:avLst/>
              </a:prstGeom>
              <a:solidFill>
                <a:srgbClr val="FFFF00">
                  <a:alpha val="50195"/>
                </a:srgbClr>
              </a:solidFill>
              <a:ln w="9525">
                <a:noFill/>
                <a:round/>
                <a:headEnd/>
                <a:tailEnd/>
              </a:ln>
            </p:spPr>
            <p:txBody>
              <a:bodyPr wrap="none" anchor="ctr"/>
              <a:lstStyle/>
              <a:p>
                <a:endParaRPr lang="en-US">
                  <a:latin typeface="Corbel" pitchFamily="34" charset="0"/>
                </a:endParaRPr>
              </a:p>
            </p:txBody>
          </p:sp>
          <p:sp>
            <p:nvSpPr>
              <p:cNvPr id="28813" name="Oval 55"/>
              <p:cNvSpPr>
                <a:spLocks noChangeArrowheads="1"/>
              </p:cNvSpPr>
              <p:nvPr/>
            </p:nvSpPr>
            <p:spPr bwMode="auto">
              <a:xfrm>
                <a:off x="3552" y="2832"/>
                <a:ext cx="576" cy="542"/>
              </a:xfrm>
              <a:prstGeom prst="ellipse">
                <a:avLst/>
              </a:prstGeom>
              <a:solidFill>
                <a:srgbClr val="FF9900">
                  <a:alpha val="50195"/>
                </a:srgbClr>
              </a:solidFill>
              <a:ln w="9525">
                <a:noFill/>
                <a:round/>
                <a:headEnd/>
                <a:tailEnd/>
              </a:ln>
            </p:spPr>
            <p:txBody>
              <a:bodyPr wrap="none" anchor="ctr"/>
              <a:lstStyle/>
              <a:p>
                <a:endParaRPr lang="en-US">
                  <a:latin typeface="Corbel" pitchFamily="34" charset="0"/>
                </a:endParaRPr>
              </a:p>
            </p:txBody>
          </p:sp>
          <p:sp>
            <p:nvSpPr>
              <p:cNvPr id="28814" name="Oval 56"/>
              <p:cNvSpPr>
                <a:spLocks noChangeArrowheads="1"/>
              </p:cNvSpPr>
              <p:nvPr/>
            </p:nvSpPr>
            <p:spPr bwMode="auto">
              <a:xfrm>
                <a:off x="3600" y="2892"/>
                <a:ext cx="384" cy="361"/>
              </a:xfrm>
              <a:prstGeom prst="ellipse">
                <a:avLst/>
              </a:prstGeom>
              <a:solidFill>
                <a:srgbClr val="FF0000"/>
              </a:solidFill>
              <a:ln w="9525">
                <a:noFill/>
                <a:round/>
                <a:headEnd/>
                <a:tailEnd/>
              </a:ln>
            </p:spPr>
            <p:txBody>
              <a:bodyPr wrap="none" anchor="ctr"/>
              <a:lstStyle/>
              <a:p>
                <a:endParaRPr lang="en-US">
                  <a:latin typeface="Corbel" pitchFamily="34" charset="0"/>
                </a:endParaRPr>
              </a:p>
            </p:txBody>
          </p:sp>
        </p:grpSp>
        <p:grpSp>
          <p:nvGrpSpPr>
            <p:cNvPr id="28800" name="Group 57"/>
            <p:cNvGrpSpPr>
              <a:grpSpLocks/>
            </p:cNvGrpSpPr>
            <p:nvPr/>
          </p:nvGrpSpPr>
          <p:grpSpPr bwMode="auto">
            <a:xfrm rot="-1677158">
              <a:off x="1248" y="1728"/>
              <a:ext cx="226" cy="240"/>
              <a:chOff x="3456" y="2736"/>
              <a:chExt cx="816" cy="768"/>
            </a:xfrm>
          </p:grpSpPr>
          <p:sp>
            <p:nvSpPr>
              <p:cNvPr id="28809" name="Oval 58"/>
              <p:cNvSpPr>
                <a:spLocks noChangeArrowheads="1"/>
              </p:cNvSpPr>
              <p:nvPr/>
            </p:nvSpPr>
            <p:spPr bwMode="auto">
              <a:xfrm>
                <a:off x="3456" y="2736"/>
                <a:ext cx="816" cy="768"/>
              </a:xfrm>
              <a:prstGeom prst="ellipse">
                <a:avLst/>
              </a:prstGeom>
              <a:solidFill>
                <a:srgbClr val="FFFF00">
                  <a:alpha val="50195"/>
                </a:srgbClr>
              </a:solidFill>
              <a:ln w="9525">
                <a:noFill/>
                <a:round/>
                <a:headEnd/>
                <a:tailEnd/>
              </a:ln>
            </p:spPr>
            <p:txBody>
              <a:bodyPr wrap="none" anchor="ctr"/>
              <a:lstStyle/>
              <a:p>
                <a:endParaRPr lang="en-US">
                  <a:latin typeface="Corbel" pitchFamily="34" charset="0"/>
                </a:endParaRPr>
              </a:p>
            </p:txBody>
          </p:sp>
          <p:sp>
            <p:nvSpPr>
              <p:cNvPr id="28810" name="Oval 59"/>
              <p:cNvSpPr>
                <a:spLocks noChangeArrowheads="1"/>
              </p:cNvSpPr>
              <p:nvPr/>
            </p:nvSpPr>
            <p:spPr bwMode="auto">
              <a:xfrm>
                <a:off x="3552" y="2832"/>
                <a:ext cx="576" cy="542"/>
              </a:xfrm>
              <a:prstGeom prst="ellipse">
                <a:avLst/>
              </a:prstGeom>
              <a:solidFill>
                <a:srgbClr val="FF9900">
                  <a:alpha val="50195"/>
                </a:srgbClr>
              </a:solidFill>
              <a:ln w="9525">
                <a:noFill/>
                <a:round/>
                <a:headEnd/>
                <a:tailEnd/>
              </a:ln>
            </p:spPr>
            <p:txBody>
              <a:bodyPr wrap="none" anchor="ctr"/>
              <a:lstStyle/>
              <a:p>
                <a:endParaRPr lang="en-US">
                  <a:latin typeface="Corbel" pitchFamily="34" charset="0"/>
                </a:endParaRPr>
              </a:p>
            </p:txBody>
          </p:sp>
          <p:sp>
            <p:nvSpPr>
              <p:cNvPr id="28811" name="Oval 60"/>
              <p:cNvSpPr>
                <a:spLocks noChangeArrowheads="1"/>
              </p:cNvSpPr>
              <p:nvPr/>
            </p:nvSpPr>
            <p:spPr bwMode="auto">
              <a:xfrm>
                <a:off x="3600" y="2892"/>
                <a:ext cx="384" cy="361"/>
              </a:xfrm>
              <a:prstGeom prst="ellipse">
                <a:avLst/>
              </a:prstGeom>
              <a:solidFill>
                <a:srgbClr val="FF0000"/>
              </a:solidFill>
              <a:ln w="9525">
                <a:noFill/>
                <a:round/>
                <a:headEnd/>
                <a:tailEnd/>
              </a:ln>
            </p:spPr>
            <p:txBody>
              <a:bodyPr wrap="none" anchor="ctr"/>
              <a:lstStyle/>
              <a:p>
                <a:endParaRPr lang="en-US">
                  <a:latin typeface="Corbel" pitchFamily="34" charset="0"/>
                </a:endParaRPr>
              </a:p>
            </p:txBody>
          </p:sp>
        </p:grpSp>
        <p:grpSp>
          <p:nvGrpSpPr>
            <p:cNvPr id="28801" name="Group 61"/>
            <p:cNvGrpSpPr>
              <a:grpSpLocks/>
            </p:cNvGrpSpPr>
            <p:nvPr/>
          </p:nvGrpSpPr>
          <p:grpSpPr bwMode="auto">
            <a:xfrm rot="-1677158">
              <a:off x="1344" y="2040"/>
              <a:ext cx="226" cy="240"/>
              <a:chOff x="3456" y="2736"/>
              <a:chExt cx="816" cy="768"/>
            </a:xfrm>
          </p:grpSpPr>
          <p:sp>
            <p:nvSpPr>
              <p:cNvPr id="28806" name="Oval 62"/>
              <p:cNvSpPr>
                <a:spLocks noChangeArrowheads="1"/>
              </p:cNvSpPr>
              <p:nvPr/>
            </p:nvSpPr>
            <p:spPr bwMode="auto">
              <a:xfrm>
                <a:off x="3456" y="2736"/>
                <a:ext cx="816" cy="768"/>
              </a:xfrm>
              <a:prstGeom prst="ellipse">
                <a:avLst/>
              </a:prstGeom>
              <a:solidFill>
                <a:srgbClr val="FFFF00">
                  <a:alpha val="50195"/>
                </a:srgbClr>
              </a:solidFill>
              <a:ln w="9525">
                <a:noFill/>
                <a:round/>
                <a:headEnd/>
                <a:tailEnd/>
              </a:ln>
            </p:spPr>
            <p:txBody>
              <a:bodyPr wrap="none" anchor="ctr"/>
              <a:lstStyle/>
              <a:p>
                <a:endParaRPr lang="en-US">
                  <a:latin typeface="Corbel" pitchFamily="34" charset="0"/>
                </a:endParaRPr>
              </a:p>
            </p:txBody>
          </p:sp>
          <p:sp>
            <p:nvSpPr>
              <p:cNvPr id="28807" name="Oval 63"/>
              <p:cNvSpPr>
                <a:spLocks noChangeArrowheads="1"/>
              </p:cNvSpPr>
              <p:nvPr/>
            </p:nvSpPr>
            <p:spPr bwMode="auto">
              <a:xfrm>
                <a:off x="3552" y="2832"/>
                <a:ext cx="576" cy="542"/>
              </a:xfrm>
              <a:prstGeom prst="ellipse">
                <a:avLst/>
              </a:prstGeom>
              <a:solidFill>
                <a:srgbClr val="FF9900">
                  <a:alpha val="50195"/>
                </a:srgbClr>
              </a:solidFill>
              <a:ln w="9525">
                <a:noFill/>
                <a:round/>
                <a:headEnd/>
                <a:tailEnd/>
              </a:ln>
            </p:spPr>
            <p:txBody>
              <a:bodyPr wrap="none" anchor="ctr"/>
              <a:lstStyle/>
              <a:p>
                <a:endParaRPr lang="en-US">
                  <a:latin typeface="Corbel" pitchFamily="34" charset="0"/>
                </a:endParaRPr>
              </a:p>
            </p:txBody>
          </p:sp>
          <p:sp>
            <p:nvSpPr>
              <p:cNvPr id="28808" name="Oval 64"/>
              <p:cNvSpPr>
                <a:spLocks noChangeArrowheads="1"/>
              </p:cNvSpPr>
              <p:nvPr/>
            </p:nvSpPr>
            <p:spPr bwMode="auto">
              <a:xfrm>
                <a:off x="3600" y="2892"/>
                <a:ext cx="384" cy="361"/>
              </a:xfrm>
              <a:prstGeom prst="ellipse">
                <a:avLst/>
              </a:prstGeom>
              <a:solidFill>
                <a:srgbClr val="FF0000"/>
              </a:solidFill>
              <a:ln w="9525">
                <a:noFill/>
                <a:round/>
                <a:headEnd/>
                <a:tailEnd/>
              </a:ln>
            </p:spPr>
            <p:txBody>
              <a:bodyPr wrap="none" anchor="ctr"/>
              <a:lstStyle/>
              <a:p>
                <a:endParaRPr lang="en-US">
                  <a:latin typeface="Corbel" pitchFamily="34" charset="0"/>
                </a:endParaRPr>
              </a:p>
            </p:txBody>
          </p:sp>
        </p:grpSp>
        <p:grpSp>
          <p:nvGrpSpPr>
            <p:cNvPr id="28802" name="Group 65"/>
            <p:cNvGrpSpPr>
              <a:grpSpLocks/>
            </p:cNvGrpSpPr>
            <p:nvPr/>
          </p:nvGrpSpPr>
          <p:grpSpPr bwMode="auto">
            <a:xfrm rot="-1677158">
              <a:off x="1440" y="1440"/>
              <a:ext cx="226" cy="240"/>
              <a:chOff x="3456" y="2736"/>
              <a:chExt cx="816" cy="768"/>
            </a:xfrm>
          </p:grpSpPr>
          <p:sp>
            <p:nvSpPr>
              <p:cNvPr id="28803" name="Oval 66"/>
              <p:cNvSpPr>
                <a:spLocks noChangeArrowheads="1"/>
              </p:cNvSpPr>
              <p:nvPr/>
            </p:nvSpPr>
            <p:spPr bwMode="auto">
              <a:xfrm>
                <a:off x="3456" y="2736"/>
                <a:ext cx="816" cy="768"/>
              </a:xfrm>
              <a:prstGeom prst="ellipse">
                <a:avLst/>
              </a:prstGeom>
              <a:solidFill>
                <a:srgbClr val="FFFF00">
                  <a:alpha val="50195"/>
                </a:srgbClr>
              </a:solidFill>
              <a:ln w="9525">
                <a:noFill/>
                <a:round/>
                <a:headEnd/>
                <a:tailEnd/>
              </a:ln>
            </p:spPr>
            <p:txBody>
              <a:bodyPr wrap="none" anchor="ctr"/>
              <a:lstStyle/>
              <a:p>
                <a:endParaRPr lang="en-US">
                  <a:latin typeface="Corbel" pitchFamily="34" charset="0"/>
                </a:endParaRPr>
              </a:p>
            </p:txBody>
          </p:sp>
          <p:sp>
            <p:nvSpPr>
              <p:cNvPr id="28804" name="Oval 67"/>
              <p:cNvSpPr>
                <a:spLocks noChangeArrowheads="1"/>
              </p:cNvSpPr>
              <p:nvPr/>
            </p:nvSpPr>
            <p:spPr bwMode="auto">
              <a:xfrm>
                <a:off x="3552" y="2832"/>
                <a:ext cx="576" cy="542"/>
              </a:xfrm>
              <a:prstGeom prst="ellipse">
                <a:avLst/>
              </a:prstGeom>
              <a:solidFill>
                <a:srgbClr val="FF9900">
                  <a:alpha val="50195"/>
                </a:srgbClr>
              </a:solidFill>
              <a:ln w="9525">
                <a:noFill/>
                <a:round/>
                <a:headEnd/>
                <a:tailEnd/>
              </a:ln>
            </p:spPr>
            <p:txBody>
              <a:bodyPr wrap="none" anchor="ctr"/>
              <a:lstStyle/>
              <a:p>
                <a:endParaRPr lang="en-US">
                  <a:latin typeface="Corbel" pitchFamily="34" charset="0"/>
                </a:endParaRPr>
              </a:p>
            </p:txBody>
          </p:sp>
          <p:sp>
            <p:nvSpPr>
              <p:cNvPr id="28805" name="Oval 68"/>
              <p:cNvSpPr>
                <a:spLocks noChangeArrowheads="1"/>
              </p:cNvSpPr>
              <p:nvPr/>
            </p:nvSpPr>
            <p:spPr bwMode="auto">
              <a:xfrm>
                <a:off x="3600" y="2892"/>
                <a:ext cx="384" cy="361"/>
              </a:xfrm>
              <a:prstGeom prst="ellipse">
                <a:avLst/>
              </a:prstGeom>
              <a:solidFill>
                <a:srgbClr val="FF0000"/>
              </a:solidFill>
              <a:ln w="9525">
                <a:noFill/>
                <a:round/>
                <a:headEnd/>
                <a:tailEnd/>
              </a:ln>
            </p:spPr>
            <p:txBody>
              <a:bodyPr wrap="none" anchor="ctr"/>
              <a:lstStyle/>
              <a:p>
                <a:endParaRPr lang="en-US">
                  <a:latin typeface="Corbel" pitchFamily="34" charset="0"/>
                </a:endParaRPr>
              </a:p>
            </p:txBody>
          </p:sp>
        </p:grpSp>
      </p:grpSp>
      <p:grpSp>
        <p:nvGrpSpPr>
          <p:cNvPr id="11" name="Group 69"/>
          <p:cNvGrpSpPr>
            <a:grpSpLocks/>
          </p:cNvGrpSpPr>
          <p:nvPr/>
        </p:nvGrpSpPr>
        <p:grpSpPr bwMode="auto">
          <a:xfrm>
            <a:off x="4705350" y="4559300"/>
            <a:ext cx="1009650" cy="704850"/>
            <a:chOff x="2736" y="2289"/>
            <a:chExt cx="587" cy="543"/>
          </a:xfrm>
        </p:grpSpPr>
        <p:sp>
          <p:nvSpPr>
            <p:cNvPr id="28795" name="AutoShape 70"/>
            <p:cNvSpPr>
              <a:spLocks noChangeArrowheads="1"/>
            </p:cNvSpPr>
            <p:nvPr/>
          </p:nvSpPr>
          <p:spPr bwMode="auto">
            <a:xfrm>
              <a:off x="2736" y="2640"/>
              <a:ext cx="144" cy="192"/>
            </a:xfrm>
            <a:prstGeom prst="lightningBolt">
              <a:avLst/>
            </a:prstGeom>
            <a:solidFill>
              <a:srgbClr val="FFFF00"/>
            </a:solidFill>
            <a:ln w="9525">
              <a:solidFill>
                <a:srgbClr val="FF0000"/>
              </a:solidFill>
              <a:miter lim="800000"/>
              <a:headEnd/>
              <a:tailEnd/>
            </a:ln>
          </p:spPr>
          <p:txBody>
            <a:bodyPr wrap="none" anchor="ctr"/>
            <a:lstStyle/>
            <a:p>
              <a:endParaRPr lang="en-US">
                <a:latin typeface="Corbel" pitchFamily="34" charset="0"/>
              </a:endParaRPr>
            </a:p>
          </p:txBody>
        </p:sp>
        <p:sp>
          <p:nvSpPr>
            <p:cNvPr id="28796" name="AutoShape 71"/>
            <p:cNvSpPr>
              <a:spLocks noChangeArrowheads="1"/>
            </p:cNvSpPr>
            <p:nvPr/>
          </p:nvSpPr>
          <p:spPr bwMode="auto">
            <a:xfrm>
              <a:off x="3013" y="2533"/>
              <a:ext cx="144" cy="192"/>
            </a:xfrm>
            <a:prstGeom prst="lightningBolt">
              <a:avLst/>
            </a:prstGeom>
            <a:solidFill>
              <a:srgbClr val="FFFF00"/>
            </a:solidFill>
            <a:ln w="9525">
              <a:solidFill>
                <a:srgbClr val="FF0000"/>
              </a:solidFill>
              <a:miter lim="800000"/>
              <a:headEnd/>
              <a:tailEnd/>
            </a:ln>
          </p:spPr>
          <p:txBody>
            <a:bodyPr wrap="none" anchor="ctr"/>
            <a:lstStyle/>
            <a:p>
              <a:endParaRPr lang="en-US">
                <a:latin typeface="Corbel" pitchFamily="34" charset="0"/>
              </a:endParaRPr>
            </a:p>
          </p:txBody>
        </p:sp>
        <p:sp>
          <p:nvSpPr>
            <p:cNvPr id="28797" name="AutoShape 72"/>
            <p:cNvSpPr>
              <a:spLocks noChangeArrowheads="1"/>
            </p:cNvSpPr>
            <p:nvPr/>
          </p:nvSpPr>
          <p:spPr bwMode="auto">
            <a:xfrm>
              <a:off x="3179" y="2289"/>
              <a:ext cx="144" cy="192"/>
            </a:xfrm>
            <a:prstGeom prst="lightningBolt">
              <a:avLst/>
            </a:prstGeom>
            <a:solidFill>
              <a:srgbClr val="FFFF00"/>
            </a:solidFill>
            <a:ln w="9525">
              <a:solidFill>
                <a:srgbClr val="FF0000"/>
              </a:solidFill>
              <a:miter lim="800000"/>
              <a:headEnd/>
              <a:tailEnd/>
            </a:ln>
          </p:spPr>
          <p:txBody>
            <a:bodyPr wrap="none" anchor="ctr"/>
            <a:lstStyle/>
            <a:p>
              <a:endParaRPr lang="en-US">
                <a:latin typeface="Corbel" pitchFamily="34" charset="0"/>
              </a:endParaRPr>
            </a:p>
          </p:txBody>
        </p:sp>
      </p:grpSp>
      <p:grpSp>
        <p:nvGrpSpPr>
          <p:cNvPr id="12" name="Group 73"/>
          <p:cNvGrpSpPr>
            <a:grpSpLocks/>
          </p:cNvGrpSpPr>
          <p:nvPr/>
        </p:nvGrpSpPr>
        <p:grpSpPr bwMode="auto">
          <a:xfrm>
            <a:off x="3879850" y="2198688"/>
            <a:ext cx="1384300" cy="496887"/>
            <a:chOff x="2256" y="816"/>
            <a:chExt cx="805" cy="384"/>
          </a:xfrm>
        </p:grpSpPr>
        <p:sp>
          <p:nvSpPr>
            <p:cNvPr id="28788" name="Rectangle 74"/>
            <p:cNvSpPr>
              <a:spLocks noChangeArrowheads="1"/>
            </p:cNvSpPr>
            <p:nvPr/>
          </p:nvSpPr>
          <p:spPr bwMode="auto">
            <a:xfrm>
              <a:off x="2415" y="1045"/>
              <a:ext cx="144" cy="48"/>
            </a:xfrm>
            <a:prstGeom prst="rect">
              <a:avLst/>
            </a:prstGeom>
            <a:solidFill>
              <a:srgbClr val="003366"/>
            </a:solidFill>
            <a:ln w="9525">
              <a:solidFill>
                <a:srgbClr val="FFFF00"/>
              </a:solidFill>
              <a:miter lim="800000"/>
              <a:headEnd/>
              <a:tailEnd/>
            </a:ln>
          </p:spPr>
          <p:txBody>
            <a:bodyPr wrap="none" anchor="ctr"/>
            <a:lstStyle/>
            <a:p>
              <a:endParaRPr lang="en-US">
                <a:latin typeface="Corbel" pitchFamily="34" charset="0"/>
              </a:endParaRPr>
            </a:p>
          </p:txBody>
        </p:sp>
        <p:grpSp>
          <p:nvGrpSpPr>
            <p:cNvPr id="28789" name="Group 75"/>
            <p:cNvGrpSpPr>
              <a:grpSpLocks/>
            </p:cNvGrpSpPr>
            <p:nvPr/>
          </p:nvGrpSpPr>
          <p:grpSpPr bwMode="auto">
            <a:xfrm>
              <a:off x="2256" y="816"/>
              <a:ext cx="805" cy="384"/>
              <a:chOff x="2256" y="816"/>
              <a:chExt cx="805" cy="384"/>
            </a:xfrm>
          </p:grpSpPr>
          <p:sp>
            <p:nvSpPr>
              <p:cNvPr id="28790" name="Rectangle 76"/>
              <p:cNvSpPr>
                <a:spLocks noChangeArrowheads="1"/>
              </p:cNvSpPr>
              <p:nvPr/>
            </p:nvSpPr>
            <p:spPr bwMode="auto">
              <a:xfrm>
                <a:off x="2352" y="1008"/>
                <a:ext cx="144" cy="48"/>
              </a:xfrm>
              <a:prstGeom prst="rect">
                <a:avLst/>
              </a:prstGeom>
              <a:solidFill>
                <a:srgbClr val="003366"/>
              </a:solidFill>
              <a:ln w="9525">
                <a:solidFill>
                  <a:srgbClr val="FFFF00"/>
                </a:solidFill>
                <a:miter lim="800000"/>
                <a:headEnd/>
                <a:tailEnd/>
              </a:ln>
            </p:spPr>
            <p:txBody>
              <a:bodyPr wrap="none" anchor="ctr"/>
              <a:lstStyle/>
              <a:p>
                <a:endParaRPr lang="en-US">
                  <a:latin typeface="Corbel" pitchFamily="34" charset="0"/>
                </a:endParaRPr>
              </a:p>
            </p:txBody>
          </p:sp>
          <p:sp>
            <p:nvSpPr>
              <p:cNvPr id="28791" name="Rectangle 77"/>
              <p:cNvSpPr>
                <a:spLocks noChangeArrowheads="1"/>
              </p:cNvSpPr>
              <p:nvPr/>
            </p:nvSpPr>
            <p:spPr bwMode="auto">
              <a:xfrm>
                <a:off x="2511" y="960"/>
                <a:ext cx="144" cy="48"/>
              </a:xfrm>
              <a:prstGeom prst="rect">
                <a:avLst/>
              </a:prstGeom>
              <a:solidFill>
                <a:srgbClr val="003366"/>
              </a:solidFill>
              <a:ln w="9525">
                <a:solidFill>
                  <a:srgbClr val="FFFF00"/>
                </a:solidFill>
                <a:miter lim="800000"/>
                <a:headEnd/>
                <a:tailEnd/>
              </a:ln>
            </p:spPr>
            <p:txBody>
              <a:bodyPr wrap="none" anchor="ctr"/>
              <a:lstStyle/>
              <a:p>
                <a:endParaRPr lang="en-US">
                  <a:latin typeface="Corbel" pitchFamily="34" charset="0"/>
                </a:endParaRPr>
              </a:p>
            </p:txBody>
          </p:sp>
          <p:sp>
            <p:nvSpPr>
              <p:cNvPr id="28792" name="Rectangle 78"/>
              <p:cNvSpPr>
                <a:spLocks noChangeArrowheads="1"/>
              </p:cNvSpPr>
              <p:nvPr/>
            </p:nvSpPr>
            <p:spPr bwMode="auto">
              <a:xfrm>
                <a:off x="2256" y="1152"/>
                <a:ext cx="144" cy="48"/>
              </a:xfrm>
              <a:prstGeom prst="rect">
                <a:avLst/>
              </a:prstGeom>
              <a:solidFill>
                <a:srgbClr val="003366"/>
              </a:solidFill>
              <a:ln w="9525">
                <a:solidFill>
                  <a:srgbClr val="FFFF00"/>
                </a:solidFill>
                <a:miter lim="800000"/>
                <a:headEnd/>
                <a:tailEnd/>
              </a:ln>
            </p:spPr>
            <p:txBody>
              <a:bodyPr wrap="none" anchor="ctr"/>
              <a:lstStyle/>
              <a:p>
                <a:endParaRPr lang="en-US">
                  <a:latin typeface="Corbel" pitchFamily="34" charset="0"/>
                </a:endParaRPr>
              </a:p>
            </p:txBody>
          </p:sp>
          <p:sp>
            <p:nvSpPr>
              <p:cNvPr id="28793" name="Rectangle 79"/>
              <p:cNvSpPr>
                <a:spLocks noChangeArrowheads="1"/>
              </p:cNvSpPr>
              <p:nvPr/>
            </p:nvSpPr>
            <p:spPr bwMode="auto">
              <a:xfrm>
                <a:off x="2784" y="816"/>
                <a:ext cx="144" cy="48"/>
              </a:xfrm>
              <a:prstGeom prst="rect">
                <a:avLst/>
              </a:prstGeom>
              <a:solidFill>
                <a:srgbClr val="003366"/>
              </a:solidFill>
              <a:ln w="9525">
                <a:solidFill>
                  <a:srgbClr val="FFFF00"/>
                </a:solidFill>
                <a:miter lim="800000"/>
                <a:headEnd/>
                <a:tailEnd/>
              </a:ln>
            </p:spPr>
            <p:txBody>
              <a:bodyPr wrap="none" anchor="ctr"/>
              <a:lstStyle/>
              <a:p>
                <a:endParaRPr lang="en-US">
                  <a:latin typeface="Corbel" pitchFamily="34" charset="0"/>
                </a:endParaRPr>
              </a:p>
            </p:txBody>
          </p:sp>
          <p:sp>
            <p:nvSpPr>
              <p:cNvPr id="28794" name="Rectangle 80"/>
              <p:cNvSpPr>
                <a:spLocks noChangeArrowheads="1"/>
              </p:cNvSpPr>
              <p:nvPr/>
            </p:nvSpPr>
            <p:spPr bwMode="auto">
              <a:xfrm>
                <a:off x="2917" y="886"/>
                <a:ext cx="144" cy="48"/>
              </a:xfrm>
              <a:prstGeom prst="rect">
                <a:avLst/>
              </a:prstGeom>
              <a:solidFill>
                <a:srgbClr val="003366"/>
              </a:solidFill>
              <a:ln w="9525">
                <a:solidFill>
                  <a:srgbClr val="FFFF00"/>
                </a:solidFill>
                <a:miter lim="800000"/>
                <a:headEnd/>
                <a:tailEnd/>
              </a:ln>
            </p:spPr>
            <p:txBody>
              <a:bodyPr wrap="none" anchor="ctr"/>
              <a:lstStyle/>
              <a:p>
                <a:endParaRPr lang="en-US">
                  <a:latin typeface="Corbel" pitchFamily="34" charset="0"/>
                </a:endParaRPr>
              </a:p>
            </p:txBody>
          </p:sp>
        </p:grpSp>
      </p:grpSp>
      <p:sp>
        <p:nvSpPr>
          <p:cNvPr id="93265" name="Text Box 81"/>
          <p:cNvSpPr txBox="1">
            <a:spLocks noChangeArrowheads="1"/>
          </p:cNvSpPr>
          <p:nvPr/>
        </p:nvSpPr>
        <p:spPr bwMode="auto">
          <a:xfrm>
            <a:off x="5448300" y="2995613"/>
            <a:ext cx="1163638" cy="284162"/>
          </a:xfrm>
          <a:prstGeom prst="rect">
            <a:avLst/>
          </a:prstGeom>
          <a:solidFill>
            <a:schemeClr val="bg1"/>
          </a:solidFill>
          <a:ln w="9525">
            <a:solidFill>
              <a:srgbClr val="FF0000"/>
            </a:solidFill>
            <a:miter lim="800000"/>
            <a:headEnd/>
            <a:tailEnd/>
          </a:ln>
        </p:spPr>
        <p:txBody>
          <a:bodyPr wrap="none">
            <a:spAutoFit/>
          </a:bodyPr>
          <a:lstStyle/>
          <a:p>
            <a:pPr>
              <a:spcBef>
                <a:spcPct val="50000"/>
              </a:spcBef>
            </a:pPr>
            <a:r>
              <a:rPr lang="en-US" sz="1200" b="1">
                <a:latin typeface="Corbel" pitchFamily="34" charset="0"/>
              </a:rPr>
              <a:t>Agroindustrias</a:t>
            </a:r>
            <a:endParaRPr lang="es-ES" sz="1200" b="1">
              <a:latin typeface="Corbel" pitchFamily="34" charset="0"/>
            </a:endParaRPr>
          </a:p>
        </p:txBody>
      </p:sp>
      <p:sp>
        <p:nvSpPr>
          <p:cNvPr id="93266" name="Text Box 82"/>
          <p:cNvSpPr txBox="1">
            <a:spLocks noChangeArrowheads="1"/>
          </p:cNvSpPr>
          <p:nvPr/>
        </p:nvSpPr>
        <p:spPr bwMode="auto">
          <a:xfrm>
            <a:off x="3811588" y="2014538"/>
            <a:ext cx="608012" cy="284162"/>
          </a:xfrm>
          <a:prstGeom prst="rect">
            <a:avLst/>
          </a:prstGeom>
          <a:solidFill>
            <a:schemeClr val="bg1"/>
          </a:solidFill>
          <a:ln w="9525">
            <a:solidFill>
              <a:srgbClr val="FF0000"/>
            </a:solidFill>
            <a:miter lim="800000"/>
            <a:headEnd/>
            <a:tailEnd/>
          </a:ln>
        </p:spPr>
        <p:txBody>
          <a:bodyPr wrap="none">
            <a:spAutoFit/>
          </a:bodyPr>
          <a:lstStyle/>
          <a:p>
            <a:pPr>
              <a:spcBef>
                <a:spcPct val="50000"/>
              </a:spcBef>
            </a:pPr>
            <a:r>
              <a:rPr lang="en-US" sz="1200" b="1">
                <a:latin typeface="Corbel" pitchFamily="34" charset="0"/>
              </a:rPr>
              <a:t>Hierro</a:t>
            </a:r>
            <a:endParaRPr lang="es-ES" sz="1200" b="1">
              <a:latin typeface="Corbel" pitchFamily="34" charset="0"/>
            </a:endParaRPr>
          </a:p>
        </p:txBody>
      </p:sp>
      <p:sp>
        <p:nvSpPr>
          <p:cNvPr id="93267" name="Text Box 83"/>
          <p:cNvSpPr txBox="1">
            <a:spLocks noChangeArrowheads="1"/>
          </p:cNvSpPr>
          <p:nvPr/>
        </p:nvSpPr>
        <p:spPr bwMode="auto">
          <a:xfrm>
            <a:off x="4375150" y="5368925"/>
            <a:ext cx="1181100" cy="284163"/>
          </a:xfrm>
          <a:prstGeom prst="rect">
            <a:avLst/>
          </a:prstGeom>
          <a:solidFill>
            <a:schemeClr val="bg1"/>
          </a:solidFill>
          <a:ln w="9525">
            <a:solidFill>
              <a:srgbClr val="FF0000"/>
            </a:solidFill>
            <a:miter lim="800000"/>
            <a:headEnd/>
            <a:tailEnd/>
          </a:ln>
        </p:spPr>
        <p:txBody>
          <a:bodyPr wrap="none">
            <a:spAutoFit/>
          </a:bodyPr>
          <a:lstStyle/>
          <a:p>
            <a:pPr>
              <a:spcBef>
                <a:spcPct val="50000"/>
              </a:spcBef>
            </a:pPr>
            <a:r>
              <a:rPr lang="en-US" sz="1200" b="1">
                <a:latin typeface="Corbel" pitchFamily="34" charset="0"/>
              </a:rPr>
              <a:t>Hidroeléctricas</a:t>
            </a:r>
            <a:endParaRPr lang="es-ES" sz="1200" b="1">
              <a:latin typeface="Corbel" pitchFamily="34" charset="0"/>
            </a:endParaRPr>
          </a:p>
        </p:txBody>
      </p:sp>
      <p:sp>
        <p:nvSpPr>
          <p:cNvPr id="93268" name="Text Box 84"/>
          <p:cNvSpPr txBox="1">
            <a:spLocks noChangeArrowheads="1"/>
          </p:cNvSpPr>
          <p:nvPr/>
        </p:nvSpPr>
        <p:spPr bwMode="auto">
          <a:xfrm>
            <a:off x="6783388" y="4679950"/>
            <a:ext cx="844550" cy="284163"/>
          </a:xfrm>
          <a:prstGeom prst="rect">
            <a:avLst/>
          </a:prstGeom>
          <a:solidFill>
            <a:schemeClr val="bg1"/>
          </a:solidFill>
          <a:ln w="9525">
            <a:solidFill>
              <a:srgbClr val="FF0000"/>
            </a:solidFill>
            <a:miter lim="800000"/>
            <a:headEnd/>
            <a:tailEnd/>
          </a:ln>
        </p:spPr>
        <p:txBody>
          <a:bodyPr wrap="none">
            <a:spAutoFit/>
          </a:bodyPr>
          <a:lstStyle/>
          <a:p>
            <a:pPr>
              <a:spcBef>
                <a:spcPct val="50000"/>
              </a:spcBef>
            </a:pPr>
            <a:r>
              <a:rPr lang="en-US" sz="1200" b="1">
                <a:latin typeface="Corbel" pitchFamily="34" charset="0"/>
              </a:rPr>
              <a:t>Industrias</a:t>
            </a:r>
            <a:endParaRPr lang="es-ES" sz="1200" b="1">
              <a:latin typeface="Corbel" pitchFamily="34" charset="0"/>
            </a:endParaRPr>
          </a:p>
        </p:txBody>
      </p:sp>
      <p:sp>
        <p:nvSpPr>
          <p:cNvPr id="93269" name="Text Box 85"/>
          <p:cNvSpPr txBox="1">
            <a:spLocks noChangeArrowheads="1"/>
          </p:cNvSpPr>
          <p:nvPr/>
        </p:nvSpPr>
        <p:spPr bwMode="auto">
          <a:xfrm>
            <a:off x="2222500" y="4157663"/>
            <a:ext cx="969963" cy="284162"/>
          </a:xfrm>
          <a:prstGeom prst="rect">
            <a:avLst/>
          </a:prstGeom>
          <a:solidFill>
            <a:schemeClr val="bg1"/>
          </a:solidFill>
          <a:ln w="9525">
            <a:solidFill>
              <a:srgbClr val="FF0000"/>
            </a:solidFill>
            <a:miter lim="800000"/>
            <a:headEnd/>
            <a:tailEnd/>
          </a:ln>
        </p:spPr>
        <p:txBody>
          <a:bodyPr wrap="none">
            <a:spAutoFit/>
          </a:bodyPr>
          <a:lstStyle/>
          <a:p>
            <a:pPr>
              <a:spcBef>
                <a:spcPct val="50000"/>
              </a:spcBef>
            </a:pPr>
            <a:r>
              <a:rPr lang="en-US" sz="1200" b="1">
                <a:latin typeface="Corbel" pitchFamily="34" charset="0"/>
              </a:rPr>
              <a:t>Gas Natural</a:t>
            </a:r>
            <a:endParaRPr lang="es-ES" sz="1200" b="1">
              <a:latin typeface="Corbel" pitchFamily="34" charset="0"/>
            </a:endParaRPr>
          </a:p>
        </p:txBody>
      </p:sp>
      <p:grpSp>
        <p:nvGrpSpPr>
          <p:cNvPr id="14" name="Group 86"/>
          <p:cNvGrpSpPr>
            <a:grpSpLocks/>
          </p:cNvGrpSpPr>
          <p:nvPr/>
        </p:nvGrpSpPr>
        <p:grpSpPr bwMode="auto">
          <a:xfrm>
            <a:off x="82550" y="3135313"/>
            <a:ext cx="9382125" cy="3684587"/>
            <a:chOff x="48" y="1170"/>
            <a:chExt cx="5455" cy="2846"/>
          </a:xfrm>
        </p:grpSpPr>
        <p:grpSp>
          <p:nvGrpSpPr>
            <p:cNvPr id="28728" name="Group 87"/>
            <p:cNvGrpSpPr>
              <a:grpSpLocks/>
            </p:cNvGrpSpPr>
            <p:nvPr/>
          </p:nvGrpSpPr>
          <p:grpSpPr bwMode="auto">
            <a:xfrm>
              <a:off x="144" y="1170"/>
              <a:ext cx="336" cy="128"/>
              <a:chOff x="1780" y="1749"/>
              <a:chExt cx="384" cy="146"/>
            </a:xfrm>
          </p:grpSpPr>
          <p:sp>
            <p:nvSpPr>
              <p:cNvPr id="28782" name="Freeform 88"/>
              <p:cNvSpPr>
                <a:spLocks/>
              </p:cNvSpPr>
              <p:nvPr/>
            </p:nvSpPr>
            <p:spPr bwMode="auto">
              <a:xfrm>
                <a:off x="1780" y="1776"/>
                <a:ext cx="384" cy="119"/>
              </a:xfrm>
              <a:custGeom>
                <a:avLst/>
                <a:gdLst>
                  <a:gd name="T0" fmla="*/ 0 w 1056"/>
                  <a:gd name="T1" fmla="*/ 0 h 288"/>
                  <a:gd name="T2" fmla="*/ 0 w 1056"/>
                  <a:gd name="T3" fmla="*/ 0 h 288"/>
                  <a:gd name="T4" fmla="*/ 0 w 1056"/>
                  <a:gd name="T5" fmla="*/ 0 h 288"/>
                  <a:gd name="T6" fmla="*/ 0 w 1056"/>
                  <a:gd name="T7" fmla="*/ 0 h 288"/>
                  <a:gd name="T8" fmla="*/ 0 w 1056"/>
                  <a:gd name="T9" fmla="*/ 0 h 288"/>
                  <a:gd name="T10" fmla="*/ 0 w 1056"/>
                  <a:gd name="T11" fmla="*/ 0 h 288"/>
                  <a:gd name="T12" fmla="*/ 0 w 1056"/>
                  <a:gd name="T13" fmla="*/ 0 h 288"/>
                  <a:gd name="T14" fmla="*/ 0 w 1056"/>
                  <a:gd name="T15" fmla="*/ 0 h 288"/>
                  <a:gd name="T16" fmla="*/ 0 w 1056"/>
                  <a:gd name="T17" fmla="*/ 0 h 288"/>
                  <a:gd name="T18" fmla="*/ 0 w 1056"/>
                  <a:gd name="T19" fmla="*/ 0 h 288"/>
                  <a:gd name="T20" fmla="*/ 0 w 1056"/>
                  <a:gd name="T21" fmla="*/ 0 h 288"/>
                  <a:gd name="T22" fmla="*/ 0 w 1056"/>
                  <a:gd name="T23" fmla="*/ 0 h 288"/>
                  <a:gd name="T24" fmla="*/ 0 w 1056"/>
                  <a:gd name="T25" fmla="*/ 0 h 288"/>
                  <a:gd name="T26" fmla="*/ 0 w 1056"/>
                  <a:gd name="T27" fmla="*/ 0 h 288"/>
                  <a:gd name="T28" fmla="*/ 0 w 1056"/>
                  <a:gd name="T29" fmla="*/ 0 h 288"/>
                  <a:gd name="T30" fmla="*/ 0 w 1056"/>
                  <a:gd name="T31" fmla="*/ 0 h 288"/>
                  <a:gd name="T32" fmla="*/ 0 w 1056"/>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6"/>
                  <a:gd name="T52" fmla="*/ 0 h 288"/>
                  <a:gd name="T53" fmla="*/ 1056 w 1056"/>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FF3300"/>
              </a:solidFill>
              <a:ln w="9525">
                <a:solidFill>
                  <a:srgbClr val="FF3300"/>
                </a:solidFill>
                <a:round/>
                <a:headEnd/>
                <a:tailEnd/>
              </a:ln>
            </p:spPr>
            <p:txBody>
              <a:bodyPr/>
              <a:lstStyle/>
              <a:p>
                <a:endParaRPr lang="en-US"/>
              </a:p>
            </p:txBody>
          </p:sp>
          <p:sp>
            <p:nvSpPr>
              <p:cNvPr id="28783" name="Line 89"/>
              <p:cNvSpPr>
                <a:spLocks noChangeShapeType="1"/>
              </p:cNvSpPr>
              <p:nvPr/>
            </p:nvSpPr>
            <p:spPr bwMode="auto">
              <a:xfrm flipV="1">
                <a:off x="1909" y="1749"/>
                <a:ext cx="0" cy="96"/>
              </a:xfrm>
              <a:prstGeom prst="line">
                <a:avLst/>
              </a:prstGeom>
              <a:noFill/>
              <a:ln w="9525">
                <a:solidFill>
                  <a:srgbClr val="FF3300"/>
                </a:solidFill>
                <a:round/>
                <a:headEnd/>
                <a:tailEnd/>
              </a:ln>
            </p:spPr>
            <p:txBody>
              <a:bodyPr/>
              <a:lstStyle/>
              <a:p>
                <a:endParaRPr lang="en-US"/>
              </a:p>
            </p:txBody>
          </p:sp>
          <p:sp>
            <p:nvSpPr>
              <p:cNvPr id="28784" name="Line 90"/>
              <p:cNvSpPr>
                <a:spLocks noChangeShapeType="1"/>
              </p:cNvSpPr>
              <p:nvPr/>
            </p:nvSpPr>
            <p:spPr bwMode="auto">
              <a:xfrm>
                <a:off x="1945" y="1815"/>
                <a:ext cx="48" cy="0"/>
              </a:xfrm>
              <a:prstGeom prst="line">
                <a:avLst/>
              </a:prstGeom>
              <a:noFill/>
              <a:ln w="38100">
                <a:solidFill>
                  <a:srgbClr val="FF3300"/>
                </a:solidFill>
                <a:round/>
                <a:headEnd/>
                <a:tailEnd/>
              </a:ln>
            </p:spPr>
            <p:txBody>
              <a:bodyPr/>
              <a:lstStyle/>
              <a:p>
                <a:endParaRPr lang="en-US"/>
              </a:p>
            </p:txBody>
          </p:sp>
          <p:sp>
            <p:nvSpPr>
              <p:cNvPr id="28785" name="Line 91"/>
              <p:cNvSpPr>
                <a:spLocks noChangeShapeType="1"/>
              </p:cNvSpPr>
              <p:nvPr/>
            </p:nvSpPr>
            <p:spPr bwMode="auto">
              <a:xfrm>
                <a:off x="2002" y="1815"/>
                <a:ext cx="48" cy="0"/>
              </a:xfrm>
              <a:prstGeom prst="line">
                <a:avLst/>
              </a:prstGeom>
              <a:noFill/>
              <a:ln w="38100">
                <a:solidFill>
                  <a:srgbClr val="FF3300"/>
                </a:solidFill>
                <a:round/>
                <a:headEnd/>
                <a:tailEnd/>
              </a:ln>
            </p:spPr>
            <p:txBody>
              <a:bodyPr/>
              <a:lstStyle/>
              <a:p>
                <a:endParaRPr lang="en-US"/>
              </a:p>
            </p:txBody>
          </p:sp>
          <p:sp>
            <p:nvSpPr>
              <p:cNvPr id="28786" name="Line 92"/>
              <p:cNvSpPr>
                <a:spLocks noChangeShapeType="1"/>
              </p:cNvSpPr>
              <p:nvPr/>
            </p:nvSpPr>
            <p:spPr bwMode="auto">
              <a:xfrm>
                <a:off x="1945" y="1782"/>
                <a:ext cx="48" cy="0"/>
              </a:xfrm>
              <a:prstGeom prst="line">
                <a:avLst/>
              </a:prstGeom>
              <a:noFill/>
              <a:ln w="38100">
                <a:solidFill>
                  <a:srgbClr val="FF3300"/>
                </a:solidFill>
                <a:round/>
                <a:headEnd/>
                <a:tailEnd/>
              </a:ln>
            </p:spPr>
            <p:txBody>
              <a:bodyPr/>
              <a:lstStyle/>
              <a:p>
                <a:endParaRPr lang="en-US"/>
              </a:p>
            </p:txBody>
          </p:sp>
          <p:sp>
            <p:nvSpPr>
              <p:cNvPr id="28787" name="Line 93"/>
              <p:cNvSpPr>
                <a:spLocks noChangeShapeType="1"/>
              </p:cNvSpPr>
              <p:nvPr/>
            </p:nvSpPr>
            <p:spPr bwMode="auto">
              <a:xfrm>
                <a:off x="2002" y="1782"/>
                <a:ext cx="48" cy="0"/>
              </a:xfrm>
              <a:prstGeom prst="line">
                <a:avLst/>
              </a:prstGeom>
              <a:noFill/>
              <a:ln w="38100">
                <a:solidFill>
                  <a:srgbClr val="FF3300"/>
                </a:solidFill>
                <a:round/>
                <a:headEnd/>
                <a:tailEnd/>
              </a:ln>
            </p:spPr>
            <p:txBody>
              <a:bodyPr/>
              <a:lstStyle/>
              <a:p>
                <a:endParaRPr lang="en-US"/>
              </a:p>
            </p:txBody>
          </p:sp>
        </p:grpSp>
        <p:grpSp>
          <p:nvGrpSpPr>
            <p:cNvPr id="28729" name="Group 94"/>
            <p:cNvGrpSpPr>
              <a:grpSpLocks/>
            </p:cNvGrpSpPr>
            <p:nvPr/>
          </p:nvGrpSpPr>
          <p:grpSpPr bwMode="auto">
            <a:xfrm>
              <a:off x="288" y="1648"/>
              <a:ext cx="336" cy="128"/>
              <a:chOff x="1780" y="1749"/>
              <a:chExt cx="384" cy="146"/>
            </a:xfrm>
          </p:grpSpPr>
          <p:sp>
            <p:nvSpPr>
              <p:cNvPr id="28776" name="Freeform 95"/>
              <p:cNvSpPr>
                <a:spLocks/>
              </p:cNvSpPr>
              <p:nvPr/>
            </p:nvSpPr>
            <p:spPr bwMode="auto">
              <a:xfrm>
                <a:off x="1780" y="1776"/>
                <a:ext cx="384" cy="119"/>
              </a:xfrm>
              <a:custGeom>
                <a:avLst/>
                <a:gdLst>
                  <a:gd name="T0" fmla="*/ 0 w 1056"/>
                  <a:gd name="T1" fmla="*/ 0 h 288"/>
                  <a:gd name="T2" fmla="*/ 0 w 1056"/>
                  <a:gd name="T3" fmla="*/ 0 h 288"/>
                  <a:gd name="T4" fmla="*/ 0 w 1056"/>
                  <a:gd name="T5" fmla="*/ 0 h 288"/>
                  <a:gd name="T6" fmla="*/ 0 w 1056"/>
                  <a:gd name="T7" fmla="*/ 0 h 288"/>
                  <a:gd name="T8" fmla="*/ 0 w 1056"/>
                  <a:gd name="T9" fmla="*/ 0 h 288"/>
                  <a:gd name="T10" fmla="*/ 0 w 1056"/>
                  <a:gd name="T11" fmla="*/ 0 h 288"/>
                  <a:gd name="T12" fmla="*/ 0 w 1056"/>
                  <a:gd name="T13" fmla="*/ 0 h 288"/>
                  <a:gd name="T14" fmla="*/ 0 w 1056"/>
                  <a:gd name="T15" fmla="*/ 0 h 288"/>
                  <a:gd name="T16" fmla="*/ 0 w 1056"/>
                  <a:gd name="T17" fmla="*/ 0 h 288"/>
                  <a:gd name="T18" fmla="*/ 0 w 1056"/>
                  <a:gd name="T19" fmla="*/ 0 h 288"/>
                  <a:gd name="T20" fmla="*/ 0 w 1056"/>
                  <a:gd name="T21" fmla="*/ 0 h 288"/>
                  <a:gd name="T22" fmla="*/ 0 w 1056"/>
                  <a:gd name="T23" fmla="*/ 0 h 288"/>
                  <a:gd name="T24" fmla="*/ 0 w 1056"/>
                  <a:gd name="T25" fmla="*/ 0 h 288"/>
                  <a:gd name="T26" fmla="*/ 0 w 1056"/>
                  <a:gd name="T27" fmla="*/ 0 h 288"/>
                  <a:gd name="T28" fmla="*/ 0 w 1056"/>
                  <a:gd name="T29" fmla="*/ 0 h 288"/>
                  <a:gd name="T30" fmla="*/ 0 w 1056"/>
                  <a:gd name="T31" fmla="*/ 0 h 288"/>
                  <a:gd name="T32" fmla="*/ 0 w 1056"/>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6"/>
                  <a:gd name="T52" fmla="*/ 0 h 288"/>
                  <a:gd name="T53" fmla="*/ 1056 w 1056"/>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FF3300"/>
              </a:solidFill>
              <a:ln w="9525">
                <a:solidFill>
                  <a:srgbClr val="FF3300"/>
                </a:solidFill>
                <a:round/>
                <a:headEnd/>
                <a:tailEnd/>
              </a:ln>
            </p:spPr>
            <p:txBody>
              <a:bodyPr/>
              <a:lstStyle/>
              <a:p>
                <a:endParaRPr lang="en-US"/>
              </a:p>
            </p:txBody>
          </p:sp>
          <p:sp>
            <p:nvSpPr>
              <p:cNvPr id="28777" name="Line 96"/>
              <p:cNvSpPr>
                <a:spLocks noChangeShapeType="1"/>
              </p:cNvSpPr>
              <p:nvPr/>
            </p:nvSpPr>
            <p:spPr bwMode="auto">
              <a:xfrm flipV="1">
                <a:off x="1909" y="1749"/>
                <a:ext cx="0" cy="96"/>
              </a:xfrm>
              <a:prstGeom prst="line">
                <a:avLst/>
              </a:prstGeom>
              <a:noFill/>
              <a:ln w="9525">
                <a:solidFill>
                  <a:srgbClr val="FF3300"/>
                </a:solidFill>
                <a:round/>
                <a:headEnd/>
                <a:tailEnd/>
              </a:ln>
            </p:spPr>
            <p:txBody>
              <a:bodyPr/>
              <a:lstStyle/>
              <a:p>
                <a:endParaRPr lang="en-US"/>
              </a:p>
            </p:txBody>
          </p:sp>
          <p:sp>
            <p:nvSpPr>
              <p:cNvPr id="28778" name="Line 97"/>
              <p:cNvSpPr>
                <a:spLocks noChangeShapeType="1"/>
              </p:cNvSpPr>
              <p:nvPr/>
            </p:nvSpPr>
            <p:spPr bwMode="auto">
              <a:xfrm>
                <a:off x="1945" y="1815"/>
                <a:ext cx="48" cy="0"/>
              </a:xfrm>
              <a:prstGeom prst="line">
                <a:avLst/>
              </a:prstGeom>
              <a:noFill/>
              <a:ln w="38100">
                <a:solidFill>
                  <a:srgbClr val="FF3300"/>
                </a:solidFill>
                <a:round/>
                <a:headEnd/>
                <a:tailEnd/>
              </a:ln>
            </p:spPr>
            <p:txBody>
              <a:bodyPr/>
              <a:lstStyle/>
              <a:p>
                <a:endParaRPr lang="en-US"/>
              </a:p>
            </p:txBody>
          </p:sp>
          <p:sp>
            <p:nvSpPr>
              <p:cNvPr id="28779" name="Line 98"/>
              <p:cNvSpPr>
                <a:spLocks noChangeShapeType="1"/>
              </p:cNvSpPr>
              <p:nvPr/>
            </p:nvSpPr>
            <p:spPr bwMode="auto">
              <a:xfrm>
                <a:off x="2002" y="1815"/>
                <a:ext cx="48" cy="0"/>
              </a:xfrm>
              <a:prstGeom prst="line">
                <a:avLst/>
              </a:prstGeom>
              <a:noFill/>
              <a:ln w="38100">
                <a:solidFill>
                  <a:srgbClr val="FF3300"/>
                </a:solidFill>
                <a:round/>
                <a:headEnd/>
                <a:tailEnd/>
              </a:ln>
            </p:spPr>
            <p:txBody>
              <a:bodyPr/>
              <a:lstStyle/>
              <a:p>
                <a:endParaRPr lang="en-US"/>
              </a:p>
            </p:txBody>
          </p:sp>
          <p:sp>
            <p:nvSpPr>
              <p:cNvPr id="28780" name="Line 99"/>
              <p:cNvSpPr>
                <a:spLocks noChangeShapeType="1"/>
              </p:cNvSpPr>
              <p:nvPr/>
            </p:nvSpPr>
            <p:spPr bwMode="auto">
              <a:xfrm>
                <a:off x="1945" y="1782"/>
                <a:ext cx="48" cy="0"/>
              </a:xfrm>
              <a:prstGeom prst="line">
                <a:avLst/>
              </a:prstGeom>
              <a:noFill/>
              <a:ln w="38100">
                <a:solidFill>
                  <a:srgbClr val="FF3300"/>
                </a:solidFill>
                <a:round/>
                <a:headEnd/>
                <a:tailEnd/>
              </a:ln>
            </p:spPr>
            <p:txBody>
              <a:bodyPr/>
              <a:lstStyle/>
              <a:p>
                <a:endParaRPr lang="en-US"/>
              </a:p>
            </p:txBody>
          </p:sp>
          <p:sp>
            <p:nvSpPr>
              <p:cNvPr id="28781" name="Line 100"/>
              <p:cNvSpPr>
                <a:spLocks noChangeShapeType="1"/>
              </p:cNvSpPr>
              <p:nvPr/>
            </p:nvSpPr>
            <p:spPr bwMode="auto">
              <a:xfrm>
                <a:off x="2002" y="1782"/>
                <a:ext cx="48" cy="0"/>
              </a:xfrm>
              <a:prstGeom prst="line">
                <a:avLst/>
              </a:prstGeom>
              <a:noFill/>
              <a:ln w="38100">
                <a:solidFill>
                  <a:srgbClr val="FF3300"/>
                </a:solidFill>
                <a:round/>
                <a:headEnd/>
                <a:tailEnd/>
              </a:ln>
            </p:spPr>
            <p:txBody>
              <a:bodyPr/>
              <a:lstStyle/>
              <a:p>
                <a:endParaRPr lang="en-US"/>
              </a:p>
            </p:txBody>
          </p:sp>
        </p:grpSp>
        <p:grpSp>
          <p:nvGrpSpPr>
            <p:cNvPr id="28730" name="Group 101"/>
            <p:cNvGrpSpPr>
              <a:grpSpLocks/>
            </p:cNvGrpSpPr>
            <p:nvPr/>
          </p:nvGrpSpPr>
          <p:grpSpPr bwMode="auto">
            <a:xfrm>
              <a:off x="144" y="3328"/>
              <a:ext cx="336" cy="128"/>
              <a:chOff x="1780" y="1749"/>
              <a:chExt cx="384" cy="146"/>
            </a:xfrm>
          </p:grpSpPr>
          <p:sp>
            <p:nvSpPr>
              <p:cNvPr id="28770" name="Freeform 102"/>
              <p:cNvSpPr>
                <a:spLocks/>
              </p:cNvSpPr>
              <p:nvPr/>
            </p:nvSpPr>
            <p:spPr bwMode="auto">
              <a:xfrm>
                <a:off x="1780" y="1776"/>
                <a:ext cx="384" cy="119"/>
              </a:xfrm>
              <a:custGeom>
                <a:avLst/>
                <a:gdLst>
                  <a:gd name="T0" fmla="*/ 0 w 1056"/>
                  <a:gd name="T1" fmla="*/ 0 h 288"/>
                  <a:gd name="T2" fmla="*/ 0 w 1056"/>
                  <a:gd name="T3" fmla="*/ 0 h 288"/>
                  <a:gd name="T4" fmla="*/ 0 w 1056"/>
                  <a:gd name="T5" fmla="*/ 0 h 288"/>
                  <a:gd name="T6" fmla="*/ 0 w 1056"/>
                  <a:gd name="T7" fmla="*/ 0 h 288"/>
                  <a:gd name="T8" fmla="*/ 0 w 1056"/>
                  <a:gd name="T9" fmla="*/ 0 h 288"/>
                  <a:gd name="T10" fmla="*/ 0 w 1056"/>
                  <a:gd name="T11" fmla="*/ 0 h 288"/>
                  <a:gd name="T12" fmla="*/ 0 w 1056"/>
                  <a:gd name="T13" fmla="*/ 0 h 288"/>
                  <a:gd name="T14" fmla="*/ 0 w 1056"/>
                  <a:gd name="T15" fmla="*/ 0 h 288"/>
                  <a:gd name="T16" fmla="*/ 0 w 1056"/>
                  <a:gd name="T17" fmla="*/ 0 h 288"/>
                  <a:gd name="T18" fmla="*/ 0 w 1056"/>
                  <a:gd name="T19" fmla="*/ 0 h 288"/>
                  <a:gd name="T20" fmla="*/ 0 w 1056"/>
                  <a:gd name="T21" fmla="*/ 0 h 288"/>
                  <a:gd name="T22" fmla="*/ 0 w 1056"/>
                  <a:gd name="T23" fmla="*/ 0 h 288"/>
                  <a:gd name="T24" fmla="*/ 0 w 1056"/>
                  <a:gd name="T25" fmla="*/ 0 h 288"/>
                  <a:gd name="T26" fmla="*/ 0 w 1056"/>
                  <a:gd name="T27" fmla="*/ 0 h 288"/>
                  <a:gd name="T28" fmla="*/ 0 w 1056"/>
                  <a:gd name="T29" fmla="*/ 0 h 288"/>
                  <a:gd name="T30" fmla="*/ 0 w 1056"/>
                  <a:gd name="T31" fmla="*/ 0 h 288"/>
                  <a:gd name="T32" fmla="*/ 0 w 1056"/>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6"/>
                  <a:gd name="T52" fmla="*/ 0 h 288"/>
                  <a:gd name="T53" fmla="*/ 1056 w 1056"/>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FF3300"/>
              </a:solidFill>
              <a:ln w="9525">
                <a:solidFill>
                  <a:srgbClr val="FF3300"/>
                </a:solidFill>
                <a:round/>
                <a:headEnd/>
                <a:tailEnd/>
              </a:ln>
            </p:spPr>
            <p:txBody>
              <a:bodyPr/>
              <a:lstStyle/>
              <a:p>
                <a:endParaRPr lang="en-US"/>
              </a:p>
            </p:txBody>
          </p:sp>
          <p:sp>
            <p:nvSpPr>
              <p:cNvPr id="28771" name="Line 103"/>
              <p:cNvSpPr>
                <a:spLocks noChangeShapeType="1"/>
              </p:cNvSpPr>
              <p:nvPr/>
            </p:nvSpPr>
            <p:spPr bwMode="auto">
              <a:xfrm flipV="1">
                <a:off x="1909" y="1749"/>
                <a:ext cx="0" cy="96"/>
              </a:xfrm>
              <a:prstGeom prst="line">
                <a:avLst/>
              </a:prstGeom>
              <a:noFill/>
              <a:ln w="9525">
                <a:solidFill>
                  <a:srgbClr val="FF3300"/>
                </a:solidFill>
                <a:round/>
                <a:headEnd/>
                <a:tailEnd/>
              </a:ln>
            </p:spPr>
            <p:txBody>
              <a:bodyPr/>
              <a:lstStyle/>
              <a:p>
                <a:endParaRPr lang="en-US"/>
              </a:p>
            </p:txBody>
          </p:sp>
          <p:sp>
            <p:nvSpPr>
              <p:cNvPr id="28772" name="Line 104"/>
              <p:cNvSpPr>
                <a:spLocks noChangeShapeType="1"/>
              </p:cNvSpPr>
              <p:nvPr/>
            </p:nvSpPr>
            <p:spPr bwMode="auto">
              <a:xfrm>
                <a:off x="1945" y="1815"/>
                <a:ext cx="48" cy="0"/>
              </a:xfrm>
              <a:prstGeom prst="line">
                <a:avLst/>
              </a:prstGeom>
              <a:noFill/>
              <a:ln w="38100">
                <a:solidFill>
                  <a:srgbClr val="FF3300"/>
                </a:solidFill>
                <a:round/>
                <a:headEnd/>
                <a:tailEnd/>
              </a:ln>
            </p:spPr>
            <p:txBody>
              <a:bodyPr/>
              <a:lstStyle/>
              <a:p>
                <a:endParaRPr lang="en-US"/>
              </a:p>
            </p:txBody>
          </p:sp>
          <p:sp>
            <p:nvSpPr>
              <p:cNvPr id="28773" name="Line 105"/>
              <p:cNvSpPr>
                <a:spLocks noChangeShapeType="1"/>
              </p:cNvSpPr>
              <p:nvPr/>
            </p:nvSpPr>
            <p:spPr bwMode="auto">
              <a:xfrm>
                <a:off x="2002" y="1815"/>
                <a:ext cx="48" cy="0"/>
              </a:xfrm>
              <a:prstGeom prst="line">
                <a:avLst/>
              </a:prstGeom>
              <a:noFill/>
              <a:ln w="38100">
                <a:solidFill>
                  <a:srgbClr val="FF3300"/>
                </a:solidFill>
                <a:round/>
                <a:headEnd/>
                <a:tailEnd/>
              </a:ln>
            </p:spPr>
            <p:txBody>
              <a:bodyPr/>
              <a:lstStyle/>
              <a:p>
                <a:endParaRPr lang="en-US"/>
              </a:p>
            </p:txBody>
          </p:sp>
          <p:sp>
            <p:nvSpPr>
              <p:cNvPr id="28774" name="Line 106"/>
              <p:cNvSpPr>
                <a:spLocks noChangeShapeType="1"/>
              </p:cNvSpPr>
              <p:nvPr/>
            </p:nvSpPr>
            <p:spPr bwMode="auto">
              <a:xfrm>
                <a:off x="1945" y="1782"/>
                <a:ext cx="48" cy="0"/>
              </a:xfrm>
              <a:prstGeom prst="line">
                <a:avLst/>
              </a:prstGeom>
              <a:noFill/>
              <a:ln w="38100">
                <a:solidFill>
                  <a:srgbClr val="FF3300"/>
                </a:solidFill>
                <a:round/>
                <a:headEnd/>
                <a:tailEnd/>
              </a:ln>
            </p:spPr>
            <p:txBody>
              <a:bodyPr/>
              <a:lstStyle/>
              <a:p>
                <a:endParaRPr lang="en-US"/>
              </a:p>
            </p:txBody>
          </p:sp>
          <p:sp>
            <p:nvSpPr>
              <p:cNvPr id="28775" name="Line 107"/>
              <p:cNvSpPr>
                <a:spLocks noChangeShapeType="1"/>
              </p:cNvSpPr>
              <p:nvPr/>
            </p:nvSpPr>
            <p:spPr bwMode="auto">
              <a:xfrm>
                <a:off x="2002" y="1782"/>
                <a:ext cx="48" cy="0"/>
              </a:xfrm>
              <a:prstGeom prst="line">
                <a:avLst/>
              </a:prstGeom>
              <a:noFill/>
              <a:ln w="38100">
                <a:solidFill>
                  <a:srgbClr val="FF3300"/>
                </a:solidFill>
                <a:round/>
                <a:headEnd/>
                <a:tailEnd/>
              </a:ln>
            </p:spPr>
            <p:txBody>
              <a:bodyPr/>
              <a:lstStyle/>
              <a:p>
                <a:endParaRPr lang="en-US"/>
              </a:p>
            </p:txBody>
          </p:sp>
        </p:grpSp>
        <p:grpSp>
          <p:nvGrpSpPr>
            <p:cNvPr id="28731" name="Group 108"/>
            <p:cNvGrpSpPr>
              <a:grpSpLocks/>
            </p:cNvGrpSpPr>
            <p:nvPr/>
          </p:nvGrpSpPr>
          <p:grpSpPr bwMode="auto">
            <a:xfrm>
              <a:off x="4927" y="2072"/>
              <a:ext cx="576" cy="219"/>
              <a:chOff x="1780" y="1749"/>
              <a:chExt cx="384" cy="146"/>
            </a:xfrm>
          </p:grpSpPr>
          <p:sp>
            <p:nvSpPr>
              <p:cNvPr id="28764" name="Freeform 109"/>
              <p:cNvSpPr>
                <a:spLocks/>
              </p:cNvSpPr>
              <p:nvPr/>
            </p:nvSpPr>
            <p:spPr bwMode="auto">
              <a:xfrm>
                <a:off x="1780" y="1776"/>
                <a:ext cx="384" cy="119"/>
              </a:xfrm>
              <a:custGeom>
                <a:avLst/>
                <a:gdLst>
                  <a:gd name="T0" fmla="*/ 0 w 1056"/>
                  <a:gd name="T1" fmla="*/ 0 h 288"/>
                  <a:gd name="T2" fmla="*/ 0 w 1056"/>
                  <a:gd name="T3" fmla="*/ 0 h 288"/>
                  <a:gd name="T4" fmla="*/ 0 w 1056"/>
                  <a:gd name="T5" fmla="*/ 0 h 288"/>
                  <a:gd name="T6" fmla="*/ 0 w 1056"/>
                  <a:gd name="T7" fmla="*/ 0 h 288"/>
                  <a:gd name="T8" fmla="*/ 0 w 1056"/>
                  <a:gd name="T9" fmla="*/ 0 h 288"/>
                  <a:gd name="T10" fmla="*/ 0 w 1056"/>
                  <a:gd name="T11" fmla="*/ 0 h 288"/>
                  <a:gd name="T12" fmla="*/ 0 w 1056"/>
                  <a:gd name="T13" fmla="*/ 0 h 288"/>
                  <a:gd name="T14" fmla="*/ 0 w 1056"/>
                  <a:gd name="T15" fmla="*/ 0 h 288"/>
                  <a:gd name="T16" fmla="*/ 0 w 1056"/>
                  <a:gd name="T17" fmla="*/ 0 h 288"/>
                  <a:gd name="T18" fmla="*/ 0 w 1056"/>
                  <a:gd name="T19" fmla="*/ 0 h 288"/>
                  <a:gd name="T20" fmla="*/ 0 w 1056"/>
                  <a:gd name="T21" fmla="*/ 0 h 288"/>
                  <a:gd name="T22" fmla="*/ 0 w 1056"/>
                  <a:gd name="T23" fmla="*/ 0 h 288"/>
                  <a:gd name="T24" fmla="*/ 0 w 1056"/>
                  <a:gd name="T25" fmla="*/ 0 h 288"/>
                  <a:gd name="T26" fmla="*/ 0 w 1056"/>
                  <a:gd name="T27" fmla="*/ 0 h 288"/>
                  <a:gd name="T28" fmla="*/ 0 w 1056"/>
                  <a:gd name="T29" fmla="*/ 0 h 288"/>
                  <a:gd name="T30" fmla="*/ 0 w 1056"/>
                  <a:gd name="T31" fmla="*/ 0 h 288"/>
                  <a:gd name="T32" fmla="*/ 0 w 1056"/>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6"/>
                  <a:gd name="T52" fmla="*/ 0 h 288"/>
                  <a:gd name="T53" fmla="*/ 1056 w 1056"/>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chemeClr val="accent1"/>
              </a:solidFill>
              <a:ln w="9525">
                <a:solidFill>
                  <a:schemeClr val="tx1"/>
                </a:solidFill>
                <a:round/>
                <a:headEnd/>
                <a:tailEnd/>
              </a:ln>
            </p:spPr>
            <p:txBody>
              <a:bodyPr/>
              <a:lstStyle/>
              <a:p>
                <a:endParaRPr lang="en-US"/>
              </a:p>
            </p:txBody>
          </p:sp>
          <p:sp>
            <p:nvSpPr>
              <p:cNvPr id="28765" name="Line 110"/>
              <p:cNvSpPr>
                <a:spLocks noChangeShapeType="1"/>
              </p:cNvSpPr>
              <p:nvPr/>
            </p:nvSpPr>
            <p:spPr bwMode="auto">
              <a:xfrm flipV="1">
                <a:off x="1909" y="1749"/>
                <a:ext cx="0" cy="96"/>
              </a:xfrm>
              <a:prstGeom prst="line">
                <a:avLst/>
              </a:prstGeom>
              <a:noFill/>
              <a:ln w="9525">
                <a:solidFill>
                  <a:schemeClr val="tx1"/>
                </a:solidFill>
                <a:round/>
                <a:headEnd/>
                <a:tailEnd/>
              </a:ln>
            </p:spPr>
            <p:txBody>
              <a:bodyPr/>
              <a:lstStyle/>
              <a:p>
                <a:endParaRPr lang="en-US"/>
              </a:p>
            </p:txBody>
          </p:sp>
          <p:sp>
            <p:nvSpPr>
              <p:cNvPr id="28766" name="Line 111"/>
              <p:cNvSpPr>
                <a:spLocks noChangeShapeType="1"/>
              </p:cNvSpPr>
              <p:nvPr/>
            </p:nvSpPr>
            <p:spPr bwMode="auto">
              <a:xfrm>
                <a:off x="1945" y="1815"/>
                <a:ext cx="48" cy="0"/>
              </a:xfrm>
              <a:prstGeom prst="line">
                <a:avLst/>
              </a:prstGeom>
              <a:noFill/>
              <a:ln w="38100">
                <a:solidFill>
                  <a:schemeClr val="tx1"/>
                </a:solidFill>
                <a:round/>
                <a:headEnd/>
                <a:tailEnd/>
              </a:ln>
            </p:spPr>
            <p:txBody>
              <a:bodyPr/>
              <a:lstStyle/>
              <a:p>
                <a:endParaRPr lang="en-US"/>
              </a:p>
            </p:txBody>
          </p:sp>
          <p:sp>
            <p:nvSpPr>
              <p:cNvPr id="28767" name="Line 112"/>
              <p:cNvSpPr>
                <a:spLocks noChangeShapeType="1"/>
              </p:cNvSpPr>
              <p:nvPr/>
            </p:nvSpPr>
            <p:spPr bwMode="auto">
              <a:xfrm>
                <a:off x="2002" y="1815"/>
                <a:ext cx="48" cy="0"/>
              </a:xfrm>
              <a:prstGeom prst="line">
                <a:avLst/>
              </a:prstGeom>
              <a:noFill/>
              <a:ln w="38100">
                <a:solidFill>
                  <a:schemeClr val="tx1"/>
                </a:solidFill>
                <a:round/>
                <a:headEnd/>
                <a:tailEnd/>
              </a:ln>
            </p:spPr>
            <p:txBody>
              <a:bodyPr/>
              <a:lstStyle/>
              <a:p>
                <a:endParaRPr lang="en-US"/>
              </a:p>
            </p:txBody>
          </p:sp>
          <p:sp>
            <p:nvSpPr>
              <p:cNvPr id="28768" name="Line 113"/>
              <p:cNvSpPr>
                <a:spLocks noChangeShapeType="1"/>
              </p:cNvSpPr>
              <p:nvPr/>
            </p:nvSpPr>
            <p:spPr bwMode="auto">
              <a:xfrm>
                <a:off x="1945" y="1782"/>
                <a:ext cx="48" cy="0"/>
              </a:xfrm>
              <a:prstGeom prst="line">
                <a:avLst/>
              </a:prstGeom>
              <a:noFill/>
              <a:ln w="38100">
                <a:solidFill>
                  <a:schemeClr val="tx1"/>
                </a:solidFill>
                <a:round/>
                <a:headEnd/>
                <a:tailEnd/>
              </a:ln>
            </p:spPr>
            <p:txBody>
              <a:bodyPr/>
              <a:lstStyle/>
              <a:p>
                <a:endParaRPr lang="en-US"/>
              </a:p>
            </p:txBody>
          </p:sp>
          <p:sp>
            <p:nvSpPr>
              <p:cNvPr id="28769" name="Line 114"/>
              <p:cNvSpPr>
                <a:spLocks noChangeShapeType="1"/>
              </p:cNvSpPr>
              <p:nvPr/>
            </p:nvSpPr>
            <p:spPr bwMode="auto">
              <a:xfrm>
                <a:off x="2002" y="1782"/>
                <a:ext cx="48" cy="0"/>
              </a:xfrm>
              <a:prstGeom prst="line">
                <a:avLst/>
              </a:prstGeom>
              <a:noFill/>
              <a:ln w="38100">
                <a:solidFill>
                  <a:schemeClr val="tx1"/>
                </a:solidFill>
                <a:round/>
                <a:headEnd/>
                <a:tailEnd/>
              </a:ln>
            </p:spPr>
            <p:txBody>
              <a:bodyPr/>
              <a:lstStyle/>
              <a:p>
                <a:endParaRPr lang="en-US"/>
              </a:p>
            </p:txBody>
          </p:sp>
        </p:grpSp>
        <p:grpSp>
          <p:nvGrpSpPr>
            <p:cNvPr id="28732" name="Group 115"/>
            <p:cNvGrpSpPr>
              <a:grpSpLocks/>
            </p:cNvGrpSpPr>
            <p:nvPr/>
          </p:nvGrpSpPr>
          <p:grpSpPr bwMode="auto">
            <a:xfrm>
              <a:off x="4512" y="2208"/>
              <a:ext cx="336" cy="128"/>
              <a:chOff x="1780" y="1749"/>
              <a:chExt cx="384" cy="146"/>
            </a:xfrm>
          </p:grpSpPr>
          <p:sp>
            <p:nvSpPr>
              <p:cNvPr id="28758" name="Freeform 116"/>
              <p:cNvSpPr>
                <a:spLocks/>
              </p:cNvSpPr>
              <p:nvPr/>
            </p:nvSpPr>
            <p:spPr bwMode="auto">
              <a:xfrm>
                <a:off x="1780" y="1776"/>
                <a:ext cx="384" cy="119"/>
              </a:xfrm>
              <a:custGeom>
                <a:avLst/>
                <a:gdLst>
                  <a:gd name="T0" fmla="*/ 0 w 1056"/>
                  <a:gd name="T1" fmla="*/ 0 h 288"/>
                  <a:gd name="T2" fmla="*/ 0 w 1056"/>
                  <a:gd name="T3" fmla="*/ 0 h 288"/>
                  <a:gd name="T4" fmla="*/ 0 w 1056"/>
                  <a:gd name="T5" fmla="*/ 0 h 288"/>
                  <a:gd name="T6" fmla="*/ 0 w 1056"/>
                  <a:gd name="T7" fmla="*/ 0 h 288"/>
                  <a:gd name="T8" fmla="*/ 0 w 1056"/>
                  <a:gd name="T9" fmla="*/ 0 h 288"/>
                  <a:gd name="T10" fmla="*/ 0 w 1056"/>
                  <a:gd name="T11" fmla="*/ 0 h 288"/>
                  <a:gd name="T12" fmla="*/ 0 w 1056"/>
                  <a:gd name="T13" fmla="*/ 0 h 288"/>
                  <a:gd name="T14" fmla="*/ 0 w 1056"/>
                  <a:gd name="T15" fmla="*/ 0 h 288"/>
                  <a:gd name="T16" fmla="*/ 0 w 1056"/>
                  <a:gd name="T17" fmla="*/ 0 h 288"/>
                  <a:gd name="T18" fmla="*/ 0 w 1056"/>
                  <a:gd name="T19" fmla="*/ 0 h 288"/>
                  <a:gd name="T20" fmla="*/ 0 w 1056"/>
                  <a:gd name="T21" fmla="*/ 0 h 288"/>
                  <a:gd name="T22" fmla="*/ 0 w 1056"/>
                  <a:gd name="T23" fmla="*/ 0 h 288"/>
                  <a:gd name="T24" fmla="*/ 0 w 1056"/>
                  <a:gd name="T25" fmla="*/ 0 h 288"/>
                  <a:gd name="T26" fmla="*/ 0 w 1056"/>
                  <a:gd name="T27" fmla="*/ 0 h 288"/>
                  <a:gd name="T28" fmla="*/ 0 w 1056"/>
                  <a:gd name="T29" fmla="*/ 0 h 288"/>
                  <a:gd name="T30" fmla="*/ 0 w 1056"/>
                  <a:gd name="T31" fmla="*/ 0 h 288"/>
                  <a:gd name="T32" fmla="*/ 0 w 1056"/>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6"/>
                  <a:gd name="T52" fmla="*/ 0 h 288"/>
                  <a:gd name="T53" fmla="*/ 1056 w 1056"/>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FF3300"/>
              </a:solidFill>
              <a:ln w="9525">
                <a:solidFill>
                  <a:srgbClr val="FF3300"/>
                </a:solidFill>
                <a:round/>
                <a:headEnd/>
                <a:tailEnd/>
              </a:ln>
            </p:spPr>
            <p:txBody>
              <a:bodyPr/>
              <a:lstStyle/>
              <a:p>
                <a:endParaRPr lang="en-US"/>
              </a:p>
            </p:txBody>
          </p:sp>
          <p:sp>
            <p:nvSpPr>
              <p:cNvPr id="28759" name="Line 117"/>
              <p:cNvSpPr>
                <a:spLocks noChangeShapeType="1"/>
              </p:cNvSpPr>
              <p:nvPr/>
            </p:nvSpPr>
            <p:spPr bwMode="auto">
              <a:xfrm flipV="1">
                <a:off x="1909" y="1749"/>
                <a:ext cx="0" cy="96"/>
              </a:xfrm>
              <a:prstGeom prst="line">
                <a:avLst/>
              </a:prstGeom>
              <a:noFill/>
              <a:ln w="9525">
                <a:solidFill>
                  <a:srgbClr val="FF3300"/>
                </a:solidFill>
                <a:round/>
                <a:headEnd/>
                <a:tailEnd/>
              </a:ln>
            </p:spPr>
            <p:txBody>
              <a:bodyPr/>
              <a:lstStyle/>
              <a:p>
                <a:endParaRPr lang="en-US"/>
              </a:p>
            </p:txBody>
          </p:sp>
          <p:sp>
            <p:nvSpPr>
              <p:cNvPr id="28760" name="Line 118"/>
              <p:cNvSpPr>
                <a:spLocks noChangeShapeType="1"/>
              </p:cNvSpPr>
              <p:nvPr/>
            </p:nvSpPr>
            <p:spPr bwMode="auto">
              <a:xfrm>
                <a:off x="1945" y="1815"/>
                <a:ext cx="48" cy="0"/>
              </a:xfrm>
              <a:prstGeom prst="line">
                <a:avLst/>
              </a:prstGeom>
              <a:noFill/>
              <a:ln w="38100">
                <a:solidFill>
                  <a:srgbClr val="FF3300"/>
                </a:solidFill>
                <a:round/>
                <a:headEnd/>
                <a:tailEnd/>
              </a:ln>
            </p:spPr>
            <p:txBody>
              <a:bodyPr/>
              <a:lstStyle/>
              <a:p>
                <a:endParaRPr lang="en-US"/>
              </a:p>
            </p:txBody>
          </p:sp>
          <p:sp>
            <p:nvSpPr>
              <p:cNvPr id="28761" name="Line 119"/>
              <p:cNvSpPr>
                <a:spLocks noChangeShapeType="1"/>
              </p:cNvSpPr>
              <p:nvPr/>
            </p:nvSpPr>
            <p:spPr bwMode="auto">
              <a:xfrm>
                <a:off x="2002" y="1815"/>
                <a:ext cx="48" cy="0"/>
              </a:xfrm>
              <a:prstGeom prst="line">
                <a:avLst/>
              </a:prstGeom>
              <a:noFill/>
              <a:ln w="38100">
                <a:solidFill>
                  <a:srgbClr val="FF3300"/>
                </a:solidFill>
                <a:round/>
                <a:headEnd/>
                <a:tailEnd/>
              </a:ln>
            </p:spPr>
            <p:txBody>
              <a:bodyPr/>
              <a:lstStyle/>
              <a:p>
                <a:endParaRPr lang="en-US"/>
              </a:p>
            </p:txBody>
          </p:sp>
          <p:sp>
            <p:nvSpPr>
              <p:cNvPr id="28762" name="Line 120"/>
              <p:cNvSpPr>
                <a:spLocks noChangeShapeType="1"/>
              </p:cNvSpPr>
              <p:nvPr/>
            </p:nvSpPr>
            <p:spPr bwMode="auto">
              <a:xfrm>
                <a:off x="1945" y="1782"/>
                <a:ext cx="48" cy="0"/>
              </a:xfrm>
              <a:prstGeom prst="line">
                <a:avLst/>
              </a:prstGeom>
              <a:noFill/>
              <a:ln w="38100">
                <a:solidFill>
                  <a:srgbClr val="FF3300"/>
                </a:solidFill>
                <a:round/>
                <a:headEnd/>
                <a:tailEnd/>
              </a:ln>
            </p:spPr>
            <p:txBody>
              <a:bodyPr/>
              <a:lstStyle/>
              <a:p>
                <a:endParaRPr lang="en-US"/>
              </a:p>
            </p:txBody>
          </p:sp>
          <p:sp>
            <p:nvSpPr>
              <p:cNvPr id="28763" name="Line 121"/>
              <p:cNvSpPr>
                <a:spLocks noChangeShapeType="1"/>
              </p:cNvSpPr>
              <p:nvPr/>
            </p:nvSpPr>
            <p:spPr bwMode="auto">
              <a:xfrm>
                <a:off x="2002" y="1782"/>
                <a:ext cx="48" cy="0"/>
              </a:xfrm>
              <a:prstGeom prst="line">
                <a:avLst/>
              </a:prstGeom>
              <a:noFill/>
              <a:ln w="38100">
                <a:solidFill>
                  <a:srgbClr val="FF3300"/>
                </a:solidFill>
                <a:round/>
                <a:headEnd/>
                <a:tailEnd/>
              </a:ln>
            </p:spPr>
            <p:txBody>
              <a:bodyPr/>
              <a:lstStyle/>
              <a:p>
                <a:endParaRPr lang="en-US"/>
              </a:p>
            </p:txBody>
          </p:sp>
        </p:grpSp>
        <p:grpSp>
          <p:nvGrpSpPr>
            <p:cNvPr id="28733" name="Group 122"/>
            <p:cNvGrpSpPr>
              <a:grpSpLocks/>
            </p:cNvGrpSpPr>
            <p:nvPr/>
          </p:nvGrpSpPr>
          <p:grpSpPr bwMode="auto">
            <a:xfrm>
              <a:off x="3744" y="3088"/>
              <a:ext cx="336" cy="128"/>
              <a:chOff x="1780" y="1749"/>
              <a:chExt cx="384" cy="146"/>
            </a:xfrm>
          </p:grpSpPr>
          <p:sp>
            <p:nvSpPr>
              <p:cNvPr id="28752" name="Freeform 123"/>
              <p:cNvSpPr>
                <a:spLocks/>
              </p:cNvSpPr>
              <p:nvPr/>
            </p:nvSpPr>
            <p:spPr bwMode="auto">
              <a:xfrm>
                <a:off x="1780" y="1776"/>
                <a:ext cx="384" cy="119"/>
              </a:xfrm>
              <a:custGeom>
                <a:avLst/>
                <a:gdLst>
                  <a:gd name="T0" fmla="*/ 0 w 1056"/>
                  <a:gd name="T1" fmla="*/ 0 h 288"/>
                  <a:gd name="T2" fmla="*/ 0 w 1056"/>
                  <a:gd name="T3" fmla="*/ 0 h 288"/>
                  <a:gd name="T4" fmla="*/ 0 w 1056"/>
                  <a:gd name="T5" fmla="*/ 0 h 288"/>
                  <a:gd name="T6" fmla="*/ 0 w 1056"/>
                  <a:gd name="T7" fmla="*/ 0 h 288"/>
                  <a:gd name="T8" fmla="*/ 0 w 1056"/>
                  <a:gd name="T9" fmla="*/ 0 h 288"/>
                  <a:gd name="T10" fmla="*/ 0 w 1056"/>
                  <a:gd name="T11" fmla="*/ 0 h 288"/>
                  <a:gd name="T12" fmla="*/ 0 w 1056"/>
                  <a:gd name="T13" fmla="*/ 0 h 288"/>
                  <a:gd name="T14" fmla="*/ 0 w 1056"/>
                  <a:gd name="T15" fmla="*/ 0 h 288"/>
                  <a:gd name="T16" fmla="*/ 0 w 1056"/>
                  <a:gd name="T17" fmla="*/ 0 h 288"/>
                  <a:gd name="T18" fmla="*/ 0 w 1056"/>
                  <a:gd name="T19" fmla="*/ 0 h 288"/>
                  <a:gd name="T20" fmla="*/ 0 w 1056"/>
                  <a:gd name="T21" fmla="*/ 0 h 288"/>
                  <a:gd name="T22" fmla="*/ 0 w 1056"/>
                  <a:gd name="T23" fmla="*/ 0 h 288"/>
                  <a:gd name="T24" fmla="*/ 0 w 1056"/>
                  <a:gd name="T25" fmla="*/ 0 h 288"/>
                  <a:gd name="T26" fmla="*/ 0 w 1056"/>
                  <a:gd name="T27" fmla="*/ 0 h 288"/>
                  <a:gd name="T28" fmla="*/ 0 w 1056"/>
                  <a:gd name="T29" fmla="*/ 0 h 288"/>
                  <a:gd name="T30" fmla="*/ 0 w 1056"/>
                  <a:gd name="T31" fmla="*/ 0 h 288"/>
                  <a:gd name="T32" fmla="*/ 0 w 1056"/>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6"/>
                  <a:gd name="T52" fmla="*/ 0 h 288"/>
                  <a:gd name="T53" fmla="*/ 1056 w 1056"/>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FF3300"/>
              </a:solidFill>
              <a:ln w="9525">
                <a:solidFill>
                  <a:srgbClr val="FF3300"/>
                </a:solidFill>
                <a:round/>
                <a:headEnd/>
                <a:tailEnd/>
              </a:ln>
            </p:spPr>
            <p:txBody>
              <a:bodyPr/>
              <a:lstStyle/>
              <a:p>
                <a:endParaRPr lang="en-US"/>
              </a:p>
            </p:txBody>
          </p:sp>
          <p:sp>
            <p:nvSpPr>
              <p:cNvPr id="28753" name="Line 124"/>
              <p:cNvSpPr>
                <a:spLocks noChangeShapeType="1"/>
              </p:cNvSpPr>
              <p:nvPr/>
            </p:nvSpPr>
            <p:spPr bwMode="auto">
              <a:xfrm flipV="1">
                <a:off x="1909" y="1749"/>
                <a:ext cx="0" cy="96"/>
              </a:xfrm>
              <a:prstGeom prst="line">
                <a:avLst/>
              </a:prstGeom>
              <a:noFill/>
              <a:ln w="9525">
                <a:solidFill>
                  <a:srgbClr val="FF3300"/>
                </a:solidFill>
                <a:round/>
                <a:headEnd/>
                <a:tailEnd/>
              </a:ln>
            </p:spPr>
            <p:txBody>
              <a:bodyPr/>
              <a:lstStyle/>
              <a:p>
                <a:endParaRPr lang="en-US"/>
              </a:p>
            </p:txBody>
          </p:sp>
          <p:sp>
            <p:nvSpPr>
              <p:cNvPr id="28754" name="Line 125"/>
              <p:cNvSpPr>
                <a:spLocks noChangeShapeType="1"/>
              </p:cNvSpPr>
              <p:nvPr/>
            </p:nvSpPr>
            <p:spPr bwMode="auto">
              <a:xfrm>
                <a:off x="1945" y="1815"/>
                <a:ext cx="48" cy="0"/>
              </a:xfrm>
              <a:prstGeom prst="line">
                <a:avLst/>
              </a:prstGeom>
              <a:noFill/>
              <a:ln w="38100">
                <a:solidFill>
                  <a:srgbClr val="FF3300"/>
                </a:solidFill>
                <a:round/>
                <a:headEnd/>
                <a:tailEnd/>
              </a:ln>
            </p:spPr>
            <p:txBody>
              <a:bodyPr/>
              <a:lstStyle/>
              <a:p>
                <a:endParaRPr lang="en-US"/>
              </a:p>
            </p:txBody>
          </p:sp>
          <p:sp>
            <p:nvSpPr>
              <p:cNvPr id="28755" name="Line 126"/>
              <p:cNvSpPr>
                <a:spLocks noChangeShapeType="1"/>
              </p:cNvSpPr>
              <p:nvPr/>
            </p:nvSpPr>
            <p:spPr bwMode="auto">
              <a:xfrm>
                <a:off x="2002" y="1815"/>
                <a:ext cx="48" cy="0"/>
              </a:xfrm>
              <a:prstGeom prst="line">
                <a:avLst/>
              </a:prstGeom>
              <a:noFill/>
              <a:ln w="38100">
                <a:solidFill>
                  <a:srgbClr val="FF3300"/>
                </a:solidFill>
                <a:round/>
                <a:headEnd/>
                <a:tailEnd/>
              </a:ln>
            </p:spPr>
            <p:txBody>
              <a:bodyPr/>
              <a:lstStyle/>
              <a:p>
                <a:endParaRPr lang="en-US"/>
              </a:p>
            </p:txBody>
          </p:sp>
          <p:sp>
            <p:nvSpPr>
              <p:cNvPr id="28756" name="Line 127"/>
              <p:cNvSpPr>
                <a:spLocks noChangeShapeType="1"/>
              </p:cNvSpPr>
              <p:nvPr/>
            </p:nvSpPr>
            <p:spPr bwMode="auto">
              <a:xfrm>
                <a:off x="1945" y="1782"/>
                <a:ext cx="48" cy="0"/>
              </a:xfrm>
              <a:prstGeom prst="line">
                <a:avLst/>
              </a:prstGeom>
              <a:noFill/>
              <a:ln w="38100">
                <a:solidFill>
                  <a:srgbClr val="FF3300"/>
                </a:solidFill>
                <a:round/>
                <a:headEnd/>
                <a:tailEnd/>
              </a:ln>
            </p:spPr>
            <p:txBody>
              <a:bodyPr/>
              <a:lstStyle/>
              <a:p>
                <a:endParaRPr lang="en-US"/>
              </a:p>
            </p:txBody>
          </p:sp>
          <p:sp>
            <p:nvSpPr>
              <p:cNvPr id="28757" name="Line 128"/>
              <p:cNvSpPr>
                <a:spLocks noChangeShapeType="1"/>
              </p:cNvSpPr>
              <p:nvPr/>
            </p:nvSpPr>
            <p:spPr bwMode="auto">
              <a:xfrm>
                <a:off x="2002" y="1782"/>
                <a:ext cx="48" cy="0"/>
              </a:xfrm>
              <a:prstGeom prst="line">
                <a:avLst/>
              </a:prstGeom>
              <a:noFill/>
              <a:ln w="38100">
                <a:solidFill>
                  <a:srgbClr val="FF3300"/>
                </a:solidFill>
                <a:round/>
                <a:headEnd/>
                <a:tailEnd/>
              </a:ln>
            </p:spPr>
            <p:txBody>
              <a:bodyPr/>
              <a:lstStyle/>
              <a:p>
                <a:endParaRPr lang="en-US"/>
              </a:p>
            </p:txBody>
          </p:sp>
        </p:grpSp>
        <p:grpSp>
          <p:nvGrpSpPr>
            <p:cNvPr id="28734" name="Group 129"/>
            <p:cNvGrpSpPr>
              <a:grpSpLocks/>
            </p:cNvGrpSpPr>
            <p:nvPr/>
          </p:nvGrpSpPr>
          <p:grpSpPr bwMode="auto">
            <a:xfrm>
              <a:off x="2736" y="3888"/>
              <a:ext cx="336" cy="128"/>
              <a:chOff x="1780" y="1749"/>
              <a:chExt cx="384" cy="146"/>
            </a:xfrm>
          </p:grpSpPr>
          <p:sp>
            <p:nvSpPr>
              <p:cNvPr id="28746" name="Freeform 130"/>
              <p:cNvSpPr>
                <a:spLocks/>
              </p:cNvSpPr>
              <p:nvPr/>
            </p:nvSpPr>
            <p:spPr bwMode="auto">
              <a:xfrm>
                <a:off x="1780" y="1776"/>
                <a:ext cx="384" cy="119"/>
              </a:xfrm>
              <a:custGeom>
                <a:avLst/>
                <a:gdLst>
                  <a:gd name="T0" fmla="*/ 0 w 1056"/>
                  <a:gd name="T1" fmla="*/ 0 h 288"/>
                  <a:gd name="T2" fmla="*/ 0 w 1056"/>
                  <a:gd name="T3" fmla="*/ 0 h 288"/>
                  <a:gd name="T4" fmla="*/ 0 w 1056"/>
                  <a:gd name="T5" fmla="*/ 0 h 288"/>
                  <a:gd name="T6" fmla="*/ 0 w 1056"/>
                  <a:gd name="T7" fmla="*/ 0 h 288"/>
                  <a:gd name="T8" fmla="*/ 0 w 1056"/>
                  <a:gd name="T9" fmla="*/ 0 h 288"/>
                  <a:gd name="T10" fmla="*/ 0 w 1056"/>
                  <a:gd name="T11" fmla="*/ 0 h 288"/>
                  <a:gd name="T12" fmla="*/ 0 w 1056"/>
                  <a:gd name="T13" fmla="*/ 0 h 288"/>
                  <a:gd name="T14" fmla="*/ 0 w 1056"/>
                  <a:gd name="T15" fmla="*/ 0 h 288"/>
                  <a:gd name="T16" fmla="*/ 0 w 1056"/>
                  <a:gd name="T17" fmla="*/ 0 h 288"/>
                  <a:gd name="T18" fmla="*/ 0 w 1056"/>
                  <a:gd name="T19" fmla="*/ 0 h 288"/>
                  <a:gd name="T20" fmla="*/ 0 w 1056"/>
                  <a:gd name="T21" fmla="*/ 0 h 288"/>
                  <a:gd name="T22" fmla="*/ 0 w 1056"/>
                  <a:gd name="T23" fmla="*/ 0 h 288"/>
                  <a:gd name="T24" fmla="*/ 0 w 1056"/>
                  <a:gd name="T25" fmla="*/ 0 h 288"/>
                  <a:gd name="T26" fmla="*/ 0 w 1056"/>
                  <a:gd name="T27" fmla="*/ 0 h 288"/>
                  <a:gd name="T28" fmla="*/ 0 w 1056"/>
                  <a:gd name="T29" fmla="*/ 0 h 288"/>
                  <a:gd name="T30" fmla="*/ 0 w 1056"/>
                  <a:gd name="T31" fmla="*/ 0 h 288"/>
                  <a:gd name="T32" fmla="*/ 0 w 1056"/>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6"/>
                  <a:gd name="T52" fmla="*/ 0 h 288"/>
                  <a:gd name="T53" fmla="*/ 1056 w 1056"/>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FF3300"/>
              </a:solidFill>
              <a:ln w="9525">
                <a:solidFill>
                  <a:srgbClr val="FF3300"/>
                </a:solidFill>
                <a:round/>
                <a:headEnd/>
                <a:tailEnd/>
              </a:ln>
            </p:spPr>
            <p:txBody>
              <a:bodyPr/>
              <a:lstStyle/>
              <a:p>
                <a:endParaRPr lang="en-US"/>
              </a:p>
            </p:txBody>
          </p:sp>
          <p:sp>
            <p:nvSpPr>
              <p:cNvPr id="28747" name="Line 131"/>
              <p:cNvSpPr>
                <a:spLocks noChangeShapeType="1"/>
              </p:cNvSpPr>
              <p:nvPr/>
            </p:nvSpPr>
            <p:spPr bwMode="auto">
              <a:xfrm flipV="1">
                <a:off x="1909" y="1749"/>
                <a:ext cx="0" cy="96"/>
              </a:xfrm>
              <a:prstGeom prst="line">
                <a:avLst/>
              </a:prstGeom>
              <a:noFill/>
              <a:ln w="9525">
                <a:solidFill>
                  <a:srgbClr val="FF3300"/>
                </a:solidFill>
                <a:round/>
                <a:headEnd/>
                <a:tailEnd/>
              </a:ln>
            </p:spPr>
            <p:txBody>
              <a:bodyPr/>
              <a:lstStyle/>
              <a:p>
                <a:endParaRPr lang="en-US"/>
              </a:p>
            </p:txBody>
          </p:sp>
          <p:sp>
            <p:nvSpPr>
              <p:cNvPr id="28748" name="Line 132"/>
              <p:cNvSpPr>
                <a:spLocks noChangeShapeType="1"/>
              </p:cNvSpPr>
              <p:nvPr/>
            </p:nvSpPr>
            <p:spPr bwMode="auto">
              <a:xfrm>
                <a:off x="1945" y="1815"/>
                <a:ext cx="48" cy="0"/>
              </a:xfrm>
              <a:prstGeom prst="line">
                <a:avLst/>
              </a:prstGeom>
              <a:noFill/>
              <a:ln w="38100">
                <a:solidFill>
                  <a:srgbClr val="FF3300"/>
                </a:solidFill>
                <a:round/>
                <a:headEnd/>
                <a:tailEnd/>
              </a:ln>
            </p:spPr>
            <p:txBody>
              <a:bodyPr/>
              <a:lstStyle/>
              <a:p>
                <a:endParaRPr lang="en-US"/>
              </a:p>
            </p:txBody>
          </p:sp>
          <p:sp>
            <p:nvSpPr>
              <p:cNvPr id="28749" name="Line 133"/>
              <p:cNvSpPr>
                <a:spLocks noChangeShapeType="1"/>
              </p:cNvSpPr>
              <p:nvPr/>
            </p:nvSpPr>
            <p:spPr bwMode="auto">
              <a:xfrm>
                <a:off x="2002" y="1815"/>
                <a:ext cx="48" cy="0"/>
              </a:xfrm>
              <a:prstGeom prst="line">
                <a:avLst/>
              </a:prstGeom>
              <a:noFill/>
              <a:ln w="38100">
                <a:solidFill>
                  <a:srgbClr val="FF3300"/>
                </a:solidFill>
                <a:round/>
                <a:headEnd/>
                <a:tailEnd/>
              </a:ln>
            </p:spPr>
            <p:txBody>
              <a:bodyPr/>
              <a:lstStyle/>
              <a:p>
                <a:endParaRPr lang="en-US"/>
              </a:p>
            </p:txBody>
          </p:sp>
          <p:sp>
            <p:nvSpPr>
              <p:cNvPr id="28750" name="Line 134"/>
              <p:cNvSpPr>
                <a:spLocks noChangeShapeType="1"/>
              </p:cNvSpPr>
              <p:nvPr/>
            </p:nvSpPr>
            <p:spPr bwMode="auto">
              <a:xfrm>
                <a:off x="1945" y="1782"/>
                <a:ext cx="48" cy="0"/>
              </a:xfrm>
              <a:prstGeom prst="line">
                <a:avLst/>
              </a:prstGeom>
              <a:noFill/>
              <a:ln w="38100">
                <a:solidFill>
                  <a:srgbClr val="FF3300"/>
                </a:solidFill>
                <a:round/>
                <a:headEnd/>
                <a:tailEnd/>
              </a:ln>
            </p:spPr>
            <p:txBody>
              <a:bodyPr/>
              <a:lstStyle/>
              <a:p>
                <a:endParaRPr lang="en-US"/>
              </a:p>
            </p:txBody>
          </p:sp>
          <p:sp>
            <p:nvSpPr>
              <p:cNvPr id="28751" name="Line 135"/>
              <p:cNvSpPr>
                <a:spLocks noChangeShapeType="1"/>
              </p:cNvSpPr>
              <p:nvPr/>
            </p:nvSpPr>
            <p:spPr bwMode="auto">
              <a:xfrm>
                <a:off x="2002" y="1782"/>
                <a:ext cx="48" cy="0"/>
              </a:xfrm>
              <a:prstGeom prst="line">
                <a:avLst/>
              </a:prstGeom>
              <a:noFill/>
              <a:ln w="38100">
                <a:solidFill>
                  <a:srgbClr val="FF3300"/>
                </a:solidFill>
                <a:round/>
                <a:headEnd/>
                <a:tailEnd/>
              </a:ln>
            </p:spPr>
            <p:txBody>
              <a:bodyPr/>
              <a:lstStyle/>
              <a:p>
                <a:endParaRPr lang="en-US"/>
              </a:p>
            </p:txBody>
          </p:sp>
        </p:grpSp>
        <p:sp>
          <p:nvSpPr>
            <p:cNvPr id="28735" name="Oval 136"/>
            <p:cNvSpPr>
              <a:spLocks noChangeArrowheads="1"/>
            </p:cNvSpPr>
            <p:nvPr/>
          </p:nvSpPr>
          <p:spPr bwMode="auto">
            <a:xfrm>
              <a:off x="598" y="1968"/>
              <a:ext cx="144" cy="144"/>
            </a:xfrm>
            <a:prstGeom prst="ellipse">
              <a:avLst/>
            </a:prstGeom>
            <a:solidFill>
              <a:schemeClr val="accent1"/>
            </a:solidFill>
            <a:ln w="9525">
              <a:solidFill>
                <a:schemeClr val="tx1"/>
              </a:solidFill>
              <a:round/>
              <a:headEnd/>
              <a:tailEnd/>
            </a:ln>
          </p:spPr>
          <p:txBody>
            <a:bodyPr wrap="none" anchor="ctr"/>
            <a:lstStyle/>
            <a:p>
              <a:endParaRPr lang="en-US">
                <a:latin typeface="Corbel" pitchFamily="34" charset="0"/>
              </a:endParaRPr>
            </a:p>
          </p:txBody>
        </p:sp>
        <p:sp>
          <p:nvSpPr>
            <p:cNvPr id="28736" name="Oval 137"/>
            <p:cNvSpPr>
              <a:spLocks noChangeArrowheads="1"/>
            </p:cNvSpPr>
            <p:nvPr/>
          </p:nvSpPr>
          <p:spPr bwMode="auto">
            <a:xfrm>
              <a:off x="4719" y="1906"/>
              <a:ext cx="144" cy="144"/>
            </a:xfrm>
            <a:prstGeom prst="ellipse">
              <a:avLst/>
            </a:prstGeom>
            <a:solidFill>
              <a:schemeClr val="accent1"/>
            </a:solidFill>
            <a:ln w="9525">
              <a:solidFill>
                <a:schemeClr val="tx1"/>
              </a:solidFill>
              <a:round/>
              <a:headEnd/>
              <a:tailEnd/>
            </a:ln>
          </p:spPr>
          <p:txBody>
            <a:bodyPr wrap="none" anchor="ctr"/>
            <a:lstStyle/>
            <a:p>
              <a:endParaRPr lang="en-US">
                <a:latin typeface="Corbel" pitchFamily="34" charset="0"/>
              </a:endParaRPr>
            </a:p>
          </p:txBody>
        </p:sp>
        <p:sp>
          <p:nvSpPr>
            <p:cNvPr id="28737" name="Text Box 138"/>
            <p:cNvSpPr txBox="1">
              <a:spLocks noChangeArrowheads="1"/>
            </p:cNvSpPr>
            <p:nvPr/>
          </p:nvSpPr>
          <p:spPr bwMode="auto">
            <a:xfrm>
              <a:off x="48" y="1969"/>
              <a:ext cx="437" cy="197"/>
            </a:xfrm>
            <a:prstGeom prst="rect">
              <a:avLst/>
            </a:prstGeom>
            <a:solidFill>
              <a:schemeClr val="bg1"/>
            </a:solidFill>
            <a:ln w="9525">
              <a:solidFill>
                <a:srgbClr val="FF0000"/>
              </a:solidFill>
              <a:miter lim="800000"/>
              <a:headEnd/>
              <a:tailEnd/>
            </a:ln>
          </p:spPr>
          <p:txBody>
            <a:bodyPr wrap="none">
              <a:spAutoFit/>
            </a:bodyPr>
            <a:lstStyle/>
            <a:p>
              <a:r>
                <a:rPr lang="en-US" sz="1000" b="1">
                  <a:latin typeface="Corbel" pitchFamily="34" charset="0"/>
                </a:rPr>
                <a:t>Mejillones</a:t>
              </a:r>
              <a:endParaRPr lang="es-ES" sz="1000" b="1">
                <a:latin typeface="Corbel" pitchFamily="34" charset="0"/>
              </a:endParaRPr>
            </a:p>
          </p:txBody>
        </p:sp>
        <p:sp>
          <p:nvSpPr>
            <p:cNvPr id="28738" name="Text Box 139"/>
            <p:cNvSpPr txBox="1">
              <a:spLocks noChangeArrowheads="1"/>
            </p:cNvSpPr>
            <p:nvPr/>
          </p:nvSpPr>
          <p:spPr bwMode="auto">
            <a:xfrm>
              <a:off x="4896" y="1885"/>
              <a:ext cx="391" cy="196"/>
            </a:xfrm>
            <a:prstGeom prst="rect">
              <a:avLst/>
            </a:prstGeom>
            <a:solidFill>
              <a:schemeClr val="bg1"/>
            </a:solidFill>
            <a:ln w="9525">
              <a:solidFill>
                <a:srgbClr val="FF0000"/>
              </a:solidFill>
              <a:miter lim="800000"/>
              <a:headEnd/>
              <a:tailEnd/>
            </a:ln>
          </p:spPr>
          <p:txBody>
            <a:bodyPr wrap="none">
              <a:spAutoFit/>
            </a:bodyPr>
            <a:lstStyle/>
            <a:p>
              <a:r>
                <a:rPr lang="en-US" sz="1000" b="1">
                  <a:latin typeface="Corbel" pitchFamily="34" charset="0"/>
                </a:rPr>
                <a:t>Sepetiva</a:t>
              </a:r>
              <a:endParaRPr lang="es-ES" sz="1000" b="1">
                <a:latin typeface="Corbel" pitchFamily="34" charset="0"/>
              </a:endParaRPr>
            </a:p>
          </p:txBody>
        </p:sp>
        <p:grpSp>
          <p:nvGrpSpPr>
            <p:cNvPr id="28739" name="Group 140"/>
            <p:cNvGrpSpPr>
              <a:grpSpLocks/>
            </p:cNvGrpSpPr>
            <p:nvPr/>
          </p:nvGrpSpPr>
          <p:grpSpPr bwMode="auto">
            <a:xfrm>
              <a:off x="48" y="2160"/>
              <a:ext cx="576" cy="219"/>
              <a:chOff x="1780" y="1749"/>
              <a:chExt cx="384" cy="146"/>
            </a:xfrm>
          </p:grpSpPr>
          <p:sp>
            <p:nvSpPr>
              <p:cNvPr id="28740" name="Freeform 141"/>
              <p:cNvSpPr>
                <a:spLocks/>
              </p:cNvSpPr>
              <p:nvPr/>
            </p:nvSpPr>
            <p:spPr bwMode="auto">
              <a:xfrm>
                <a:off x="1780" y="1776"/>
                <a:ext cx="384" cy="119"/>
              </a:xfrm>
              <a:custGeom>
                <a:avLst/>
                <a:gdLst>
                  <a:gd name="T0" fmla="*/ 0 w 1056"/>
                  <a:gd name="T1" fmla="*/ 0 h 288"/>
                  <a:gd name="T2" fmla="*/ 0 w 1056"/>
                  <a:gd name="T3" fmla="*/ 0 h 288"/>
                  <a:gd name="T4" fmla="*/ 0 w 1056"/>
                  <a:gd name="T5" fmla="*/ 0 h 288"/>
                  <a:gd name="T6" fmla="*/ 0 w 1056"/>
                  <a:gd name="T7" fmla="*/ 0 h 288"/>
                  <a:gd name="T8" fmla="*/ 0 w 1056"/>
                  <a:gd name="T9" fmla="*/ 0 h 288"/>
                  <a:gd name="T10" fmla="*/ 0 w 1056"/>
                  <a:gd name="T11" fmla="*/ 0 h 288"/>
                  <a:gd name="T12" fmla="*/ 0 w 1056"/>
                  <a:gd name="T13" fmla="*/ 0 h 288"/>
                  <a:gd name="T14" fmla="*/ 0 w 1056"/>
                  <a:gd name="T15" fmla="*/ 0 h 288"/>
                  <a:gd name="T16" fmla="*/ 0 w 1056"/>
                  <a:gd name="T17" fmla="*/ 0 h 288"/>
                  <a:gd name="T18" fmla="*/ 0 w 1056"/>
                  <a:gd name="T19" fmla="*/ 0 h 288"/>
                  <a:gd name="T20" fmla="*/ 0 w 1056"/>
                  <a:gd name="T21" fmla="*/ 0 h 288"/>
                  <a:gd name="T22" fmla="*/ 0 w 1056"/>
                  <a:gd name="T23" fmla="*/ 0 h 288"/>
                  <a:gd name="T24" fmla="*/ 0 w 1056"/>
                  <a:gd name="T25" fmla="*/ 0 h 288"/>
                  <a:gd name="T26" fmla="*/ 0 w 1056"/>
                  <a:gd name="T27" fmla="*/ 0 h 288"/>
                  <a:gd name="T28" fmla="*/ 0 w 1056"/>
                  <a:gd name="T29" fmla="*/ 0 h 288"/>
                  <a:gd name="T30" fmla="*/ 0 w 1056"/>
                  <a:gd name="T31" fmla="*/ 0 h 288"/>
                  <a:gd name="T32" fmla="*/ 0 w 1056"/>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6"/>
                  <a:gd name="T52" fmla="*/ 0 h 288"/>
                  <a:gd name="T53" fmla="*/ 1056 w 1056"/>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chemeClr val="accent1"/>
              </a:solidFill>
              <a:ln w="9525">
                <a:solidFill>
                  <a:schemeClr val="tx1"/>
                </a:solidFill>
                <a:round/>
                <a:headEnd/>
                <a:tailEnd/>
              </a:ln>
            </p:spPr>
            <p:txBody>
              <a:bodyPr/>
              <a:lstStyle/>
              <a:p>
                <a:endParaRPr lang="en-US"/>
              </a:p>
            </p:txBody>
          </p:sp>
          <p:sp>
            <p:nvSpPr>
              <p:cNvPr id="28741" name="Line 142"/>
              <p:cNvSpPr>
                <a:spLocks noChangeShapeType="1"/>
              </p:cNvSpPr>
              <p:nvPr/>
            </p:nvSpPr>
            <p:spPr bwMode="auto">
              <a:xfrm flipV="1">
                <a:off x="1909" y="1749"/>
                <a:ext cx="0" cy="96"/>
              </a:xfrm>
              <a:prstGeom prst="line">
                <a:avLst/>
              </a:prstGeom>
              <a:noFill/>
              <a:ln w="9525">
                <a:solidFill>
                  <a:schemeClr val="tx1"/>
                </a:solidFill>
                <a:round/>
                <a:headEnd/>
                <a:tailEnd/>
              </a:ln>
            </p:spPr>
            <p:txBody>
              <a:bodyPr/>
              <a:lstStyle/>
              <a:p>
                <a:endParaRPr lang="en-US"/>
              </a:p>
            </p:txBody>
          </p:sp>
          <p:sp>
            <p:nvSpPr>
              <p:cNvPr id="28742" name="Line 143"/>
              <p:cNvSpPr>
                <a:spLocks noChangeShapeType="1"/>
              </p:cNvSpPr>
              <p:nvPr/>
            </p:nvSpPr>
            <p:spPr bwMode="auto">
              <a:xfrm>
                <a:off x="1945" y="1815"/>
                <a:ext cx="48" cy="0"/>
              </a:xfrm>
              <a:prstGeom prst="line">
                <a:avLst/>
              </a:prstGeom>
              <a:noFill/>
              <a:ln w="38100">
                <a:solidFill>
                  <a:schemeClr val="tx1"/>
                </a:solidFill>
                <a:round/>
                <a:headEnd/>
                <a:tailEnd/>
              </a:ln>
            </p:spPr>
            <p:txBody>
              <a:bodyPr/>
              <a:lstStyle/>
              <a:p>
                <a:endParaRPr lang="en-US"/>
              </a:p>
            </p:txBody>
          </p:sp>
          <p:sp>
            <p:nvSpPr>
              <p:cNvPr id="28743" name="Line 144"/>
              <p:cNvSpPr>
                <a:spLocks noChangeShapeType="1"/>
              </p:cNvSpPr>
              <p:nvPr/>
            </p:nvSpPr>
            <p:spPr bwMode="auto">
              <a:xfrm>
                <a:off x="2002" y="1815"/>
                <a:ext cx="48" cy="0"/>
              </a:xfrm>
              <a:prstGeom prst="line">
                <a:avLst/>
              </a:prstGeom>
              <a:noFill/>
              <a:ln w="38100">
                <a:solidFill>
                  <a:schemeClr val="tx1"/>
                </a:solidFill>
                <a:round/>
                <a:headEnd/>
                <a:tailEnd/>
              </a:ln>
            </p:spPr>
            <p:txBody>
              <a:bodyPr/>
              <a:lstStyle/>
              <a:p>
                <a:endParaRPr lang="en-US"/>
              </a:p>
            </p:txBody>
          </p:sp>
          <p:sp>
            <p:nvSpPr>
              <p:cNvPr id="28744" name="Line 145"/>
              <p:cNvSpPr>
                <a:spLocks noChangeShapeType="1"/>
              </p:cNvSpPr>
              <p:nvPr/>
            </p:nvSpPr>
            <p:spPr bwMode="auto">
              <a:xfrm>
                <a:off x="1945" y="1782"/>
                <a:ext cx="48" cy="0"/>
              </a:xfrm>
              <a:prstGeom prst="line">
                <a:avLst/>
              </a:prstGeom>
              <a:noFill/>
              <a:ln w="38100">
                <a:solidFill>
                  <a:schemeClr val="tx1"/>
                </a:solidFill>
                <a:round/>
                <a:headEnd/>
                <a:tailEnd/>
              </a:ln>
            </p:spPr>
            <p:txBody>
              <a:bodyPr/>
              <a:lstStyle/>
              <a:p>
                <a:endParaRPr lang="en-US"/>
              </a:p>
            </p:txBody>
          </p:sp>
          <p:sp>
            <p:nvSpPr>
              <p:cNvPr id="28745" name="Line 146"/>
              <p:cNvSpPr>
                <a:spLocks noChangeShapeType="1"/>
              </p:cNvSpPr>
              <p:nvPr/>
            </p:nvSpPr>
            <p:spPr bwMode="auto">
              <a:xfrm>
                <a:off x="2002" y="1782"/>
                <a:ext cx="48" cy="0"/>
              </a:xfrm>
              <a:prstGeom prst="line">
                <a:avLst/>
              </a:prstGeom>
              <a:noFill/>
              <a:ln w="38100">
                <a:solidFill>
                  <a:schemeClr val="tx1"/>
                </a:solidFill>
                <a:round/>
                <a:headEnd/>
                <a:tailEnd/>
              </a:ln>
            </p:spPr>
            <p:txBody>
              <a:bodyPr/>
              <a:lstStyle/>
              <a:p>
                <a:endParaRPr lang="en-US"/>
              </a:p>
            </p:txBody>
          </p:sp>
        </p:grpSp>
      </p:grpSp>
      <p:grpSp>
        <p:nvGrpSpPr>
          <p:cNvPr id="23" name="Group 147"/>
          <p:cNvGrpSpPr>
            <a:grpSpLocks/>
          </p:cNvGrpSpPr>
          <p:nvPr/>
        </p:nvGrpSpPr>
        <p:grpSpPr bwMode="auto">
          <a:xfrm>
            <a:off x="869950" y="3049588"/>
            <a:ext cx="7137400" cy="3644900"/>
            <a:chOff x="506" y="1117"/>
            <a:chExt cx="4150" cy="2819"/>
          </a:xfrm>
        </p:grpSpPr>
        <p:grpSp>
          <p:nvGrpSpPr>
            <p:cNvPr id="28696" name="Group 148"/>
            <p:cNvGrpSpPr>
              <a:grpSpLocks/>
            </p:cNvGrpSpPr>
            <p:nvPr/>
          </p:nvGrpSpPr>
          <p:grpSpPr bwMode="auto">
            <a:xfrm>
              <a:off x="506" y="1824"/>
              <a:ext cx="4150" cy="2112"/>
              <a:chOff x="506" y="1824"/>
              <a:chExt cx="4150" cy="2112"/>
            </a:xfrm>
          </p:grpSpPr>
          <p:sp>
            <p:nvSpPr>
              <p:cNvPr id="28707" name="AutoShape 149"/>
              <p:cNvSpPr>
                <a:spLocks noChangeArrowheads="1"/>
              </p:cNvSpPr>
              <p:nvPr/>
            </p:nvSpPr>
            <p:spPr bwMode="auto">
              <a:xfrm>
                <a:off x="4224" y="1968"/>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08" name="AutoShape 150"/>
              <p:cNvSpPr>
                <a:spLocks noChangeArrowheads="1"/>
              </p:cNvSpPr>
              <p:nvPr/>
            </p:nvSpPr>
            <p:spPr bwMode="auto">
              <a:xfrm>
                <a:off x="4320" y="2064"/>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09" name="AutoShape 151"/>
              <p:cNvSpPr>
                <a:spLocks noChangeArrowheads="1"/>
              </p:cNvSpPr>
              <p:nvPr/>
            </p:nvSpPr>
            <p:spPr bwMode="auto">
              <a:xfrm>
                <a:off x="4176" y="2160"/>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10" name="AutoShape 152"/>
              <p:cNvSpPr>
                <a:spLocks noChangeArrowheads="1"/>
              </p:cNvSpPr>
              <p:nvPr/>
            </p:nvSpPr>
            <p:spPr bwMode="auto">
              <a:xfrm>
                <a:off x="3984" y="2352"/>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11" name="AutoShape 153"/>
              <p:cNvSpPr>
                <a:spLocks noChangeArrowheads="1"/>
              </p:cNvSpPr>
              <p:nvPr/>
            </p:nvSpPr>
            <p:spPr bwMode="auto">
              <a:xfrm>
                <a:off x="3840" y="2448"/>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12" name="AutoShape 154"/>
              <p:cNvSpPr>
                <a:spLocks noChangeArrowheads="1"/>
              </p:cNvSpPr>
              <p:nvPr/>
            </p:nvSpPr>
            <p:spPr bwMode="auto">
              <a:xfrm>
                <a:off x="3936" y="2256"/>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pPr algn="ctr"/>
                <a:endParaRPr lang="en-US" sz="2400">
                  <a:latin typeface="Times New Roman" pitchFamily="18" charset="0"/>
                </a:endParaRPr>
              </a:p>
              <a:p>
                <a:pPr algn="ctr"/>
                <a:endParaRPr lang="en-US" sz="2400">
                  <a:latin typeface="Times New Roman" pitchFamily="18" charset="0"/>
                </a:endParaRPr>
              </a:p>
              <a:p>
                <a:pPr algn="ctr"/>
                <a:endParaRPr lang="es-ES" sz="2400">
                  <a:latin typeface="Times New Roman" pitchFamily="18" charset="0"/>
                </a:endParaRPr>
              </a:p>
            </p:txBody>
          </p:sp>
          <p:sp>
            <p:nvSpPr>
              <p:cNvPr id="28713" name="AutoShape 155"/>
              <p:cNvSpPr>
                <a:spLocks noChangeArrowheads="1"/>
              </p:cNvSpPr>
              <p:nvPr/>
            </p:nvSpPr>
            <p:spPr bwMode="auto">
              <a:xfrm>
                <a:off x="3888" y="2640"/>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14" name="AutoShape 156"/>
              <p:cNvSpPr>
                <a:spLocks noChangeArrowheads="1"/>
              </p:cNvSpPr>
              <p:nvPr/>
            </p:nvSpPr>
            <p:spPr bwMode="auto">
              <a:xfrm>
                <a:off x="2016" y="3504"/>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15" name="AutoShape 157"/>
              <p:cNvSpPr>
                <a:spLocks noChangeArrowheads="1"/>
              </p:cNvSpPr>
              <p:nvPr/>
            </p:nvSpPr>
            <p:spPr bwMode="auto">
              <a:xfrm>
                <a:off x="3984" y="2736"/>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16" name="AutoShape 158"/>
              <p:cNvSpPr>
                <a:spLocks noChangeArrowheads="1"/>
              </p:cNvSpPr>
              <p:nvPr/>
            </p:nvSpPr>
            <p:spPr bwMode="auto">
              <a:xfrm>
                <a:off x="3600" y="2880"/>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17" name="AutoShape 159"/>
              <p:cNvSpPr>
                <a:spLocks noChangeArrowheads="1"/>
              </p:cNvSpPr>
              <p:nvPr/>
            </p:nvSpPr>
            <p:spPr bwMode="auto">
              <a:xfrm>
                <a:off x="3552" y="2976"/>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18" name="AutoShape 160"/>
              <p:cNvSpPr>
                <a:spLocks noChangeArrowheads="1"/>
              </p:cNvSpPr>
              <p:nvPr/>
            </p:nvSpPr>
            <p:spPr bwMode="auto">
              <a:xfrm>
                <a:off x="3301" y="3179"/>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19" name="AutoShape 161"/>
              <p:cNvSpPr>
                <a:spLocks noChangeArrowheads="1"/>
              </p:cNvSpPr>
              <p:nvPr/>
            </p:nvSpPr>
            <p:spPr bwMode="auto">
              <a:xfrm>
                <a:off x="3360" y="3264"/>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20" name="AutoShape 162"/>
              <p:cNvSpPr>
                <a:spLocks noChangeArrowheads="1"/>
              </p:cNvSpPr>
              <p:nvPr/>
            </p:nvSpPr>
            <p:spPr bwMode="auto">
              <a:xfrm>
                <a:off x="528" y="3360"/>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21" name="AutoShape 163"/>
              <p:cNvSpPr>
                <a:spLocks noChangeArrowheads="1"/>
              </p:cNvSpPr>
              <p:nvPr/>
            </p:nvSpPr>
            <p:spPr bwMode="auto">
              <a:xfrm>
                <a:off x="624" y="3456"/>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22" name="AutoShape 164"/>
              <p:cNvSpPr>
                <a:spLocks noChangeArrowheads="1"/>
              </p:cNvSpPr>
              <p:nvPr/>
            </p:nvSpPr>
            <p:spPr bwMode="auto">
              <a:xfrm>
                <a:off x="506" y="3552"/>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23" name="AutoShape 165"/>
              <p:cNvSpPr>
                <a:spLocks noChangeArrowheads="1"/>
              </p:cNvSpPr>
              <p:nvPr/>
            </p:nvSpPr>
            <p:spPr bwMode="auto">
              <a:xfrm>
                <a:off x="2208" y="3648"/>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24" name="AutoShape 166"/>
              <p:cNvSpPr>
                <a:spLocks noChangeArrowheads="1"/>
              </p:cNvSpPr>
              <p:nvPr/>
            </p:nvSpPr>
            <p:spPr bwMode="auto">
              <a:xfrm>
                <a:off x="2352" y="3770"/>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25" name="AutoShape 167"/>
              <p:cNvSpPr>
                <a:spLocks noChangeArrowheads="1"/>
              </p:cNvSpPr>
              <p:nvPr/>
            </p:nvSpPr>
            <p:spPr bwMode="auto">
              <a:xfrm>
                <a:off x="2256" y="3840"/>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26" name="AutoShape 168"/>
              <p:cNvSpPr>
                <a:spLocks noChangeArrowheads="1"/>
              </p:cNvSpPr>
              <p:nvPr/>
            </p:nvSpPr>
            <p:spPr bwMode="auto">
              <a:xfrm>
                <a:off x="4438" y="1824"/>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27" name="AutoShape 169"/>
              <p:cNvSpPr>
                <a:spLocks noChangeArrowheads="1"/>
              </p:cNvSpPr>
              <p:nvPr/>
            </p:nvSpPr>
            <p:spPr bwMode="auto">
              <a:xfrm>
                <a:off x="4560" y="1920"/>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grpSp>
        <p:grpSp>
          <p:nvGrpSpPr>
            <p:cNvPr id="28697" name="Group 170"/>
            <p:cNvGrpSpPr>
              <a:grpSpLocks/>
            </p:cNvGrpSpPr>
            <p:nvPr/>
          </p:nvGrpSpPr>
          <p:grpSpPr bwMode="auto">
            <a:xfrm>
              <a:off x="1488" y="1117"/>
              <a:ext cx="2254" cy="2243"/>
              <a:chOff x="1488" y="1117"/>
              <a:chExt cx="2254" cy="2243"/>
            </a:xfrm>
          </p:grpSpPr>
          <p:sp>
            <p:nvSpPr>
              <p:cNvPr id="28698" name="AutoShape 171"/>
              <p:cNvSpPr>
                <a:spLocks noChangeArrowheads="1"/>
              </p:cNvSpPr>
              <p:nvPr/>
            </p:nvSpPr>
            <p:spPr bwMode="auto">
              <a:xfrm>
                <a:off x="1488" y="3168"/>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699" name="AutoShape 172"/>
              <p:cNvSpPr>
                <a:spLocks noChangeArrowheads="1"/>
              </p:cNvSpPr>
              <p:nvPr/>
            </p:nvSpPr>
            <p:spPr bwMode="auto">
              <a:xfrm>
                <a:off x="1584" y="3264"/>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00" name="AutoShape 173"/>
              <p:cNvSpPr>
                <a:spLocks noChangeArrowheads="1"/>
              </p:cNvSpPr>
              <p:nvPr/>
            </p:nvSpPr>
            <p:spPr bwMode="auto">
              <a:xfrm>
                <a:off x="1617" y="3072"/>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01" name="AutoShape 174"/>
              <p:cNvSpPr>
                <a:spLocks noChangeArrowheads="1"/>
              </p:cNvSpPr>
              <p:nvPr/>
            </p:nvSpPr>
            <p:spPr bwMode="auto">
              <a:xfrm>
                <a:off x="1753" y="3208"/>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02" name="AutoShape 175"/>
              <p:cNvSpPr>
                <a:spLocks noChangeArrowheads="1"/>
              </p:cNvSpPr>
              <p:nvPr/>
            </p:nvSpPr>
            <p:spPr bwMode="auto">
              <a:xfrm>
                <a:off x="2784" y="1253"/>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03" name="AutoShape 176"/>
              <p:cNvSpPr>
                <a:spLocks noChangeArrowheads="1"/>
              </p:cNvSpPr>
              <p:nvPr/>
            </p:nvSpPr>
            <p:spPr bwMode="auto">
              <a:xfrm>
                <a:off x="2653" y="1117"/>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04" name="AutoShape 177"/>
              <p:cNvSpPr>
                <a:spLocks noChangeArrowheads="1"/>
              </p:cNvSpPr>
              <p:nvPr/>
            </p:nvSpPr>
            <p:spPr bwMode="auto">
              <a:xfrm>
                <a:off x="3334" y="1933"/>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05" name="AutoShape 178"/>
              <p:cNvSpPr>
                <a:spLocks noChangeArrowheads="1"/>
              </p:cNvSpPr>
              <p:nvPr/>
            </p:nvSpPr>
            <p:spPr bwMode="auto">
              <a:xfrm>
                <a:off x="3470" y="1883"/>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sp>
            <p:nvSpPr>
              <p:cNvPr id="28706" name="AutoShape 179"/>
              <p:cNvSpPr>
                <a:spLocks noChangeArrowheads="1"/>
              </p:cNvSpPr>
              <p:nvPr/>
            </p:nvSpPr>
            <p:spPr bwMode="auto">
              <a:xfrm>
                <a:off x="3646" y="1842"/>
                <a:ext cx="96" cy="96"/>
              </a:xfrm>
              <a:prstGeom prst="chevron">
                <a:avLst>
                  <a:gd name="adj" fmla="val 25000"/>
                </a:avLst>
              </a:prstGeom>
              <a:solidFill>
                <a:srgbClr val="800080"/>
              </a:solidFill>
              <a:ln w="9525">
                <a:solidFill>
                  <a:srgbClr val="FFFF00"/>
                </a:solidFill>
                <a:miter lim="800000"/>
                <a:headEnd/>
                <a:tailEnd/>
              </a:ln>
            </p:spPr>
            <p:txBody>
              <a:bodyPr wrap="none" anchor="ctr"/>
              <a:lstStyle/>
              <a:p>
                <a:endParaRPr lang="en-US">
                  <a:latin typeface="Corbel" pitchFamily="34" charset="0"/>
                </a:endParaRPr>
              </a:p>
            </p:txBody>
          </p:sp>
        </p:grpSp>
      </p:grpSp>
      <p:sp>
        <p:nvSpPr>
          <p:cNvPr id="28691" name="Text Box 180"/>
          <p:cNvSpPr txBox="1">
            <a:spLocks noChangeArrowheads="1"/>
          </p:cNvSpPr>
          <p:nvPr/>
        </p:nvSpPr>
        <p:spPr bwMode="auto">
          <a:xfrm>
            <a:off x="3632200" y="3546475"/>
            <a:ext cx="387350" cy="366713"/>
          </a:xfrm>
          <a:prstGeom prst="rect">
            <a:avLst/>
          </a:prstGeom>
          <a:noFill/>
          <a:ln w="9525">
            <a:noFill/>
            <a:miter lim="800000"/>
            <a:headEnd/>
            <a:tailEnd/>
          </a:ln>
        </p:spPr>
        <p:txBody>
          <a:bodyPr wrap="none">
            <a:spAutoFit/>
          </a:bodyPr>
          <a:lstStyle/>
          <a:p>
            <a:r>
              <a:rPr lang="es-ES" b="1">
                <a:latin typeface="Times New Roman" pitchFamily="18" charset="0"/>
                <a:sym typeface="Wingdings" pitchFamily="2" charset="2"/>
              </a:rPr>
              <a:t></a:t>
            </a:r>
            <a:endParaRPr lang="es-ES" b="1">
              <a:latin typeface="Times New Roman" pitchFamily="18" charset="0"/>
            </a:endParaRPr>
          </a:p>
        </p:txBody>
      </p:sp>
      <p:sp>
        <p:nvSpPr>
          <p:cNvPr id="28692" name="Text Box 181"/>
          <p:cNvSpPr txBox="1">
            <a:spLocks noChangeArrowheads="1"/>
          </p:cNvSpPr>
          <p:nvPr/>
        </p:nvSpPr>
        <p:spPr bwMode="auto">
          <a:xfrm>
            <a:off x="4540250" y="4322763"/>
            <a:ext cx="387350" cy="366712"/>
          </a:xfrm>
          <a:prstGeom prst="rect">
            <a:avLst/>
          </a:prstGeom>
          <a:noFill/>
          <a:ln w="9525">
            <a:noFill/>
            <a:miter lim="800000"/>
            <a:headEnd/>
            <a:tailEnd/>
          </a:ln>
        </p:spPr>
        <p:txBody>
          <a:bodyPr wrap="none">
            <a:spAutoFit/>
          </a:bodyPr>
          <a:lstStyle/>
          <a:p>
            <a:r>
              <a:rPr lang="es-ES" b="1">
                <a:latin typeface="Times New Roman" pitchFamily="18" charset="0"/>
                <a:sym typeface="Wingdings" pitchFamily="2" charset="2"/>
              </a:rPr>
              <a:t></a:t>
            </a:r>
            <a:endParaRPr lang="es-ES" b="1">
              <a:latin typeface="Times New Roman" pitchFamily="18" charset="0"/>
            </a:endParaRPr>
          </a:p>
        </p:txBody>
      </p:sp>
      <p:sp>
        <p:nvSpPr>
          <p:cNvPr id="28693" name="Text Box 182"/>
          <p:cNvSpPr txBox="1">
            <a:spLocks noChangeArrowheads="1"/>
          </p:cNvSpPr>
          <p:nvPr/>
        </p:nvSpPr>
        <p:spPr bwMode="auto">
          <a:xfrm>
            <a:off x="5441950" y="4232275"/>
            <a:ext cx="387350" cy="366713"/>
          </a:xfrm>
          <a:prstGeom prst="rect">
            <a:avLst/>
          </a:prstGeom>
          <a:noFill/>
          <a:ln w="9525">
            <a:noFill/>
            <a:miter lim="800000"/>
            <a:headEnd/>
            <a:tailEnd/>
          </a:ln>
        </p:spPr>
        <p:txBody>
          <a:bodyPr wrap="none">
            <a:spAutoFit/>
          </a:bodyPr>
          <a:lstStyle/>
          <a:p>
            <a:r>
              <a:rPr lang="es-ES" b="1">
                <a:latin typeface="Times New Roman" pitchFamily="18" charset="0"/>
                <a:sym typeface="Wingdings" pitchFamily="2" charset="2"/>
              </a:rPr>
              <a:t></a:t>
            </a:r>
            <a:endParaRPr lang="es-ES" b="1">
              <a:latin typeface="Times New Roman" pitchFamily="18" charset="0"/>
            </a:endParaRPr>
          </a:p>
        </p:txBody>
      </p:sp>
      <p:sp>
        <p:nvSpPr>
          <p:cNvPr id="93367" name="Text Box 183"/>
          <p:cNvSpPr txBox="1">
            <a:spLocks noChangeArrowheads="1"/>
          </p:cNvSpPr>
          <p:nvPr/>
        </p:nvSpPr>
        <p:spPr bwMode="auto">
          <a:xfrm>
            <a:off x="584200" y="260350"/>
            <a:ext cx="7177088" cy="579438"/>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3200" b="1" dirty="0" err="1">
                <a:ln w="12700">
                  <a:solidFill>
                    <a:srgbClr val="002060"/>
                  </a:solidFill>
                  <a:prstDash val="solid"/>
                </a:ln>
                <a:solidFill>
                  <a:srgbClr val="002060"/>
                </a:solidFill>
                <a:effectLst>
                  <a:outerShdw blurRad="41275" dist="20320" dir="1800000" algn="tl" rotWithShape="0">
                    <a:srgbClr val="000000">
                      <a:alpha val="40000"/>
                    </a:srgbClr>
                  </a:outerShdw>
                </a:effectLst>
                <a:latin typeface="+mn-lt"/>
                <a:cs typeface="Times New Roman" pitchFamily="18" charset="0"/>
              </a:rPr>
              <a:t>Potencialidades</a:t>
            </a:r>
            <a:r>
              <a:rPr lang="en-US" sz="3200" b="1" dirty="0">
                <a:ln w="12700">
                  <a:solidFill>
                    <a:srgbClr val="002060"/>
                  </a:solidFill>
                  <a:prstDash val="solid"/>
                </a:ln>
                <a:solidFill>
                  <a:srgbClr val="002060"/>
                </a:solidFill>
                <a:effectLst>
                  <a:outerShdw blurRad="41275" dist="20320" dir="1800000" algn="tl" rotWithShape="0">
                    <a:srgbClr val="000000">
                      <a:alpha val="40000"/>
                    </a:srgbClr>
                  </a:outerShdw>
                </a:effectLst>
                <a:latin typeface="+mn-lt"/>
                <a:cs typeface="Times New Roman" pitchFamily="18" charset="0"/>
              </a:rPr>
              <a:t> del </a:t>
            </a:r>
            <a:r>
              <a:rPr lang="en-US" sz="3200" b="1" dirty="0" err="1">
                <a:ln w="12700">
                  <a:solidFill>
                    <a:srgbClr val="002060"/>
                  </a:solidFill>
                  <a:prstDash val="solid"/>
                </a:ln>
                <a:solidFill>
                  <a:srgbClr val="002060"/>
                </a:solidFill>
                <a:effectLst>
                  <a:outerShdw blurRad="41275" dist="20320" dir="1800000" algn="tl" rotWithShape="0">
                    <a:srgbClr val="000000">
                      <a:alpha val="40000"/>
                    </a:srgbClr>
                  </a:outerShdw>
                </a:effectLst>
                <a:latin typeface="+mn-lt"/>
                <a:cs typeface="Times New Roman" pitchFamily="18" charset="0"/>
              </a:rPr>
              <a:t>Corredor</a:t>
            </a:r>
            <a:r>
              <a:rPr lang="en-US" sz="3200" b="1" dirty="0">
                <a:ln w="12700">
                  <a:solidFill>
                    <a:srgbClr val="002060"/>
                  </a:solidFill>
                  <a:prstDash val="solid"/>
                </a:ln>
                <a:solidFill>
                  <a:srgbClr val="002060"/>
                </a:solidFill>
                <a:effectLst>
                  <a:outerShdw blurRad="41275" dist="20320" dir="1800000" algn="tl" rotWithShape="0">
                    <a:srgbClr val="000000">
                      <a:alpha val="40000"/>
                    </a:srgbClr>
                  </a:outerShdw>
                </a:effectLst>
                <a:latin typeface="+mn-lt"/>
                <a:cs typeface="Times New Roman" pitchFamily="18" charset="0"/>
              </a:rPr>
              <a:t> Central</a:t>
            </a:r>
            <a:endParaRPr lang="es-ES" sz="3200" b="1" dirty="0">
              <a:ln w="12700">
                <a:solidFill>
                  <a:srgbClr val="002060"/>
                </a:solidFill>
                <a:prstDash val="solid"/>
              </a:ln>
              <a:solidFill>
                <a:srgbClr val="002060"/>
              </a:solidFill>
              <a:effectLst>
                <a:outerShdw blurRad="41275" dist="20320" dir="1800000" algn="tl" rotWithShape="0">
                  <a:srgbClr val="000000">
                    <a:alpha val="40000"/>
                  </a:srgbClr>
                </a:outerShdw>
              </a:effectLst>
              <a:latin typeface="+mn-lt"/>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nodePh="1">
                                  <p:stCondLst>
                                    <p:cond delay="0"/>
                                  </p:stCondLst>
                                  <p:endCondLst>
                                    <p:cond evt="begin" delay="0">
                                      <p:tn val="5"/>
                                    </p:cond>
                                  </p:endCondLst>
                                  <p:childTnLst>
                                    <p:set>
                                      <p:cBhvr>
                                        <p:cTn id="6" dur="1" fill="hold">
                                          <p:stCondLst>
                                            <p:cond delay="0"/>
                                          </p:stCondLst>
                                        </p:cTn>
                                        <p:tgtEl>
                                          <p:spTgt spid="93188">
                                            <p:txEl>
                                              <p:pRg st="0" end="0"/>
                                            </p:txEl>
                                          </p:spTgt>
                                        </p:tgtEl>
                                        <p:attrNameLst>
                                          <p:attrName>style.visibility</p:attrName>
                                        </p:attrNameLst>
                                      </p:cBhvr>
                                      <p:to>
                                        <p:strVal val="visible"/>
                                      </p:to>
                                    </p:set>
                                    <p:anim calcmode="lin" valueType="num">
                                      <p:cBhvr>
                                        <p:cTn id="7" dur="500" fill="hold"/>
                                        <p:tgtEl>
                                          <p:spTgt spid="9318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318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3188">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93193"/>
                                        </p:tgtEl>
                                        <p:attrNameLst>
                                          <p:attrName>style.visibility</p:attrName>
                                        </p:attrNameLst>
                                      </p:cBhvr>
                                      <p:to>
                                        <p:strVal val="visible"/>
                                      </p:to>
                                    </p:set>
                                    <p:anim calcmode="lin" valueType="num">
                                      <p:cBhvr>
                                        <p:cTn id="12" dur="500" fill="hold"/>
                                        <p:tgtEl>
                                          <p:spTgt spid="93193"/>
                                        </p:tgtEl>
                                        <p:attrNameLst>
                                          <p:attrName>ppt_w</p:attrName>
                                        </p:attrNameLst>
                                      </p:cBhvr>
                                      <p:tavLst>
                                        <p:tav tm="0">
                                          <p:val>
                                            <p:fltVal val="0"/>
                                          </p:val>
                                        </p:tav>
                                        <p:tav tm="100000">
                                          <p:val>
                                            <p:strVal val="#ppt_w"/>
                                          </p:val>
                                        </p:tav>
                                      </p:tavLst>
                                    </p:anim>
                                    <p:anim calcmode="lin" valueType="num">
                                      <p:cBhvr>
                                        <p:cTn id="13" dur="500" fill="hold"/>
                                        <p:tgtEl>
                                          <p:spTgt spid="93193"/>
                                        </p:tgtEl>
                                        <p:attrNameLst>
                                          <p:attrName>ppt_h</p:attrName>
                                        </p:attrNameLst>
                                      </p:cBhvr>
                                      <p:tavLst>
                                        <p:tav tm="0">
                                          <p:val>
                                            <p:fltVal val="0"/>
                                          </p:val>
                                        </p:tav>
                                        <p:tav tm="100000">
                                          <p:val>
                                            <p:strVal val="#ppt_h"/>
                                          </p:val>
                                        </p:tav>
                                      </p:tavLst>
                                    </p:anim>
                                    <p:animEffect transition="in" filter="fade">
                                      <p:cBhvr>
                                        <p:cTn id="14" dur="500"/>
                                        <p:tgtEl>
                                          <p:spTgt spid="9319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93192"/>
                                        </p:tgtEl>
                                        <p:attrNameLst>
                                          <p:attrName>style.visibility</p:attrName>
                                        </p:attrNameLst>
                                      </p:cBhvr>
                                      <p:to>
                                        <p:strVal val="visible"/>
                                      </p:to>
                                    </p:set>
                                    <p:anim calcmode="lin" valueType="num">
                                      <p:cBhvr>
                                        <p:cTn id="17" dur="500" fill="hold"/>
                                        <p:tgtEl>
                                          <p:spTgt spid="93192"/>
                                        </p:tgtEl>
                                        <p:attrNameLst>
                                          <p:attrName>ppt_w</p:attrName>
                                        </p:attrNameLst>
                                      </p:cBhvr>
                                      <p:tavLst>
                                        <p:tav tm="0">
                                          <p:val>
                                            <p:fltVal val="0"/>
                                          </p:val>
                                        </p:tav>
                                        <p:tav tm="100000">
                                          <p:val>
                                            <p:strVal val="#ppt_w"/>
                                          </p:val>
                                        </p:tav>
                                      </p:tavLst>
                                    </p:anim>
                                    <p:anim calcmode="lin" valueType="num">
                                      <p:cBhvr>
                                        <p:cTn id="18" dur="500" fill="hold"/>
                                        <p:tgtEl>
                                          <p:spTgt spid="93192"/>
                                        </p:tgtEl>
                                        <p:attrNameLst>
                                          <p:attrName>ppt_h</p:attrName>
                                        </p:attrNameLst>
                                      </p:cBhvr>
                                      <p:tavLst>
                                        <p:tav tm="0">
                                          <p:val>
                                            <p:fltVal val="0"/>
                                          </p:val>
                                        </p:tav>
                                        <p:tav tm="100000">
                                          <p:val>
                                            <p:strVal val="#ppt_h"/>
                                          </p:val>
                                        </p:tav>
                                      </p:tavLst>
                                    </p:anim>
                                    <p:animEffect transition="in" filter="fade">
                                      <p:cBhvr>
                                        <p:cTn id="19" dur="500"/>
                                        <p:tgtEl>
                                          <p:spTgt spid="9319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93191"/>
                                        </p:tgtEl>
                                        <p:attrNameLst>
                                          <p:attrName>style.visibility</p:attrName>
                                        </p:attrNameLst>
                                      </p:cBhvr>
                                      <p:to>
                                        <p:strVal val="visible"/>
                                      </p:to>
                                    </p:set>
                                    <p:anim calcmode="lin" valueType="num">
                                      <p:cBhvr>
                                        <p:cTn id="22" dur="500" fill="hold"/>
                                        <p:tgtEl>
                                          <p:spTgt spid="93191"/>
                                        </p:tgtEl>
                                        <p:attrNameLst>
                                          <p:attrName>ppt_w</p:attrName>
                                        </p:attrNameLst>
                                      </p:cBhvr>
                                      <p:tavLst>
                                        <p:tav tm="0">
                                          <p:val>
                                            <p:fltVal val="0"/>
                                          </p:val>
                                        </p:tav>
                                        <p:tav tm="100000">
                                          <p:val>
                                            <p:strVal val="#ppt_w"/>
                                          </p:val>
                                        </p:tav>
                                      </p:tavLst>
                                    </p:anim>
                                    <p:anim calcmode="lin" valueType="num">
                                      <p:cBhvr>
                                        <p:cTn id="23" dur="500" fill="hold"/>
                                        <p:tgtEl>
                                          <p:spTgt spid="93191"/>
                                        </p:tgtEl>
                                        <p:attrNameLst>
                                          <p:attrName>ppt_h</p:attrName>
                                        </p:attrNameLst>
                                      </p:cBhvr>
                                      <p:tavLst>
                                        <p:tav tm="0">
                                          <p:val>
                                            <p:fltVal val="0"/>
                                          </p:val>
                                        </p:tav>
                                        <p:tav tm="100000">
                                          <p:val>
                                            <p:strVal val="#ppt_h"/>
                                          </p:val>
                                        </p:tav>
                                      </p:tavLst>
                                    </p:anim>
                                    <p:animEffect transition="in" filter="fade">
                                      <p:cBhvr>
                                        <p:cTn id="24" dur="500"/>
                                        <p:tgtEl>
                                          <p:spTgt spid="93191"/>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93190"/>
                                        </p:tgtEl>
                                        <p:attrNameLst>
                                          <p:attrName>style.visibility</p:attrName>
                                        </p:attrNameLst>
                                      </p:cBhvr>
                                      <p:to>
                                        <p:strVal val="visible"/>
                                      </p:to>
                                    </p:set>
                                    <p:anim calcmode="lin" valueType="num">
                                      <p:cBhvr>
                                        <p:cTn id="27" dur="500" fill="hold"/>
                                        <p:tgtEl>
                                          <p:spTgt spid="93190"/>
                                        </p:tgtEl>
                                        <p:attrNameLst>
                                          <p:attrName>ppt_w</p:attrName>
                                        </p:attrNameLst>
                                      </p:cBhvr>
                                      <p:tavLst>
                                        <p:tav tm="0">
                                          <p:val>
                                            <p:fltVal val="0"/>
                                          </p:val>
                                        </p:tav>
                                        <p:tav tm="100000">
                                          <p:val>
                                            <p:strVal val="#ppt_w"/>
                                          </p:val>
                                        </p:tav>
                                      </p:tavLst>
                                    </p:anim>
                                    <p:anim calcmode="lin" valueType="num">
                                      <p:cBhvr>
                                        <p:cTn id="28" dur="500" fill="hold"/>
                                        <p:tgtEl>
                                          <p:spTgt spid="93190"/>
                                        </p:tgtEl>
                                        <p:attrNameLst>
                                          <p:attrName>ppt_h</p:attrName>
                                        </p:attrNameLst>
                                      </p:cBhvr>
                                      <p:tavLst>
                                        <p:tav tm="0">
                                          <p:val>
                                            <p:fltVal val="0"/>
                                          </p:val>
                                        </p:tav>
                                        <p:tav tm="100000">
                                          <p:val>
                                            <p:strVal val="#ppt_h"/>
                                          </p:val>
                                        </p:tav>
                                      </p:tavLst>
                                    </p:anim>
                                    <p:animEffect transition="in" filter="fade">
                                      <p:cBhvr>
                                        <p:cTn id="29" dur="500"/>
                                        <p:tgtEl>
                                          <p:spTgt spid="93190"/>
                                        </p:tgtEl>
                                      </p:cBhvr>
                                    </p:animEffect>
                                  </p:childTnLst>
                                </p:cTn>
                              </p:par>
                            </p:childTnLst>
                          </p:cTn>
                        </p:par>
                        <p:par>
                          <p:cTn id="30" fill="hold">
                            <p:stCondLst>
                              <p:cond delay="500"/>
                            </p:stCondLst>
                            <p:childTnLst>
                              <p:par>
                                <p:cTn id="31" presetID="53"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childTnLst>
                          </p:cTn>
                        </p:par>
                        <p:par>
                          <p:cTn id="43" fill="hold">
                            <p:stCondLst>
                              <p:cond delay="500"/>
                            </p:stCondLst>
                            <p:childTnLst>
                              <p:par>
                                <p:cTn id="44" presetID="53" presetClass="entr" presetSubtype="0" fill="hold" grpId="0" nodeType="afterEffect">
                                  <p:stCondLst>
                                    <p:cond delay="0"/>
                                  </p:stCondLst>
                                  <p:childTnLst>
                                    <p:set>
                                      <p:cBhvr>
                                        <p:cTn id="45" dur="1" fill="hold">
                                          <p:stCondLst>
                                            <p:cond delay="0"/>
                                          </p:stCondLst>
                                        </p:cTn>
                                        <p:tgtEl>
                                          <p:spTgt spid="93265"/>
                                        </p:tgtEl>
                                        <p:attrNameLst>
                                          <p:attrName>style.visibility</p:attrName>
                                        </p:attrNameLst>
                                      </p:cBhvr>
                                      <p:to>
                                        <p:strVal val="visible"/>
                                      </p:to>
                                    </p:set>
                                    <p:anim calcmode="lin" valueType="num">
                                      <p:cBhvr>
                                        <p:cTn id="46" dur="500" fill="hold"/>
                                        <p:tgtEl>
                                          <p:spTgt spid="93265"/>
                                        </p:tgtEl>
                                        <p:attrNameLst>
                                          <p:attrName>ppt_w</p:attrName>
                                        </p:attrNameLst>
                                      </p:cBhvr>
                                      <p:tavLst>
                                        <p:tav tm="0">
                                          <p:val>
                                            <p:fltVal val="0"/>
                                          </p:val>
                                        </p:tav>
                                        <p:tav tm="100000">
                                          <p:val>
                                            <p:strVal val="#ppt_w"/>
                                          </p:val>
                                        </p:tav>
                                      </p:tavLst>
                                    </p:anim>
                                    <p:anim calcmode="lin" valueType="num">
                                      <p:cBhvr>
                                        <p:cTn id="47" dur="500" fill="hold"/>
                                        <p:tgtEl>
                                          <p:spTgt spid="93265"/>
                                        </p:tgtEl>
                                        <p:attrNameLst>
                                          <p:attrName>ppt_h</p:attrName>
                                        </p:attrNameLst>
                                      </p:cBhvr>
                                      <p:tavLst>
                                        <p:tav tm="0">
                                          <p:val>
                                            <p:fltVal val="0"/>
                                          </p:val>
                                        </p:tav>
                                        <p:tav tm="100000">
                                          <p:val>
                                            <p:strVal val="#ppt_h"/>
                                          </p:val>
                                        </p:tav>
                                      </p:tavLst>
                                    </p:anim>
                                    <p:animEffect transition="in" filter="fade">
                                      <p:cBhvr>
                                        <p:cTn id="48" dur="500"/>
                                        <p:tgtEl>
                                          <p:spTgt spid="9326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par>
                          <p:cTn id="56" fill="hold">
                            <p:stCondLst>
                              <p:cond delay="500"/>
                            </p:stCondLst>
                            <p:childTnLst>
                              <p:par>
                                <p:cTn id="57" presetID="53" presetClass="entr" presetSubtype="0" fill="hold" grpId="0" nodeType="afterEffect">
                                  <p:stCondLst>
                                    <p:cond delay="0"/>
                                  </p:stCondLst>
                                  <p:childTnLst>
                                    <p:set>
                                      <p:cBhvr>
                                        <p:cTn id="58" dur="1" fill="hold">
                                          <p:stCondLst>
                                            <p:cond delay="0"/>
                                          </p:stCondLst>
                                        </p:cTn>
                                        <p:tgtEl>
                                          <p:spTgt spid="93269"/>
                                        </p:tgtEl>
                                        <p:attrNameLst>
                                          <p:attrName>style.visibility</p:attrName>
                                        </p:attrNameLst>
                                      </p:cBhvr>
                                      <p:to>
                                        <p:strVal val="visible"/>
                                      </p:to>
                                    </p:set>
                                    <p:anim calcmode="lin" valueType="num">
                                      <p:cBhvr>
                                        <p:cTn id="59" dur="500" fill="hold"/>
                                        <p:tgtEl>
                                          <p:spTgt spid="93269"/>
                                        </p:tgtEl>
                                        <p:attrNameLst>
                                          <p:attrName>ppt_w</p:attrName>
                                        </p:attrNameLst>
                                      </p:cBhvr>
                                      <p:tavLst>
                                        <p:tav tm="0">
                                          <p:val>
                                            <p:fltVal val="0"/>
                                          </p:val>
                                        </p:tav>
                                        <p:tav tm="100000">
                                          <p:val>
                                            <p:strVal val="#ppt_w"/>
                                          </p:val>
                                        </p:tav>
                                      </p:tavLst>
                                    </p:anim>
                                    <p:anim calcmode="lin" valueType="num">
                                      <p:cBhvr>
                                        <p:cTn id="60" dur="500" fill="hold"/>
                                        <p:tgtEl>
                                          <p:spTgt spid="93269"/>
                                        </p:tgtEl>
                                        <p:attrNameLst>
                                          <p:attrName>ppt_h</p:attrName>
                                        </p:attrNameLst>
                                      </p:cBhvr>
                                      <p:tavLst>
                                        <p:tav tm="0">
                                          <p:val>
                                            <p:fltVal val="0"/>
                                          </p:val>
                                        </p:tav>
                                        <p:tav tm="100000">
                                          <p:val>
                                            <p:strVal val="#ppt_h"/>
                                          </p:val>
                                        </p:tav>
                                      </p:tavLst>
                                    </p:anim>
                                    <p:animEffect transition="in" filter="fade">
                                      <p:cBhvr>
                                        <p:cTn id="61" dur="500"/>
                                        <p:tgtEl>
                                          <p:spTgt spid="93269"/>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500"/>
                            </p:stCondLst>
                            <p:childTnLst>
                              <p:par>
                                <p:cTn id="70" presetID="53" presetClass="entr" presetSubtype="0" fill="hold" grpId="0" nodeType="afterEffect">
                                  <p:stCondLst>
                                    <p:cond delay="0"/>
                                  </p:stCondLst>
                                  <p:childTnLst>
                                    <p:set>
                                      <p:cBhvr>
                                        <p:cTn id="71" dur="1" fill="hold">
                                          <p:stCondLst>
                                            <p:cond delay="0"/>
                                          </p:stCondLst>
                                        </p:cTn>
                                        <p:tgtEl>
                                          <p:spTgt spid="93267"/>
                                        </p:tgtEl>
                                        <p:attrNameLst>
                                          <p:attrName>style.visibility</p:attrName>
                                        </p:attrNameLst>
                                      </p:cBhvr>
                                      <p:to>
                                        <p:strVal val="visible"/>
                                      </p:to>
                                    </p:set>
                                    <p:anim calcmode="lin" valueType="num">
                                      <p:cBhvr>
                                        <p:cTn id="72" dur="500" fill="hold"/>
                                        <p:tgtEl>
                                          <p:spTgt spid="93267"/>
                                        </p:tgtEl>
                                        <p:attrNameLst>
                                          <p:attrName>ppt_w</p:attrName>
                                        </p:attrNameLst>
                                      </p:cBhvr>
                                      <p:tavLst>
                                        <p:tav tm="0">
                                          <p:val>
                                            <p:fltVal val="0"/>
                                          </p:val>
                                        </p:tav>
                                        <p:tav tm="100000">
                                          <p:val>
                                            <p:strVal val="#ppt_w"/>
                                          </p:val>
                                        </p:tav>
                                      </p:tavLst>
                                    </p:anim>
                                    <p:anim calcmode="lin" valueType="num">
                                      <p:cBhvr>
                                        <p:cTn id="73" dur="500" fill="hold"/>
                                        <p:tgtEl>
                                          <p:spTgt spid="93267"/>
                                        </p:tgtEl>
                                        <p:attrNameLst>
                                          <p:attrName>ppt_h</p:attrName>
                                        </p:attrNameLst>
                                      </p:cBhvr>
                                      <p:tavLst>
                                        <p:tav tm="0">
                                          <p:val>
                                            <p:fltVal val="0"/>
                                          </p:val>
                                        </p:tav>
                                        <p:tav tm="100000">
                                          <p:val>
                                            <p:strVal val="#ppt_h"/>
                                          </p:val>
                                        </p:tav>
                                      </p:tavLst>
                                    </p:anim>
                                    <p:animEffect transition="in" filter="fade">
                                      <p:cBhvr>
                                        <p:cTn id="74" dur="500"/>
                                        <p:tgtEl>
                                          <p:spTgt spid="93267"/>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childTnLst>
                          </p:cTn>
                        </p:par>
                        <p:par>
                          <p:cTn id="82" fill="hold">
                            <p:stCondLst>
                              <p:cond delay="500"/>
                            </p:stCondLst>
                            <p:childTnLst>
                              <p:par>
                                <p:cTn id="83" presetID="53" presetClass="entr" presetSubtype="0" fill="hold" grpId="0" nodeType="afterEffect">
                                  <p:stCondLst>
                                    <p:cond delay="0"/>
                                  </p:stCondLst>
                                  <p:childTnLst>
                                    <p:set>
                                      <p:cBhvr>
                                        <p:cTn id="84" dur="1" fill="hold">
                                          <p:stCondLst>
                                            <p:cond delay="0"/>
                                          </p:stCondLst>
                                        </p:cTn>
                                        <p:tgtEl>
                                          <p:spTgt spid="93268"/>
                                        </p:tgtEl>
                                        <p:attrNameLst>
                                          <p:attrName>style.visibility</p:attrName>
                                        </p:attrNameLst>
                                      </p:cBhvr>
                                      <p:to>
                                        <p:strVal val="visible"/>
                                      </p:to>
                                    </p:set>
                                    <p:anim calcmode="lin" valueType="num">
                                      <p:cBhvr>
                                        <p:cTn id="85" dur="500" fill="hold"/>
                                        <p:tgtEl>
                                          <p:spTgt spid="93268"/>
                                        </p:tgtEl>
                                        <p:attrNameLst>
                                          <p:attrName>ppt_w</p:attrName>
                                        </p:attrNameLst>
                                      </p:cBhvr>
                                      <p:tavLst>
                                        <p:tav tm="0">
                                          <p:val>
                                            <p:fltVal val="0"/>
                                          </p:val>
                                        </p:tav>
                                        <p:tav tm="100000">
                                          <p:val>
                                            <p:strVal val="#ppt_w"/>
                                          </p:val>
                                        </p:tav>
                                      </p:tavLst>
                                    </p:anim>
                                    <p:anim calcmode="lin" valueType="num">
                                      <p:cBhvr>
                                        <p:cTn id="86" dur="500" fill="hold"/>
                                        <p:tgtEl>
                                          <p:spTgt spid="93268"/>
                                        </p:tgtEl>
                                        <p:attrNameLst>
                                          <p:attrName>ppt_h</p:attrName>
                                        </p:attrNameLst>
                                      </p:cBhvr>
                                      <p:tavLst>
                                        <p:tav tm="0">
                                          <p:val>
                                            <p:fltVal val="0"/>
                                          </p:val>
                                        </p:tav>
                                        <p:tav tm="100000">
                                          <p:val>
                                            <p:strVal val="#ppt_h"/>
                                          </p:val>
                                        </p:tav>
                                      </p:tavLst>
                                    </p:anim>
                                    <p:animEffect transition="in" filter="fade">
                                      <p:cBhvr>
                                        <p:cTn id="87" dur="500"/>
                                        <p:tgtEl>
                                          <p:spTgt spid="93268"/>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0" fill="hold" nodeType="click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p:cTn id="92" dur="500" fill="hold"/>
                                        <p:tgtEl>
                                          <p:spTgt spid="12"/>
                                        </p:tgtEl>
                                        <p:attrNameLst>
                                          <p:attrName>ppt_w</p:attrName>
                                        </p:attrNameLst>
                                      </p:cBhvr>
                                      <p:tavLst>
                                        <p:tav tm="0">
                                          <p:val>
                                            <p:fltVal val="0"/>
                                          </p:val>
                                        </p:tav>
                                        <p:tav tm="100000">
                                          <p:val>
                                            <p:strVal val="#ppt_w"/>
                                          </p:val>
                                        </p:tav>
                                      </p:tavLst>
                                    </p:anim>
                                    <p:anim calcmode="lin" valueType="num">
                                      <p:cBhvr>
                                        <p:cTn id="93" dur="500" fill="hold"/>
                                        <p:tgtEl>
                                          <p:spTgt spid="12"/>
                                        </p:tgtEl>
                                        <p:attrNameLst>
                                          <p:attrName>ppt_h</p:attrName>
                                        </p:attrNameLst>
                                      </p:cBhvr>
                                      <p:tavLst>
                                        <p:tav tm="0">
                                          <p:val>
                                            <p:fltVal val="0"/>
                                          </p:val>
                                        </p:tav>
                                        <p:tav tm="100000">
                                          <p:val>
                                            <p:strVal val="#ppt_h"/>
                                          </p:val>
                                        </p:tav>
                                      </p:tavLst>
                                    </p:anim>
                                    <p:animEffect transition="in" filter="fade">
                                      <p:cBhvr>
                                        <p:cTn id="94" dur="500"/>
                                        <p:tgtEl>
                                          <p:spTgt spid="12"/>
                                        </p:tgtEl>
                                      </p:cBhvr>
                                    </p:animEffect>
                                  </p:childTnLst>
                                </p:cTn>
                              </p:par>
                            </p:childTnLst>
                          </p:cTn>
                        </p:par>
                        <p:par>
                          <p:cTn id="95" fill="hold">
                            <p:stCondLst>
                              <p:cond delay="500"/>
                            </p:stCondLst>
                            <p:childTnLst>
                              <p:par>
                                <p:cTn id="96" presetID="53" presetClass="entr" presetSubtype="0" fill="hold" grpId="0" nodeType="afterEffect">
                                  <p:stCondLst>
                                    <p:cond delay="0"/>
                                  </p:stCondLst>
                                  <p:childTnLst>
                                    <p:set>
                                      <p:cBhvr>
                                        <p:cTn id="97" dur="1" fill="hold">
                                          <p:stCondLst>
                                            <p:cond delay="0"/>
                                          </p:stCondLst>
                                        </p:cTn>
                                        <p:tgtEl>
                                          <p:spTgt spid="93266"/>
                                        </p:tgtEl>
                                        <p:attrNameLst>
                                          <p:attrName>style.visibility</p:attrName>
                                        </p:attrNameLst>
                                      </p:cBhvr>
                                      <p:to>
                                        <p:strVal val="visible"/>
                                      </p:to>
                                    </p:set>
                                    <p:anim calcmode="lin" valueType="num">
                                      <p:cBhvr>
                                        <p:cTn id="98" dur="500" fill="hold"/>
                                        <p:tgtEl>
                                          <p:spTgt spid="93266"/>
                                        </p:tgtEl>
                                        <p:attrNameLst>
                                          <p:attrName>ppt_w</p:attrName>
                                        </p:attrNameLst>
                                      </p:cBhvr>
                                      <p:tavLst>
                                        <p:tav tm="0">
                                          <p:val>
                                            <p:fltVal val="0"/>
                                          </p:val>
                                        </p:tav>
                                        <p:tav tm="100000">
                                          <p:val>
                                            <p:strVal val="#ppt_w"/>
                                          </p:val>
                                        </p:tav>
                                      </p:tavLst>
                                    </p:anim>
                                    <p:anim calcmode="lin" valueType="num">
                                      <p:cBhvr>
                                        <p:cTn id="99" dur="500" fill="hold"/>
                                        <p:tgtEl>
                                          <p:spTgt spid="93266"/>
                                        </p:tgtEl>
                                        <p:attrNameLst>
                                          <p:attrName>ppt_h</p:attrName>
                                        </p:attrNameLst>
                                      </p:cBhvr>
                                      <p:tavLst>
                                        <p:tav tm="0">
                                          <p:val>
                                            <p:fltVal val="0"/>
                                          </p:val>
                                        </p:tav>
                                        <p:tav tm="100000">
                                          <p:val>
                                            <p:strVal val="#ppt_h"/>
                                          </p:val>
                                        </p:tav>
                                      </p:tavLst>
                                    </p:anim>
                                    <p:animEffect transition="in" filter="fade">
                                      <p:cBhvr>
                                        <p:cTn id="100" dur="500"/>
                                        <p:tgtEl>
                                          <p:spTgt spid="93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build="p" autoUpdateAnimBg="0"/>
      <p:bldP spid="93190" grpId="0" animBg="1"/>
      <p:bldP spid="93191" grpId="0" animBg="1"/>
      <p:bldP spid="93192" grpId="0" animBg="1"/>
      <p:bldP spid="93193" grpId="0" animBg="1"/>
      <p:bldP spid="93265" grpId="0" animBg="1" autoUpdateAnimBg="0"/>
      <p:bldP spid="93266" grpId="0" animBg="1" autoUpdateAnimBg="0"/>
      <p:bldP spid="93267" grpId="0" animBg="1" autoUpdateAnimBg="0"/>
      <p:bldP spid="93268" grpId="0" animBg="1" autoUpdateAnimBg="0"/>
      <p:bldP spid="93269"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698" name="140 Grupo"/>
          <p:cNvGrpSpPr>
            <a:grpSpLocks/>
          </p:cNvGrpSpPr>
          <p:nvPr/>
        </p:nvGrpSpPr>
        <p:grpSpPr bwMode="auto">
          <a:xfrm>
            <a:off x="241300" y="1196975"/>
            <a:ext cx="9045575" cy="5564188"/>
            <a:chOff x="222250" y="1891717"/>
            <a:chExt cx="8350251" cy="4947239"/>
          </a:xfrm>
        </p:grpSpPr>
        <p:pic>
          <p:nvPicPr>
            <p:cNvPr id="29701" name="Picture 1"/>
            <p:cNvPicPr>
              <a:picLocks noChangeAspect="1" noChangeArrowheads="1"/>
            </p:cNvPicPr>
            <p:nvPr/>
          </p:nvPicPr>
          <p:blipFill>
            <a:blip r:embed="rId4" cstate="print"/>
            <a:srcRect t="7373"/>
            <a:stretch>
              <a:fillRect/>
            </a:stretch>
          </p:blipFill>
          <p:spPr bwMode="auto">
            <a:xfrm>
              <a:off x="538164" y="1891717"/>
              <a:ext cx="8034337" cy="4947239"/>
            </a:xfrm>
            <a:prstGeom prst="rect">
              <a:avLst/>
            </a:prstGeom>
            <a:solidFill>
              <a:srgbClr val="FF3300"/>
            </a:solidFill>
            <a:ln w="9525">
              <a:noFill/>
              <a:round/>
              <a:headEnd/>
              <a:tailEnd/>
            </a:ln>
          </p:spPr>
        </p:pic>
        <p:pic>
          <p:nvPicPr>
            <p:cNvPr id="29702" name="Picture 2"/>
            <p:cNvPicPr>
              <a:picLocks noChangeAspect="1" noChangeArrowheads="1"/>
            </p:cNvPicPr>
            <p:nvPr/>
          </p:nvPicPr>
          <p:blipFill>
            <a:blip r:embed="rId5" cstate="print"/>
            <a:srcRect/>
            <a:stretch>
              <a:fillRect/>
            </a:stretch>
          </p:blipFill>
          <p:spPr bwMode="auto">
            <a:xfrm>
              <a:off x="6119814" y="5636359"/>
              <a:ext cx="2238375" cy="1184967"/>
            </a:xfrm>
            <a:prstGeom prst="rect">
              <a:avLst/>
            </a:prstGeom>
            <a:noFill/>
            <a:ln w="9525">
              <a:noFill/>
              <a:round/>
              <a:headEnd/>
              <a:tailEnd/>
            </a:ln>
          </p:spPr>
        </p:pic>
        <p:grpSp>
          <p:nvGrpSpPr>
            <p:cNvPr id="29703" name="Group 3"/>
            <p:cNvGrpSpPr>
              <a:grpSpLocks/>
            </p:cNvGrpSpPr>
            <p:nvPr/>
          </p:nvGrpSpPr>
          <p:grpSpPr bwMode="auto">
            <a:xfrm>
              <a:off x="2174876" y="2623856"/>
              <a:ext cx="5275263" cy="3114772"/>
              <a:chOff x="1370" y="1240"/>
              <a:chExt cx="3323" cy="1472"/>
            </a:xfrm>
          </p:grpSpPr>
          <p:sp>
            <p:nvSpPr>
              <p:cNvPr id="29815" name="Freeform 4"/>
              <p:cNvSpPr>
                <a:spLocks noChangeArrowheads="1"/>
              </p:cNvSpPr>
              <p:nvPr/>
            </p:nvSpPr>
            <p:spPr bwMode="auto">
              <a:xfrm>
                <a:off x="2630" y="2005"/>
                <a:ext cx="380" cy="696"/>
              </a:xfrm>
              <a:custGeom>
                <a:avLst/>
                <a:gdLst>
                  <a:gd name="T0" fmla="*/ 0 w 10000"/>
                  <a:gd name="T1" fmla="*/ 0 h 9415"/>
                  <a:gd name="T2" fmla="*/ 0 w 10000"/>
                  <a:gd name="T3" fmla="*/ 0 h 9415"/>
                  <a:gd name="T4" fmla="*/ 0 w 10000"/>
                  <a:gd name="T5" fmla="*/ 0 h 9415"/>
                  <a:gd name="T6" fmla="*/ 0 w 10000"/>
                  <a:gd name="T7" fmla="*/ 0 h 9415"/>
                  <a:gd name="T8" fmla="*/ 0 w 10000"/>
                  <a:gd name="T9" fmla="*/ 0 h 9415"/>
                  <a:gd name="T10" fmla="*/ 0 w 10000"/>
                  <a:gd name="T11" fmla="*/ 0 h 9415"/>
                  <a:gd name="T12" fmla="*/ 0 60000 65536"/>
                  <a:gd name="T13" fmla="*/ 0 60000 65536"/>
                  <a:gd name="T14" fmla="*/ 0 60000 65536"/>
                  <a:gd name="T15" fmla="*/ 0 60000 65536"/>
                  <a:gd name="T16" fmla="*/ 0 60000 65536"/>
                  <a:gd name="T17" fmla="*/ 0 60000 65536"/>
                  <a:gd name="T18" fmla="*/ 0 w 10000"/>
                  <a:gd name="T19" fmla="*/ 0 h 9415"/>
                  <a:gd name="T20" fmla="*/ 10000 w 10000"/>
                  <a:gd name="T21" fmla="*/ 9415 h 9415"/>
                </a:gdLst>
                <a:ahLst/>
                <a:cxnLst>
                  <a:cxn ang="T12">
                    <a:pos x="T0" y="T1"/>
                  </a:cxn>
                  <a:cxn ang="T13">
                    <a:pos x="T2" y="T3"/>
                  </a:cxn>
                  <a:cxn ang="T14">
                    <a:pos x="T4" y="T5"/>
                  </a:cxn>
                  <a:cxn ang="T15">
                    <a:pos x="T6" y="T7"/>
                  </a:cxn>
                  <a:cxn ang="T16">
                    <a:pos x="T8" y="T9"/>
                  </a:cxn>
                  <a:cxn ang="T17">
                    <a:pos x="T10" y="T11"/>
                  </a:cxn>
                </a:cxnLst>
                <a:rect l="T18" t="T19" r="T20" b="T21"/>
                <a:pathLst>
                  <a:path w="10000" h="9415">
                    <a:moveTo>
                      <a:pt x="7579" y="9415"/>
                    </a:moveTo>
                    <a:lnTo>
                      <a:pt x="0" y="8304"/>
                    </a:lnTo>
                    <a:lnTo>
                      <a:pt x="0" y="6184"/>
                    </a:lnTo>
                    <a:lnTo>
                      <a:pt x="6211" y="2120"/>
                    </a:lnTo>
                    <a:lnTo>
                      <a:pt x="8526" y="283"/>
                    </a:lnTo>
                    <a:lnTo>
                      <a:pt x="10000" y="0"/>
                    </a:lnTo>
                  </a:path>
                </a:pathLst>
              </a:custGeom>
              <a:noFill/>
              <a:ln w="19080">
                <a:solidFill>
                  <a:srgbClr val="FFFF66"/>
                </a:solidFill>
                <a:round/>
                <a:headEnd/>
                <a:tailEnd/>
              </a:ln>
            </p:spPr>
            <p:txBody>
              <a:bodyPr wrap="none" anchor="ctr"/>
              <a:lstStyle/>
              <a:p>
                <a:endParaRPr lang="en-US"/>
              </a:p>
            </p:txBody>
          </p:sp>
          <p:grpSp>
            <p:nvGrpSpPr>
              <p:cNvPr id="29816" name="Group 5"/>
              <p:cNvGrpSpPr>
                <a:grpSpLocks/>
              </p:cNvGrpSpPr>
              <p:nvPr/>
            </p:nvGrpSpPr>
            <p:grpSpPr bwMode="auto">
              <a:xfrm>
                <a:off x="1370" y="1240"/>
                <a:ext cx="3323" cy="1472"/>
                <a:chOff x="1370" y="1240"/>
                <a:chExt cx="3323" cy="1472"/>
              </a:xfrm>
            </p:grpSpPr>
            <p:sp>
              <p:nvSpPr>
                <p:cNvPr id="29831" name="Freeform 6"/>
                <p:cNvSpPr>
                  <a:spLocks noChangeArrowheads="1"/>
                </p:cNvSpPr>
                <p:nvPr/>
              </p:nvSpPr>
              <p:spPr bwMode="auto">
                <a:xfrm>
                  <a:off x="2046" y="1992"/>
                  <a:ext cx="584" cy="627"/>
                </a:xfrm>
                <a:custGeom>
                  <a:avLst/>
                  <a:gdLst>
                    <a:gd name="T0" fmla="*/ 584 w 584"/>
                    <a:gd name="T1" fmla="*/ 1 h 960"/>
                    <a:gd name="T2" fmla="*/ 200 w 584"/>
                    <a:gd name="T3" fmla="*/ 1 h 960"/>
                    <a:gd name="T4" fmla="*/ 0 w 584"/>
                    <a:gd name="T5" fmla="*/ 0 h 960"/>
                    <a:gd name="T6" fmla="*/ 0 60000 65536"/>
                    <a:gd name="T7" fmla="*/ 0 60000 65536"/>
                    <a:gd name="T8" fmla="*/ 0 60000 65536"/>
                    <a:gd name="T9" fmla="*/ 0 w 584"/>
                    <a:gd name="T10" fmla="*/ 0 h 960"/>
                    <a:gd name="T11" fmla="*/ 584 w 584"/>
                    <a:gd name="T12" fmla="*/ 960 h 960"/>
                  </a:gdLst>
                  <a:ahLst/>
                  <a:cxnLst>
                    <a:cxn ang="T6">
                      <a:pos x="T0" y="T1"/>
                    </a:cxn>
                    <a:cxn ang="T7">
                      <a:pos x="T2" y="T3"/>
                    </a:cxn>
                    <a:cxn ang="T8">
                      <a:pos x="T4" y="T5"/>
                    </a:cxn>
                  </a:cxnLst>
                  <a:rect l="T9" t="T10" r="T11" b="T12"/>
                  <a:pathLst>
                    <a:path w="584" h="960">
                      <a:moveTo>
                        <a:pt x="584" y="960"/>
                      </a:moveTo>
                      <a:lnTo>
                        <a:pt x="200" y="740"/>
                      </a:lnTo>
                      <a:lnTo>
                        <a:pt x="0" y="0"/>
                      </a:lnTo>
                    </a:path>
                  </a:pathLst>
                </a:custGeom>
                <a:noFill/>
                <a:ln w="12600">
                  <a:solidFill>
                    <a:srgbClr val="FFFF66"/>
                  </a:solidFill>
                  <a:round/>
                  <a:headEnd/>
                  <a:tailEnd/>
                </a:ln>
              </p:spPr>
              <p:txBody>
                <a:bodyPr wrap="none" anchor="ctr"/>
                <a:lstStyle/>
                <a:p>
                  <a:endParaRPr lang="en-US"/>
                </a:p>
              </p:txBody>
            </p:sp>
            <p:grpSp>
              <p:nvGrpSpPr>
                <p:cNvPr id="29832" name="Group 7"/>
                <p:cNvGrpSpPr>
                  <a:grpSpLocks/>
                </p:cNvGrpSpPr>
                <p:nvPr/>
              </p:nvGrpSpPr>
              <p:grpSpPr bwMode="auto">
                <a:xfrm>
                  <a:off x="1370" y="1240"/>
                  <a:ext cx="3323" cy="1472"/>
                  <a:chOff x="1370" y="1240"/>
                  <a:chExt cx="3323" cy="1472"/>
                </a:xfrm>
              </p:grpSpPr>
              <p:grpSp>
                <p:nvGrpSpPr>
                  <p:cNvPr id="29833" name="Group 8"/>
                  <p:cNvGrpSpPr>
                    <a:grpSpLocks/>
                  </p:cNvGrpSpPr>
                  <p:nvPr/>
                </p:nvGrpSpPr>
                <p:grpSpPr bwMode="auto">
                  <a:xfrm>
                    <a:off x="1370" y="1240"/>
                    <a:ext cx="2987" cy="1472"/>
                    <a:chOff x="1370" y="1240"/>
                    <a:chExt cx="2987" cy="1472"/>
                  </a:xfrm>
                </p:grpSpPr>
                <p:sp>
                  <p:nvSpPr>
                    <p:cNvPr id="29835" name="Freeform 9"/>
                    <p:cNvSpPr>
                      <a:spLocks noChangeArrowheads="1"/>
                    </p:cNvSpPr>
                    <p:nvPr/>
                  </p:nvSpPr>
                  <p:spPr bwMode="auto">
                    <a:xfrm>
                      <a:off x="1370" y="2180"/>
                      <a:ext cx="1884" cy="529"/>
                    </a:xfrm>
                    <a:custGeom>
                      <a:avLst/>
                      <a:gdLst>
                        <a:gd name="T0" fmla="*/ 0 w 10000"/>
                        <a:gd name="T1" fmla="*/ 0 h 9373"/>
                        <a:gd name="T2" fmla="*/ 0 w 10000"/>
                        <a:gd name="T3" fmla="*/ 0 h 9373"/>
                        <a:gd name="T4" fmla="*/ 0 w 10000"/>
                        <a:gd name="T5" fmla="*/ 0 h 9373"/>
                        <a:gd name="T6" fmla="*/ 0 w 10000"/>
                        <a:gd name="T7" fmla="*/ 0 h 9373"/>
                        <a:gd name="T8" fmla="*/ 0 w 10000"/>
                        <a:gd name="T9" fmla="*/ 0 h 9373"/>
                        <a:gd name="T10" fmla="*/ 0 w 10000"/>
                        <a:gd name="T11" fmla="*/ 0 h 9373"/>
                        <a:gd name="T12" fmla="*/ 0 60000 65536"/>
                        <a:gd name="T13" fmla="*/ 0 60000 65536"/>
                        <a:gd name="T14" fmla="*/ 0 60000 65536"/>
                        <a:gd name="T15" fmla="*/ 0 60000 65536"/>
                        <a:gd name="T16" fmla="*/ 0 60000 65536"/>
                        <a:gd name="T17" fmla="*/ 0 60000 65536"/>
                        <a:gd name="T18" fmla="*/ 0 w 10000"/>
                        <a:gd name="T19" fmla="*/ 0 h 9373"/>
                        <a:gd name="T20" fmla="*/ 10000 w 10000"/>
                        <a:gd name="T21" fmla="*/ 9373 h 9373"/>
                      </a:gdLst>
                      <a:ahLst/>
                      <a:cxnLst>
                        <a:cxn ang="T12">
                          <a:pos x="T0" y="T1"/>
                        </a:cxn>
                        <a:cxn ang="T13">
                          <a:pos x="T2" y="T3"/>
                        </a:cxn>
                        <a:cxn ang="T14">
                          <a:pos x="T4" y="T5"/>
                        </a:cxn>
                        <a:cxn ang="T15">
                          <a:pos x="T6" y="T7"/>
                        </a:cxn>
                        <a:cxn ang="T16">
                          <a:pos x="T8" y="T9"/>
                        </a:cxn>
                        <a:cxn ang="T17">
                          <a:pos x="T10" y="T11"/>
                        </a:cxn>
                      </a:cxnLst>
                      <a:rect l="T18" t="T19" r="T20" b="T21"/>
                      <a:pathLst>
                        <a:path w="10000" h="9373">
                          <a:moveTo>
                            <a:pt x="0" y="7593"/>
                          </a:moveTo>
                          <a:lnTo>
                            <a:pt x="318" y="8333"/>
                          </a:lnTo>
                          <a:lnTo>
                            <a:pt x="8254" y="9373"/>
                          </a:lnTo>
                          <a:cubicBezTo>
                            <a:pt x="8242" y="8471"/>
                            <a:pt x="8229" y="7569"/>
                            <a:pt x="8217" y="6667"/>
                          </a:cubicBezTo>
                          <a:cubicBezTo>
                            <a:pt x="8387" y="5371"/>
                            <a:pt x="8556" y="4074"/>
                            <a:pt x="8726" y="2778"/>
                          </a:cubicBezTo>
                          <a:lnTo>
                            <a:pt x="10000" y="0"/>
                          </a:lnTo>
                        </a:path>
                      </a:pathLst>
                    </a:custGeom>
                    <a:noFill/>
                    <a:ln w="19080">
                      <a:solidFill>
                        <a:srgbClr val="FFFF66"/>
                      </a:solidFill>
                      <a:round/>
                      <a:headEnd/>
                      <a:tailEnd/>
                    </a:ln>
                  </p:spPr>
                  <p:txBody>
                    <a:bodyPr wrap="none" anchor="ctr"/>
                    <a:lstStyle/>
                    <a:p>
                      <a:endParaRPr lang="en-US"/>
                    </a:p>
                  </p:txBody>
                </p:sp>
                <p:sp>
                  <p:nvSpPr>
                    <p:cNvPr id="29836" name="Freeform 10"/>
                    <p:cNvSpPr>
                      <a:spLocks noChangeArrowheads="1"/>
                    </p:cNvSpPr>
                    <p:nvPr/>
                  </p:nvSpPr>
                  <p:spPr bwMode="auto">
                    <a:xfrm>
                      <a:off x="2390" y="1240"/>
                      <a:ext cx="1056" cy="376"/>
                    </a:xfrm>
                    <a:custGeom>
                      <a:avLst/>
                      <a:gdLst>
                        <a:gd name="T0" fmla="*/ 0 w 1056"/>
                        <a:gd name="T1" fmla="*/ 1 h 576"/>
                        <a:gd name="T2" fmla="*/ 384 w 1056"/>
                        <a:gd name="T3" fmla="*/ 1 h 576"/>
                        <a:gd name="T4" fmla="*/ 576 w 1056"/>
                        <a:gd name="T5" fmla="*/ 1 h 576"/>
                        <a:gd name="T6" fmla="*/ 816 w 1056"/>
                        <a:gd name="T7" fmla="*/ 0 h 576"/>
                        <a:gd name="T8" fmla="*/ 1056 w 1056"/>
                        <a:gd name="T9" fmla="*/ 1 h 576"/>
                        <a:gd name="T10" fmla="*/ 0 60000 65536"/>
                        <a:gd name="T11" fmla="*/ 0 60000 65536"/>
                        <a:gd name="T12" fmla="*/ 0 60000 65536"/>
                        <a:gd name="T13" fmla="*/ 0 60000 65536"/>
                        <a:gd name="T14" fmla="*/ 0 60000 65536"/>
                        <a:gd name="T15" fmla="*/ 0 w 1056"/>
                        <a:gd name="T16" fmla="*/ 0 h 576"/>
                        <a:gd name="T17" fmla="*/ 1056 w 1056"/>
                        <a:gd name="T18" fmla="*/ 576 h 576"/>
                      </a:gdLst>
                      <a:ahLst/>
                      <a:cxnLst>
                        <a:cxn ang="T10">
                          <a:pos x="T0" y="T1"/>
                        </a:cxn>
                        <a:cxn ang="T11">
                          <a:pos x="T2" y="T3"/>
                        </a:cxn>
                        <a:cxn ang="T12">
                          <a:pos x="T4" y="T5"/>
                        </a:cxn>
                        <a:cxn ang="T13">
                          <a:pos x="T6" y="T7"/>
                        </a:cxn>
                        <a:cxn ang="T14">
                          <a:pos x="T8" y="T9"/>
                        </a:cxn>
                      </a:cxnLst>
                      <a:rect l="T15" t="T16" r="T17" b="T18"/>
                      <a:pathLst>
                        <a:path w="1056" h="576">
                          <a:moveTo>
                            <a:pt x="0" y="240"/>
                          </a:moveTo>
                          <a:lnTo>
                            <a:pt x="384" y="96"/>
                          </a:lnTo>
                          <a:lnTo>
                            <a:pt x="576" y="96"/>
                          </a:lnTo>
                          <a:lnTo>
                            <a:pt x="816" y="0"/>
                          </a:lnTo>
                          <a:lnTo>
                            <a:pt x="1056" y="576"/>
                          </a:lnTo>
                        </a:path>
                      </a:pathLst>
                    </a:custGeom>
                    <a:noFill/>
                    <a:ln w="12600">
                      <a:solidFill>
                        <a:srgbClr val="FFFF66"/>
                      </a:solidFill>
                      <a:round/>
                      <a:headEnd/>
                      <a:tailEnd/>
                    </a:ln>
                  </p:spPr>
                  <p:txBody>
                    <a:bodyPr wrap="none" anchor="ctr"/>
                    <a:lstStyle/>
                    <a:p>
                      <a:endParaRPr lang="en-US"/>
                    </a:p>
                  </p:txBody>
                </p:sp>
                <p:sp>
                  <p:nvSpPr>
                    <p:cNvPr id="29837" name="Freeform 11"/>
                    <p:cNvSpPr>
                      <a:spLocks noChangeArrowheads="1"/>
                    </p:cNvSpPr>
                    <p:nvPr/>
                  </p:nvSpPr>
                  <p:spPr bwMode="auto">
                    <a:xfrm>
                      <a:off x="2918" y="1867"/>
                      <a:ext cx="1440" cy="846"/>
                    </a:xfrm>
                    <a:custGeom>
                      <a:avLst/>
                      <a:gdLst>
                        <a:gd name="T0" fmla="*/ 0 w 1440"/>
                        <a:gd name="T1" fmla="*/ 1 h 1296"/>
                        <a:gd name="T2" fmla="*/ 288 w 1440"/>
                        <a:gd name="T3" fmla="*/ 1 h 1296"/>
                        <a:gd name="T4" fmla="*/ 864 w 1440"/>
                        <a:gd name="T5" fmla="*/ 1 h 1296"/>
                        <a:gd name="T6" fmla="*/ 1076 w 1440"/>
                        <a:gd name="T7" fmla="*/ 1 h 1296"/>
                        <a:gd name="T8" fmla="*/ 1440 w 1440"/>
                        <a:gd name="T9" fmla="*/ 0 h 1296"/>
                        <a:gd name="T10" fmla="*/ 0 60000 65536"/>
                        <a:gd name="T11" fmla="*/ 0 60000 65536"/>
                        <a:gd name="T12" fmla="*/ 0 60000 65536"/>
                        <a:gd name="T13" fmla="*/ 0 60000 65536"/>
                        <a:gd name="T14" fmla="*/ 0 60000 65536"/>
                        <a:gd name="T15" fmla="*/ 0 w 1440"/>
                        <a:gd name="T16" fmla="*/ 0 h 1296"/>
                        <a:gd name="T17" fmla="*/ 1440 w 1440"/>
                        <a:gd name="T18" fmla="*/ 1296 h 1296"/>
                      </a:gdLst>
                      <a:ahLst/>
                      <a:cxnLst>
                        <a:cxn ang="T10">
                          <a:pos x="T0" y="T1"/>
                        </a:cxn>
                        <a:cxn ang="T11">
                          <a:pos x="T2" y="T3"/>
                        </a:cxn>
                        <a:cxn ang="T12">
                          <a:pos x="T4" y="T5"/>
                        </a:cxn>
                        <a:cxn ang="T13">
                          <a:pos x="T6" y="T7"/>
                        </a:cxn>
                        <a:cxn ang="T14">
                          <a:pos x="T8" y="T9"/>
                        </a:cxn>
                      </a:cxnLst>
                      <a:rect l="T15" t="T16" r="T17" b="T18"/>
                      <a:pathLst>
                        <a:path w="1440" h="1296">
                          <a:moveTo>
                            <a:pt x="0" y="1248"/>
                          </a:moveTo>
                          <a:lnTo>
                            <a:pt x="288" y="1296"/>
                          </a:lnTo>
                          <a:lnTo>
                            <a:pt x="864" y="768"/>
                          </a:lnTo>
                          <a:lnTo>
                            <a:pt x="1076" y="240"/>
                          </a:lnTo>
                          <a:lnTo>
                            <a:pt x="1440" y="0"/>
                          </a:lnTo>
                        </a:path>
                      </a:pathLst>
                    </a:custGeom>
                    <a:noFill/>
                    <a:ln w="12600">
                      <a:solidFill>
                        <a:srgbClr val="FFFF66"/>
                      </a:solidFill>
                      <a:round/>
                      <a:headEnd/>
                      <a:tailEnd/>
                    </a:ln>
                  </p:spPr>
                  <p:txBody>
                    <a:bodyPr wrap="none" anchor="ctr"/>
                    <a:lstStyle/>
                    <a:p>
                      <a:endParaRPr lang="en-US"/>
                    </a:p>
                  </p:txBody>
                </p:sp>
                <p:sp>
                  <p:nvSpPr>
                    <p:cNvPr id="29838" name="Freeform 12"/>
                    <p:cNvSpPr>
                      <a:spLocks noChangeArrowheads="1"/>
                    </p:cNvSpPr>
                    <p:nvPr/>
                  </p:nvSpPr>
                  <p:spPr bwMode="auto">
                    <a:xfrm>
                      <a:off x="2918" y="2004"/>
                      <a:ext cx="510" cy="192"/>
                    </a:xfrm>
                    <a:custGeom>
                      <a:avLst/>
                      <a:gdLst>
                        <a:gd name="T0" fmla="*/ 0 w 510"/>
                        <a:gd name="T1" fmla="*/ 1 h 294"/>
                        <a:gd name="T2" fmla="*/ 156 w 510"/>
                        <a:gd name="T3" fmla="*/ 1 h 294"/>
                        <a:gd name="T4" fmla="*/ 336 w 510"/>
                        <a:gd name="T5" fmla="*/ 1 h 294"/>
                        <a:gd name="T6" fmla="*/ 468 w 510"/>
                        <a:gd name="T7" fmla="*/ 1 h 294"/>
                        <a:gd name="T8" fmla="*/ 510 w 510"/>
                        <a:gd name="T9" fmla="*/ 0 h 294"/>
                        <a:gd name="T10" fmla="*/ 0 60000 65536"/>
                        <a:gd name="T11" fmla="*/ 0 60000 65536"/>
                        <a:gd name="T12" fmla="*/ 0 60000 65536"/>
                        <a:gd name="T13" fmla="*/ 0 60000 65536"/>
                        <a:gd name="T14" fmla="*/ 0 60000 65536"/>
                        <a:gd name="T15" fmla="*/ 0 w 510"/>
                        <a:gd name="T16" fmla="*/ 0 h 294"/>
                        <a:gd name="T17" fmla="*/ 510 w 510"/>
                        <a:gd name="T18" fmla="*/ 294 h 294"/>
                      </a:gdLst>
                      <a:ahLst/>
                      <a:cxnLst>
                        <a:cxn ang="T10">
                          <a:pos x="T0" y="T1"/>
                        </a:cxn>
                        <a:cxn ang="T11">
                          <a:pos x="T2" y="T3"/>
                        </a:cxn>
                        <a:cxn ang="T12">
                          <a:pos x="T4" y="T5"/>
                        </a:cxn>
                        <a:cxn ang="T13">
                          <a:pos x="T6" y="T7"/>
                        </a:cxn>
                        <a:cxn ang="T14">
                          <a:pos x="T8" y="T9"/>
                        </a:cxn>
                      </a:cxnLst>
                      <a:rect l="T15" t="T16" r="T17" b="T18"/>
                      <a:pathLst>
                        <a:path w="510" h="294">
                          <a:moveTo>
                            <a:pt x="0" y="270"/>
                          </a:moveTo>
                          <a:lnTo>
                            <a:pt x="156" y="294"/>
                          </a:lnTo>
                          <a:lnTo>
                            <a:pt x="336" y="270"/>
                          </a:lnTo>
                          <a:lnTo>
                            <a:pt x="468" y="150"/>
                          </a:lnTo>
                          <a:lnTo>
                            <a:pt x="510" y="0"/>
                          </a:lnTo>
                        </a:path>
                      </a:pathLst>
                    </a:custGeom>
                    <a:noFill/>
                    <a:ln w="12600">
                      <a:solidFill>
                        <a:srgbClr val="FFFF66"/>
                      </a:solidFill>
                      <a:round/>
                      <a:headEnd/>
                      <a:tailEnd/>
                    </a:ln>
                  </p:spPr>
                  <p:txBody>
                    <a:bodyPr wrap="none" anchor="ctr"/>
                    <a:lstStyle/>
                    <a:p>
                      <a:endParaRPr lang="en-US"/>
                    </a:p>
                  </p:txBody>
                </p:sp>
              </p:grpSp>
              <p:sp>
                <p:nvSpPr>
                  <p:cNvPr id="29834" name="Freeform 13"/>
                  <p:cNvSpPr>
                    <a:spLocks noChangeArrowheads="1"/>
                  </p:cNvSpPr>
                  <p:nvPr/>
                </p:nvSpPr>
                <p:spPr bwMode="auto">
                  <a:xfrm>
                    <a:off x="3206" y="1240"/>
                    <a:ext cx="1488" cy="658"/>
                  </a:xfrm>
                  <a:custGeom>
                    <a:avLst/>
                    <a:gdLst>
                      <a:gd name="T0" fmla="*/ 0 w 1488"/>
                      <a:gd name="T1" fmla="*/ 0 h 1008"/>
                      <a:gd name="T2" fmla="*/ 816 w 1488"/>
                      <a:gd name="T3" fmla="*/ 1 h 1008"/>
                      <a:gd name="T4" fmla="*/ 960 w 1488"/>
                      <a:gd name="T5" fmla="*/ 1 h 1008"/>
                      <a:gd name="T6" fmla="*/ 1440 w 1488"/>
                      <a:gd name="T7" fmla="*/ 1 h 1008"/>
                      <a:gd name="T8" fmla="*/ 1488 w 1488"/>
                      <a:gd name="T9" fmla="*/ 1 h 1008"/>
                      <a:gd name="T10" fmla="*/ 1152 w 1488"/>
                      <a:gd name="T11" fmla="*/ 1 h 1008"/>
                      <a:gd name="T12" fmla="*/ 0 60000 65536"/>
                      <a:gd name="T13" fmla="*/ 0 60000 65536"/>
                      <a:gd name="T14" fmla="*/ 0 60000 65536"/>
                      <a:gd name="T15" fmla="*/ 0 60000 65536"/>
                      <a:gd name="T16" fmla="*/ 0 60000 65536"/>
                      <a:gd name="T17" fmla="*/ 0 60000 65536"/>
                      <a:gd name="T18" fmla="*/ 0 w 1488"/>
                      <a:gd name="T19" fmla="*/ 0 h 1008"/>
                      <a:gd name="T20" fmla="*/ 1488 w 1488"/>
                      <a:gd name="T21" fmla="*/ 1008 h 1008"/>
                    </a:gdLst>
                    <a:ahLst/>
                    <a:cxnLst>
                      <a:cxn ang="T12">
                        <a:pos x="T0" y="T1"/>
                      </a:cxn>
                      <a:cxn ang="T13">
                        <a:pos x="T2" y="T3"/>
                      </a:cxn>
                      <a:cxn ang="T14">
                        <a:pos x="T4" y="T5"/>
                      </a:cxn>
                      <a:cxn ang="T15">
                        <a:pos x="T6" y="T7"/>
                      </a:cxn>
                      <a:cxn ang="T16">
                        <a:pos x="T8" y="T9"/>
                      </a:cxn>
                      <a:cxn ang="T17">
                        <a:pos x="T10" y="T11"/>
                      </a:cxn>
                    </a:cxnLst>
                    <a:rect l="T18" t="T19" r="T20" b="T21"/>
                    <a:pathLst>
                      <a:path w="1488" h="1008">
                        <a:moveTo>
                          <a:pt x="0" y="0"/>
                        </a:moveTo>
                        <a:lnTo>
                          <a:pt x="816" y="144"/>
                        </a:lnTo>
                        <a:lnTo>
                          <a:pt x="960" y="48"/>
                        </a:lnTo>
                        <a:lnTo>
                          <a:pt x="1440" y="528"/>
                        </a:lnTo>
                        <a:lnTo>
                          <a:pt x="1488" y="864"/>
                        </a:lnTo>
                        <a:lnTo>
                          <a:pt x="1152" y="1008"/>
                        </a:lnTo>
                      </a:path>
                    </a:pathLst>
                  </a:custGeom>
                  <a:noFill/>
                  <a:ln w="12600">
                    <a:solidFill>
                      <a:srgbClr val="FFFF66"/>
                    </a:solidFill>
                    <a:round/>
                    <a:headEnd/>
                    <a:tailEnd/>
                  </a:ln>
                </p:spPr>
                <p:txBody>
                  <a:bodyPr wrap="none" anchor="ctr"/>
                  <a:lstStyle/>
                  <a:p>
                    <a:endParaRPr lang="en-US"/>
                  </a:p>
                </p:txBody>
              </p:sp>
            </p:grpSp>
          </p:grpSp>
          <p:grpSp>
            <p:nvGrpSpPr>
              <p:cNvPr id="29817" name="Group 14"/>
              <p:cNvGrpSpPr>
                <a:grpSpLocks/>
              </p:cNvGrpSpPr>
              <p:nvPr/>
            </p:nvGrpSpPr>
            <p:grpSpPr bwMode="auto">
              <a:xfrm>
                <a:off x="1430" y="1334"/>
                <a:ext cx="2939" cy="829"/>
                <a:chOff x="1430" y="1334"/>
                <a:chExt cx="2939" cy="829"/>
              </a:xfrm>
            </p:grpSpPr>
            <p:sp>
              <p:nvSpPr>
                <p:cNvPr id="29818" name="Freeform 15"/>
                <p:cNvSpPr>
                  <a:spLocks noChangeArrowheads="1"/>
                </p:cNvSpPr>
                <p:nvPr/>
              </p:nvSpPr>
              <p:spPr bwMode="auto">
                <a:xfrm>
                  <a:off x="2206" y="1679"/>
                  <a:ext cx="40" cy="167"/>
                </a:xfrm>
                <a:custGeom>
                  <a:avLst/>
                  <a:gdLst>
                    <a:gd name="T0" fmla="*/ 40 w 40"/>
                    <a:gd name="T1" fmla="*/ 0 h 256"/>
                    <a:gd name="T2" fmla="*/ 0 w 40"/>
                    <a:gd name="T3" fmla="*/ 1 h 256"/>
                    <a:gd name="T4" fmla="*/ 0 60000 65536"/>
                    <a:gd name="T5" fmla="*/ 0 60000 65536"/>
                    <a:gd name="T6" fmla="*/ 0 w 40"/>
                    <a:gd name="T7" fmla="*/ 0 h 256"/>
                    <a:gd name="T8" fmla="*/ 40 w 40"/>
                    <a:gd name="T9" fmla="*/ 256 h 256"/>
                  </a:gdLst>
                  <a:ahLst/>
                  <a:cxnLst>
                    <a:cxn ang="T4">
                      <a:pos x="T0" y="T1"/>
                    </a:cxn>
                    <a:cxn ang="T5">
                      <a:pos x="T2" y="T3"/>
                    </a:cxn>
                  </a:cxnLst>
                  <a:rect l="T6" t="T7" r="T8" b="T9"/>
                  <a:pathLst>
                    <a:path w="40" h="256">
                      <a:moveTo>
                        <a:pt x="40" y="0"/>
                      </a:moveTo>
                      <a:lnTo>
                        <a:pt x="0" y="256"/>
                      </a:lnTo>
                    </a:path>
                  </a:pathLst>
                </a:custGeom>
                <a:noFill/>
                <a:ln w="38160">
                  <a:solidFill>
                    <a:srgbClr val="FFFF66"/>
                  </a:solidFill>
                  <a:round/>
                  <a:headEnd/>
                  <a:tailEnd/>
                </a:ln>
              </p:spPr>
              <p:txBody>
                <a:bodyPr wrap="none" anchor="ctr"/>
                <a:lstStyle/>
                <a:p>
                  <a:endParaRPr lang="en-US"/>
                </a:p>
              </p:txBody>
            </p:sp>
            <p:grpSp>
              <p:nvGrpSpPr>
                <p:cNvPr id="29819" name="Group 16"/>
                <p:cNvGrpSpPr>
                  <a:grpSpLocks/>
                </p:cNvGrpSpPr>
                <p:nvPr/>
              </p:nvGrpSpPr>
              <p:grpSpPr bwMode="auto">
                <a:xfrm>
                  <a:off x="1430" y="1334"/>
                  <a:ext cx="2939" cy="829"/>
                  <a:chOff x="1430" y="1334"/>
                  <a:chExt cx="2939" cy="829"/>
                </a:xfrm>
              </p:grpSpPr>
              <p:sp>
                <p:nvSpPr>
                  <p:cNvPr id="29820" name="Freeform 17"/>
                  <p:cNvSpPr>
                    <a:spLocks noChangeArrowheads="1"/>
                  </p:cNvSpPr>
                  <p:nvPr/>
                </p:nvSpPr>
                <p:spPr bwMode="auto">
                  <a:xfrm>
                    <a:off x="3022" y="1960"/>
                    <a:ext cx="1100" cy="57"/>
                  </a:xfrm>
                  <a:custGeom>
                    <a:avLst/>
                    <a:gdLst>
                      <a:gd name="T0" fmla="*/ 0 w 1100"/>
                      <a:gd name="T1" fmla="*/ 1 h 88"/>
                      <a:gd name="T2" fmla="*/ 340 w 1100"/>
                      <a:gd name="T3" fmla="*/ 1 h 88"/>
                      <a:gd name="T4" fmla="*/ 664 w 1100"/>
                      <a:gd name="T5" fmla="*/ 0 h 88"/>
                      <a:gd name="T6" fmla="*/ 988 w 1100"/>
                      <a:gd name="T7" fmla="*/ 1 h 88"/>
                      <a:gd name="T8" fmla="*/ 1100 w 1100"/>
                      <a:gd name="T9" fmla="*/ 1 h 88"/>
                      <a:gd name="T10" fmla="*/ 0 60000 65536"/>
                      <a:gd name="T11" fmla="*/ 0 60000 65536"/>
                      <a:gd name="T12" fmla="*/ 0 60000 65536"/>
                      <a:gd name="T13" fmla="*/ 0 60000 65536"/>
                      <a:gd name="T14" fmla="*/ 0 60000 65536"/>
                      <a:gd name="T15" fmla="*/ 0 w 1100"/>
                      <a:gd name="T16" fmla="*/ 0 h 88"/>
                      <a:gd name="T17" fmla="*/ 1100 w 1100"/>
                      <a:gd name="T18" fmla="*/ 88 h 88"/>
                    </a:gdLst>
                    <a:ahLst/>
                    <a:cxnLst>
                      <a:cxn ang="T10">
                        <a:pos x="T0" y="T1"/>
                      </a:cxn>
                      <a:cxn ang="T11">
                        <a:pos x="T2" y="T3"/>
                      </a:cxn>
                      <a:cxn ang="T12">
                        <a:pos x="T4" y="T5"/>
                      </a:cxn>
                      <a:cxn ang="T13">
                        <a:pos x="T6" y="T7"/>
                      </a:cxn>
                      <a:cxn ang="T14">
                        <a:pos x="T8" y="T9"/>
                      </a:cxn>
                    </a:cxnLst>
                    <a:rect l="T15" t="T16" r="T17" b="T18"/>
                    <a:pathLst>
                      <a:path w="1100" h="88">
                        <a:moveTo>
                          <a:pt x="0" y="68"/>
                        </a:moveTo>
                        <a:lnTo>
                          <a:pt x="340" y="68"/>
                        </a:lnTo>
                        <a:lnTo>
                          <a:pt x="664" y="0"/>
                        </a:lnTo>
                        <a:lnTo>
                          <a:pt x="988" y="88"/>
                        </a:lnTo>
                        <a:lnTo>
                          <a:pt x="1100" y="84"/>
                        </a:lnTo>
                      </a:path>
                    </a:pathLst>
                  </a:custGeom>
                  <a:noFill/>
                  <a:ln w="38160">
                    <a:solidFill>
                      <a:srgbClr val="FFFF66"/>
                    </a:solidFill>
                    <a:round/>
                    <a:headEnd/>
                    <a:tailEnd/>
                  </a:ln>
                </p:spPr>
                <p:txBody>
                  <a:bodyPr wrap="none" anchor="ctr"/>
                  <a:lstStyle/>
                  <a:p>
                    <a:endParaRPr lang="en-US"/>
                  </a:p>
                </p:txBody>
              </p:sp>
              <p:sp>
                <p:nvSpPr>
                  <p:cNvPr id="29821" name="Freeform 18"/>
                  <p:cNvSpPr>
                    <a:spLocks noChangeArrowheads="1"/>
                  </p:cNvSpPr>
                  <p:nvPr/>
                </p:nvSpPr>
                <p:spPr bwMode="auto">
                  <a:xfrm>
                    <a:off x="1498" y="1715"/>
                    <a:ext cx="1516" cy="277"/>
                  </a:xfrm>
                  <a:custGeom>
                    <a:avLst/>
                    <a:gdLst>
                      <a:gd name="T0" fmla="*/ 1516 w 1516"/>
                      <a:gd name="T1" fmla="*/ 1 h 424"/>
                      <a:gd name="T2" fmla="*/ 1188 w 1516"/>
                      <a:gd name="T3" fmla="*/ 0 h 424"/>
                      <a:gd name="T4" fmla="*/ 940 w 1516"/>
                      <a:gd name="T5" fmla="*/ 1 h 424"/>
                      <a:gd name="T6" fmla="*/ 748 w 1516"/>
                      <a:gd name="T7" fmla="*/ 1 h 424"/>
                      <a:gd name="T8" fmla="*/ 536 w 1516"/>
                      <a:gd name="T9" fmla="*/ 1 h 424"/>
                      <a:gd name="T10" fmla="*/ 124 w 1516"/>
                      <a:gd name="T11" fmla="*/ 1 h 424"/>
                      <a:gd name="T12" fmla="*/ 0 w 1516"/>
                      <a:gd name="T13" fmla="*/ 1 h 424"/>
                      <a:gd name="T14" fmla="*/ 0 60000 65536"/>
                      <a:gd name="T15" fmla="*/ 0 60000 65536"/>
                      <a:gd name="T16" fmla="*/ 0 60000 65536"/>
                      <a:gd name="T17" fmla="*/ 0 60000 65536"/>
                      <a:gd name="T18" fmla="*/ 0 60000 65536"/>
                      <a:gd name="T19" fmla="*/ 0 60000 65536"/>
                      <a:gd name="T20" fmla="*/ 0 60000 65536"/>
                      <a:gd name="T21" fmla="*/ 0 w 1516"/>
                      <a:gd name="T22" fmla="*/ 0 h 424"/>
                      <a:gd name="T23" fmla="*/ 1516 w 1516"/>
                      <a:gd name="T24" fmla="*/ 424 h 4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6" h="424">
                        <a:moveTo>
                          <a:pt x="1516" y="424"/>
                        </a:moveTo>
                        <a:lnTo>
                          <a:pt x="1188" y="0"/>
                        </a:lnTo>
                        <a:lnTo>
                          <a:pt x="940" y="88"/>
                        </a:lnTo>
                        <a:lnTo>
                          <a:pt x="748" y="184"/>
                        </a:lnTo>
                        <a:lnTo>
                          <a:pt x="536" y="304"/>
                        </a:lnTo>
                        <a:lnTo>
                          <a:pt x="124" y="136"/>
                        </a:lnTo>
                        <a:lnTo>
                          <a:pt x="0" y="248"/>
                        </a:lnTo>
                      </a:path>
                    </a:pathLst>
                  </a:custGeom>
                  <a:noFill/>
                  <a:ln w="38160">
                    <a:solidFill>
                      <a:srgbClr val="FFFF66"/>
                    </a:solidFill>
                    <a:round/>
                    <a:headEnd/>
                    <a:tailEnd/>
                  </a:ln>
                </p:spPr>
                <p:txBody>
                  <a:bodyPr wrap="none" anchor="ctr"/>
                  <a:lstStyle/>
                  <a:p>
                    <a:endParaRPr lang="en-US"/>
                  </a:p>
                </p:txBody>
              </p:sp>
              <p:sp>
                <p:nvSpPr>
                  <p:cNvPr id="29822" name="Line 19"/>
                  <p:cNvSpPr>
                    <a:spLocks noChangeShapeType="1"/>
                  </p:cNvSpPr>
                  <p:nvPr/>
                </p:nvSpPr>
                <p:spPr bwMode="auto">
                  <a:xfrm flipH="1" flipV="1">
                    <a:off x="1524" y="1583"/>
                    <a:ext cx="100" cy="223"/>
                  </a:xfrm>
                  <a:prstGeom prst="line">
                    <a:avLst/>
                  </a:prstGeom>
                  <a:noFill/>
                  <a:ln w="38160">
                    <a:solidFill>
                      <a:srgbClr val="FFFF66"/>
                    </a:solidFill>
                    <a:miter lim="800000"/>
                    <a:headEnd/>
                    <a:tailEnd/>
                  </a:ln>
                </p:spPr>
                <p:txBody>
                  <a:bodyPr/>
                  <a:lstStyle/>
                  <a:p>
                    <a:endParaRPr lang="en-US"/>
                  </a:p>
                </p:txBody>
              </p:sp>
              <p:sp>
                <p:nvSpPr>
                  <p:cNvPr id="29823" name="Freeform 20"/>
                  <p:cNvSpPr>
                    <a:spLocks noChangeArrowheads="1"/>
                  </p:cNvSpPr>
                  <p:nvPr/>
                </p:nvSpPr>
                <p:spPr bwMode="auto">
                  <a:xfrm>
                    <a:off x="2034" y="1898"/>
                    <a:ext cx="832" cy="266"/>
                  </a:xfrm>
                  <a:custGeom>
                    <a:avLst/>
                    <a:gdLst>
                      <a:gd name="T0" fmla="*/ 832 w 832"/>
                      <a:gd name="T1" fmla="*/ 1 h 408"/>
                      <a:gd name="T2" fmla="*/ 0 w 832"/>
                      <a:gd name="T3" fmla="*/ 1 h 408"/>
                      <a:gd name="T4" fmla="*/ 4 w 832"/>
                      <a:gd name="T5" fmla="*/ 0 h 408"/>
                      <a:gd name="T6" fmla="*/ 0 60000 65536"/>
                      <a:gd name="T7" fmla="*/ 0 60000 65536"/>
                      <a:gd name="T8" fmla="*/ 0 60000 65536"/>
                      <a:gd name="T9" fmla="*/ 0 w 832"/>
                      <a:gd name="T10" fmla="*/ 0 h 408"/>
                      <a:gd name="T11" fmla="*/ 832 w 832"/>
                      <a:gd name="T12" fmla="*/ 408 h 408"/>
                    </a:gdLst>
                    <a:ahLst/>
                    <a:cxnLst>
                      <a:cxn ang="T6">
                        <a:pos x="T0" y="T1"/>
                      </a:cxn>
                      <a:cxn ang="T7">
                        <a:pos x="T2" y="T3"/>
                      </a:cxn>
                      <a:cxn ang="T8">
                        <a:pos x="T4" y="T5"/>
                      </a:cxn>
                    </a:cxnLst>
                    <a:rect l="T9" t="T10" r="T11" b="T12"/>
                    <a:pathLst>
                      <a:path w="832" h="408">
                        <a:moveTo>
                          <a:pt x="832" y="408"/>
                        </a:moveTo>
                        <a:lnTo>
                          <a:pt x="0" y="136"/>
                        </a:lnTo>
                        <a:lnTo>
                          <a:pt x="4" y="0"/>
                        </a:lnTo>
                      </a:path>
                    </a:pathLst>
                  </a:custGeom>
                  <a:noFill/>
                  <a:ln w="38160">
                    <a:solidFill>
                      <a:srgbClr val="FFFF66"/>
                    </a:solidFill>
                    <a:round/>
                    <a:headEnd/>
                    <a:tailEnd/>
                  </a:ln>
                </p:spPr>
                <p:txBody>
                  <a:bodyPr wrap="none" anchor="ctr"/>
                  <a:lstStyle/>
                  <a:p>
                    <a:endParaRPr lang="en-US"/>
                  </a:p>
                </p:txBody>
              </p:sp>
              <p:sp>
                <p:nvSpPr>
                  <p:cNvPr id="29824" name="Freeform 21"/>
                  <p:cNvSpPr>
                    <a:spLocks noChangeArrowheads="1"/>
                  </p:cNvSpPr>
                  <p:nvPr/>
                </p:nvSpPr>
                <p:spPr bwMode="auto">
                  <a:xfrm>
                    <a:off x="2834" y="1611"/>
                    <a:ext cx="1536" cy="279"/>
                  </a:xfrm>
                  <a:custGeom>
                    <a:avLst/>
                    <a:gdLst>
                      <a:gd name="T0" fmla="*/ 0 w 1536"/>
                      <a:gd name="T1" fmla="*/ 1 h 428"/>
                      <a:gd name="T2" fmla="*/ 132 w 1536"/>
                      <a:gd name="T3" fmla="*/ 1 h 428"/>
                      <a:gd name="T4" fmla="*/ 392 w 1536"/>
                      <a:gd name="T5" fmla="*/ 1 h 428"/>
                      <a:gd name="T6" fmla="*/ 584 w 1536"/>
                      <a:gd name="T7" fmla="*/ 0 h 428"/>
                      <a:gd name="T8" fmla="*/ 1176 w 1536"/>
                      <a:gd name="T9" fmla="*/ 1 h 428"/>
                      <a:gd name="T10" fmla="*/ 1380 w 1536"/>
                      <a:gd name="T11" fmla="*/ 1 h 428"/>
                      <a:gd name="T12" fmla="*/ 1536 w 1536"/>
                      <a:gd name="T13" fmla="*/ 1 h 428"/>
                      <a:gd name="T14" fmla="*/ 0 60000 65536"/>
                      <a:gd name="T15" fmla="*/ 0 60000 65536"/>
                      <a:gd name="T16" fmla="*/ 0 60000 65536"/>
                      <a:gd name="T17" fmla="*/ 0 60000 65536"/>
                      <a:gd name="T18" fmla="*/ 0 60000 65536"/>
                      <a:gd name="T19" fmla="*/ 0 60000 65536"/>
                      <a:gd name="T20" fmla="*/ 0 60000 65536"/>
                      <a:gd name="T21" fmla="*/ 0 w 1536"/>
                      <a:gd name="T22" fmla="*/ 0 h 428"/>
                      <a:gd name="T23" fmla="*/ 1536 w 1536"/>
                      <a:gd name="T24" fmla="*/ 428 h 4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6" h="428">
                        <a:moveTo>
                          <a:pt x="0" y="360"/>
                        </a:moveTo>
                        <a:lnTo>
                          <a:pt x="132" y="344"/>
                        </a:lnTo>
                        <a:lnTo>
                          <a:pt x="392" y="304"/>
                        </a:lnTo>
                        <a:lnTo>
                          <a:pt x="584" y="0"/>
                        </a:lnTo>
                        <a:lnTo>
                          <a:pt x="1176" y="52"/>
                        </a:lnTo>
                        <a:lnTo>
                          <a:pt x="1380" y="296"/>
                        </a:lnTo>
                        <a:lnTo>
                          <a:pt x="1536" y="428"/>
                        </a:lnTo>
                      </a:path>
                    </a:pathLst>
                  </a:custGeom>
                  <a:noFill/>
                  <a:ln w="38160">
                    <a:solidFill>
                      <a:srgbClr val="FFFF66"/>
                    </a:solidFill>
                    <a:round/>
                    <a:headEnd/>
                    <a:tailEnd/>
                  </a:ln>
                </p:spPr>
                <p:txBody>
                  <a:bodyPr wrap="none" anchor="ctr"/>
                  <a:lstStyle/>
                  <a:p>
                    <a:endParaRPr lang="en-US"/>
                  </a:p>
                </p:txBody>
              </p:sp>
              <p:sp>
                <p:nvSpPr>
                  <p:cNvPr id="29825" name="Freeform 22"/>
                  <p:cNvSpPr>
                    <a:spLocks noChangeArrowheads="1"/>
                  </p:cNvSpPr>
                  <p:nvPr/>
                </p:nvSpPr>
                <p:spPr bwMode="auto">
                  <a:xfrm>
                    <a:off x="1430" y="1334"/>
                    <a:ext cx="1056" cy="439"/>
                  </a:xfrm>
                  <a:custGeom>
                    <a:avLst/>
                    <a:gdLst>
                      <a:gd name="T0" fmla="*/ 1056 w 1056"/>
                      <a:gd name="T1" fmla="*/ 1 h 672"/>
                      <a:gd name="T2" fmla="*/ 960 w 1056"/>
                      <a:gd name="T3" fmla="*/ 1 h 672"/>
                      <a:gd name="T4" fmla="*/ 816 w 1056"/>
                      <a:gd name="T5" fmla="*/ 1 h 672"/>
                      <a:gd name="T6" fmla="*/ 916 w 1056"/>
                      <a:gd name="T7" fmla="*/ 1 h 672"/>
                      <a:gd name="T8" fmla="*/ 336 w 1056"/>
                      <a:gd name="T9" fmla="*/ 0 h 672"/>
                      <a:gd name="T10" fmla="*/ 0 w 1056"/>
                      <a:gd name="T11" fmla="*/ 1 h 672"/>
                      <a:gd name="T12" fmla="*/ 0 60000 65536"/>
                      <a:gd name="T13" fmla="*/ 0 60000 65536"/>
                      <a:gd name="T14" fmla="*/ 0 60000 65536"/>
                      <a:gd name="T15" fmla="*/ 0 60000 65536"/>
                      <a:gd name="T16" fmla="*/ 0 60000 65536"/>
                      <a:gd name="T17" fmla="*/ 0 60000 65536"/>
                      <a:gd name="T18" fmla="*/ 0 w 1056"/>
                      <a:gd name="T19" fmla="*/ 0 h 672"/>
                      <a:gd name="T20" fmla="*/ 1056 w 1056"/>
                      <a:gd name="T21" fmla="*/ 672 h 672"/>
                    </a:gdLst>
                    <a:ahLst/>
                    <a:cxnLst>
                      <a:cxn ang="T12">
                        <a:pos x="T0" y="T1"/>
                      </a:cxn>
                      <a:cxn ang="T13">
                        <a:pos x="T2" y="T3"/>
                      </a:cxn>
                      <a:cxn ang="T14">
                        <a:pos x="T4" y="T5"/>
                      </a:cxn>
                      <a:cxn ang="T15">
                        <a:pos x="T6" y="T7"/>
                      </a:cxn>
                      <a:cxn ang="T16">
                        <a:pos x="T8" y="T9"/>
                      </a:cxn>
                      <a:cxn ang="T17">
                        <a:pos x="T10" y="T11"/>
                      </a:cxn>
                    </a:cxnLst>
                    <a:rect l="T18" t="T19" r="T20" b="T21"/>
                    <a:pathLst>
                      <a:path w="1056" h="672">
                        <a:moveTo>
                          <a:pt x="1056" y="672"/>
                        </a:moveTo>
                        <a:lnTo>
                          <a:pt x="960" y="576"/>
                        </a:lnTo>
                        <a:lnTo>
                          <a:pt x="816" y="528"/>
                        </a:lnTo>
                        <a:lnTo>
                          <a:pt x="916" y="116"/>
                        </a:lnTo>
                        <a:lnTo>
                          <a:pt x="336" y="0"/>
                        </a:lnTo>
                        <a:lnTo>
                          <a:pt x="0" y="144"/>
                        </a:lnTo>
                      </a:path>
                    </a:pathLst>
                  </a:custGeom>
                  <a:noFill/>
                  <a:ln w="38160">
                    <a:solidFill>
                      <a:srgbClr val="FFFF66"/>
                    </a:solidFill>
                    <a:round/>
                    <a:headEnd/>
                    <a:tailEnd/>
                  </a:ln>
                </p:spPr>
                <p:txBody>
                  <a:bodyPr wrap="none" anchor="ctr"/>
                  <a:lstStyle/>
                  <a:p>
                    <a:endParaRPr lang="en-US"/>
                  </a:p>
                </p:txBody>
              </p:sp>
              <p:sp>
                <p:nvSpPr>
                  <p:cNvPr id="29826" name="Freeform 23"/>
                  <p:cNvSpPr>
                    <a:spLocks noChangeArrowheads="1"/>
                  </p:cNvSpPr>
                  <p:nvPr/>
                </p:nvSpPr>
                <p:spPr bwMode="auto">
                  <a:xfrm>
                    <a:off x="2342" y="1412"/>
                    <a:ext cx="1104" cy="204"/>
                  </a:xfrm>
                  <a:custGeom>
                    <a:avLst/>
                    <a:gdLst>
                      <a:gd name="T0" fmla="*/ 0 w 1104"/>
                      <a:gd name="T1" fmla="*/ 0 h 312"/>
                      <a:gd name="T2" fmla="*/ 672 w 1104"/>
                      <a:gd name="T3" fmla="*/ 1 h 312"/>
                      <a:gd name="T4" fmla="*/ 1104 w 1104"/>
                      <a:gd name="T5" fmla="*/ 1 h 312"/>
                      <a:gd name="T6" fmla="*/ 0 60000 65536"/>
                      <a:gd name="T7" fmla="*/ 0 60000 65536"/>
                      <a:gd name="T8" fmla="*/ 0 60000 65536"/>
                      <a:gd name="T9" fmla="*/ 0 w 1104"/>
                      <a:gd name="T10" fmla="*/ 0 h 312"/>
                      <a:gd name="T11" fmla="*/ 1104 w 1104"/>
                      <a:gd name="T12" fmla="*/ 312 h 312"/>
                    </a:gdLst>
                    <a:ahLst/>
                    <a:cxnLst>
                      <a:cxn ang="T6">
                        <a:pos x="T0" y="T1"/>
                      </a:cxn>
                      <a:cxn ang="T7">
                        <a:pos x="T2" y="T3"/>
                      </a:cxn>
                      <a:cxn ang="T8">
                        <a:pos x="T4" y="T5"/>
                      </a:cxn>
                    </a:cxnLst>
                    <a:rect l="T9" t="T10" r="T11" b="T12"/>
                    <a:pathLst>
                      <a:path w="1104" h="312">
                        <a:moveTo>
                          <a:pt x="0" y="0"/>
                        </a:moveTo>
                        <a:lnTo>
                          <a:pt x="672" y="72"/>
                        </a:lnTo>
                        <a:lnTo>
                          <a:pt x="1104" y="312"/>
                        </a:lnTo>
                      </a:path>
                    </a:pathLst>
                  </a:custGeom>
                  <a:noFill/>
                  <a:ln w="38160">
                    <a:solidFill>
                      <a:srgbClr val="FFFF66"/>
                    </a:solidFill>
                    <a:round/>
                    <a:headEnd/>
                    <a:tailEnd/>
                  </a:ln>
                </p:spPr>
                <p:txBody>
                  <a:bodyPr wrap="none" anchor="ctr"/>
                  <a:lstStyle/>
                  <a:p>
                    <a:endParaRPr lang="en-US"/>
                  </a:p>
                </p:txBody>
              </p:sp>
              <p:sp>
                <p:nvSpPr>
                  <p:cNvPr id="29827" name="Freeform 24"/>
                  <p:cNvSpPr>
                    <a:spLocks noChangeArrowheads="1"/>
                  </p:cNvSpPr>
                  <p:nvPr/>
                </p:nvSpPr>
                <p:spPr bwMode="auto">
                  <a:xfrm>
                    <a:off x="3014" y="1992"/>
                    <a:ext cx="360" cy="146"/>
                  </a:xfrm>
                  <a:custGeom>
                    <a:avLst/>
                    <a:gdLst>
                      <a:gd name="T0" fmla="*/ 0 w 360"/>
                      <a:gd name="T1" fmla="*/ 0 h 224"/>
                      <a:gd name="T2" fmla="*/ 96 w 360"/>
                      <a:gd name="T3" fmla="*/ 1 h 224"/>
                      <a:gd name="T4" fmla="*/ 216 w 360"/>
                      <a:gd name="T5" fmla="*/ 1 h 224"/>
                      <a:gd name="T6" fmla="*/ 360 w 360"/>
                      <a:gd name="T7" fmla="*/ 1 h 224"/>
                      <a:gd name="T8" fmla="*/ 0 60000 65536"/>
                      <a:gd name="T9" fmla="*/ 0 60000 65536"/>
                      <a:gd name="T10" fmla="*/ 0 60000 65536"/>
                      <a:gd name="T11" fmla="*/ 0 60000 65536"/>
                      <a:gd name="T12" fmla="*/ 0 w 360"/>
                      <a:gd name="T13" fmla="*/ 0 h 224"/>
                      <a:gd name="T14" fmla="*/ 360 w 360"/>
                      <a:gd name="T15" fmla="*/ 224 h 224"/>
                    </a:gdLst>
                    <a:ahLst/>
                    <a:cxnLst>
                      <a:cxn ang="T8">
                        <a:pos x="T0" y="T1"/>
                      </a:cxn>
                      <a:cxn ang="T9">
                        <a:pos x="T2" y="T3"/>
                      </a:cxn>
                      <a:cxn ang="T10">
                        <a:pos x="T4" y="T5"/>
                      </a:cxn>
                      <a:cxn ang="T11">
                        <a:pos x="T6" y="T7"/>
                      </a:cxn>
                    </a:cxnLst>
                    <a:rect l="T12" t="T13" r="T14" b="T15"/>
                    <a:pathLst>
                      <a:path w="360" h="224">
                        <a:moveTo>
                          <a:pt x="0" y="0"/>
                        </a:moveTo>
                        <a:lnTo>
                          <a:pt x="96" y="200"/>
                        </a:lnTo>
                        <a:lnTo>
                          <a:pt x="216" y="224"/>
                        </a:lnTo>
                        <a:lnTo>
                          <a:pt x="360" y="20"/>
                        </a:lnTo>
                      </a:path>
                    </a:pathLst>
                  </a:custGeom>
                  <a:noFill/>
                  <a:ln w="38160">
                    <a:solidFill>
                      <a:srgbClr val="FFFF66"/>
                    </a:solidFill>
                    <a:round/>
                    <a:headEnd/>
                    <a:tailEnd/>
                  </a:ln>
                </p:spPr>
                <p:txBody>
                  <a:bodyPr wrap="none" anchor="ctr"/>
                  <a:lstStyle/>
                  <a:p>
                    <a:endParaRPr lang="en-US"/>
                  </a:p>
                </p:txBody>
              </p:sp>
              <p:sp>
                <p:nvSpPr>
                  <p:cNvPr id="29828" name="Freeform 25"/>
                  <p:cNvSpPr>
                    <a:spLocks noChangeArrowheads="1"/>
                  </p:cNvSpPr>
                  <p:nvPr/>
                </p:nvSpPr>
                <p:spPr bwMode="auto">
                  <a:xfrm>
                    <a:off x="2950" y="2120"/>
                    <a:ext cx="164" cy="1"/>
                  </a:xfrm>
                  <a:custGeom>
                    <a:avLst/>
                    <a:gdLst>
                      <a:gd name="T0" fmla="*/ 164 w 164"/>
                      <a:gd name="T1" fmla="*/ 0 h 1"/>
                      <a:gd name="T2" fmla="*/ 0 w 164"/>
                      <a:gd name="T3" fmla="*/ 0 h 1"/>
                      <a:gd name="T4" fmla="*/ 0 60000 65536"/>
                      <a:gd name="T5" fmla="*/ 0 60000 65536"/>
                      <a:gd name="T6" fmla="*/ 0 w 164"/>
                      <a:gd name="T7" fmla="*/ 0 h 1"/>
                      <a:gd name="T8" fmla="*/ 164 w 164"/>
                      <a:gd name="T9" fmla="*/ 1 h 1"/>
                    </a:gdLst>
                    <a:ahLst/>
                    <a:cxnLst>
                      <a:cxn ang="T4">
                        <a:pos x="T0" y="T1"/>
                      </a:cxn>
                      <a:cxn ang="T5">
                        <a:pos x="T2" y="T3"/>
                      </a:cxn>
                    </a:cxnLst>
                    <a:rect l="T6" t="T7" r="T8" b="T9"/>
                    <a:pathLst>
                      <a:path w="164" h="1">
                        <a:moveTo>
                          <a:pt x="164" y="0"/>
                        </a:moveTo>
                        <a:lnTo>
                          <a:pt x="0" y="0"/>
                        </a:lnTo>
                      </a:path>
                    </a:pathLst>
                  </a:custGeom>
                  <a:noFill/>
                  <a:ln w="38160">
                    <a:solidFill>
                      <a:srgbClr val="FFFF66"/>
                    </a:solidFill>
                    <a:round/>
                    <a:headEnd/>
                    <a:tailEnd/>
                  </a:ln>
                </p:spPr>
                <p:txBody>
                  <a:bodyPr wrap="none" anchor="ctr"/>
                  <a:lstStyle/>
                  <a:p>
                    <a:endParaRPr lang="en-US"/>
                  </a:p>
                </p:txBody>
              </p:sp>
              <p:sp>
                <p:nvSpPr>
                  <p:cNvPr id="29829" name="Freeform 26"/>
                  <p:cNvSpPr>
                    <a:spLocks noChangeArrowheads="1"/>
                  </p:cNvSpPr>
                  <p:nvPr/>
                </p:nvSpPr>
                <p:spPr bwMode="auto">
                  <a:xfrm>
                    <a:off x="3154" y="1820"/>
                    <a:ext cx="24" cy="313"/>
                  </a:xfrm>
                  <a:custGeom>
                    <a:avLst/>
                    <a:gdLst>
                      <a:gd name="T0" fmla="*/ 24 w 24"/>
                      <a:gd name="T1" fmla="*/ 1 h 480"/>
                      <a:gd name="T2" fmla="*/ 0 w 24"/>
                      <a:gd name="T3" fmla="*/ 0 h 480"/>
                      <a:gd name="T4" fmla="*/ 0 60000 65536"/>
                      <a:gd name="T5" fmla="*/ 0 60000 65536"/>
                      <a:gd name="T6" fmla="*/ 0 w 24"/>
                      <a:gd name="T7" fmla="*/ 0 h 480"/>
                      <a:gd name="T8" fmla="*/ 24 w 24"/>
                      <a:gd name="T9" fmla="*/ 480 h 480"/>
                    </a:gdLst>
                    <a:ahLst/>
                    <a:cxnLst>
                      <a:cxn ang="T4">
                        <a:pos x="T0" y="T1"/>
                      </a:cxn>
                      <a:cxn ang="T5">
                        <a:pos x="T2" y="T3"/>
                      </a:cxn>
                    </a:cxnLst>
                    <a:rect l="T6" t="T7" r="T8" b="T9"/>
                    <a:pathLst>
                      <a:path w="24" h="480">
                        <a:moveTo>
                          <a:pt x="24" y="480"/>
                        </a:moveTo>
                        <a:lnTo>
                          <a:pt x="0" y="0"/>
                        </a:lnTo>
                      </a:path>
                    </a:pathLst>
                  </a:custGeom>
                  <a:noFill/>
                  <a:ln w="38160">
                    <a:solidFill>
                      <a:srgbClr val="FFFF66"/>
                    </a:solidFill>
                    <a:round/>
                    <a:headEnd/>
                    <a:tailEnd/>
                  </a:ln>
                </p:spPr>
                <p:txBody>
                  <a:bodyPr wrap="none" anchor="ctr"/>
                  <a:lstStyle/>
                  <a:p>
                    <a:endParaRPr lang="en-US"/>
                  </a:p>
                </p:txBody>
              </p:sp>
              <p:sp>
                <p:nvSpPr>
                  <p:cNvPr id="29830" name="Freeform 27"/>
                  <p:cNvSpPr>
                    <a:spLocks noChangeArrowheads="1"/>
                  </p:cNvSpPr>
                  <p:nvPr/>
                </p:nvSpPr>
                <p:spPr bwMode="auto">
                  <a:xfrm>
                    <a:off x="2690" y="1613"/>
                    <a:ext cx="740" cy="128"/>
                  </a:xfrm>
                  <a:custGeom>
                    <a:avLst/>
                    <a:gdLst>
                      <a:gd name="T0" fmla="*/ 0 w 740"/>
                      <a:gd name="T1" fmla="*/ 1 h 196"/>
                      <a:gd name="T2" fmla="*/ 276 w 740"/>
                      <a:gd name="T3" fmla="*/ 1 h 196"/>
                      <a:gd name="T4" fmla="*/ 740 w 740"/>
                      <a:gd name="T5" fmla="*/ 0 h 196"/>
                      <a:gd name="T6" fmla="*/ 0 60000 65536"/>
                      <a:gd name="T7" fmla="*/ 0 60000 65536"/>
                      <a:gd name="T8" fmla="*/ 0 60000 65536"/>
                      <a:gd name="T9" fmla="*/ 0 w 740"/>
                      <a:gd name="T10" fmla="*/ 0 h 196"/>
                      <a:gd name="T11" fmla="*/ 740 w 740"/>
                      <a:gd name="T12" fmla="*/ 196 h 196"/>
                    </a:gdLst>
                    <a:ahLst/>
                    <a:cxnLst>
                      <a:cxn ang="T6">
                        <a:pos x="T0" y="T1"/>
                      </a:cxn>
                      <a:cxn ang="T7">
                        <a:pos x="T2" y="T3"/>
                      </a:cxn>
                      <a:cxn ang="T8">
                        <a:pos x="T4" y="T5"/>
                      </a:cxn>
                    </a:cxnLst>
                    <a:rect l="T9" t="T10" r="T11" b="T12"/>
                    <a:pathLst>
                      <a:path w="740" h="196">
                        <a:moveTo>
                          <a:pt x="0" y="164"/>
                        </a:moveTo>
                        <a:lnTo>
                          <a:pt x="276" y="196"/>
                        </a:lnTo>
                        <a:lnTo>
                          <a:pt x="740" y="0"/>
                        </a:lnTo>
                      </a:path>
                    </a:pathLst>
                  </a:custGeom>
                  <a:noFill/>
                  <a:ln w="38160">
                    <a:solidFill>
                      <a:srgbClr val="FFFF66"/>
                    </a:solidFill>
                    <a:round/>
                    <a:headEnd/>
                    <a:tailEnd/>
                  </a:ln>
                </p:spPr>
                <p:txBody>
                  <a:bodyPr wrap="none" anchor="ctr"/>
                  <a:lstStyle/>
                  <a:p>
                    <a:endParaRPr lang="en-US"/>
                  </a:p>
                </p:txBody>
              </p:sp>
            </p:grpSp>
          </p:grpSp>
        </p:grpSp>
        <p:sp>
          <p:nvSpPr>
            <p:cNvPr id="29704" name="Text Box 29"/>
            <p:cNvSpPr txBox="1">
              <a:spLocks noChangeArrowheads="1"/>
            </p:cNvSpPr>
            <p:nvPr/>
          </p:nvSpPr>
          <p:spPr bwMode="auto">
            <a:xfrm>
              <a:off x="6747990" y="5190347"/>
              <a:ext cx="1217806" cy="244186"/>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1">
                  <a:solidFill>
                    <a:srgbClr val="000000"/>
                  </a:solidFill>
                  <a:latin typeface="Corbel" pitchFamily="34" charset="0"/>
                </a:rPr>
                <a:t>Océano Atlántico</a:t>
              </a:r>
            </a:p>
          </p:txBody>
        </p:sp>
        <p:sp>
          <p:nvSpPr>
            <p:cNvPr id="29705" name="Text Box 30"/>
            <p:cNvSpPr txBox="1">
              <a:spLocks noChangeArrowheads="1"/>
            </p:cNvSpPr>
            <p:nvPr/>
          </p:nvSpPr>
          <p:spPr bwMode="auto">
            <a:xfrm>
              <a:off x="3878599" y="3332839"/>
              <a:ext cx="757648" cy="190549"/>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a:solidFill>
                    <a:srgbClr val="000000"/>
                  </a:solidFill>
                  <a:latin typeface="Arial Narrow" pitchFamily="34" charset="0"/>
                </a:rPr>
                <a:t>Mcal. Estigarribia</a:t>
              </a:r>
            </a:p>
          </p:txBody>
        </p:sp>
        <p:sp>
          <p:nvSpPr>
            <p:cNvPr id="29706" name="Text Box 31"/>
            <p:cNvSpPr txBox="1">
              <a:spLocks noChangeArrowheads="1"/>
            </p:cNvSpPr>
            <p:nvPr/>
          </p:nvSpPr>
          <p:spPr bwMode="auto">
            <a:xfrm>
              <a:off x="3059401" y="4390037"/>
              <a:ext cx="794285" cy="203254"/>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900" b="1">
                  <a:solidFill>
                    <a:srgbClr val="000000"/>
                  </a:solidFill>
                </a:rPr>
                <a:t>ARGENTINA</a:t>
              </a:r>
            </a:p>
          </p:txBody>
        </p:sp>
        <p:sp>
          <p:nvSpPr>
            <p:cNvPr id="29707" name="Text Box 32"/>
            <p:cNvSpPr txBox="1">
              <a:spLocks noChangeArrowheads="1"/>
            </p:cNvSpPr>
            <p:nvPr/>
          </p:nvSpPr>
          <p:spPr bwMode="auto">
            <a:xfrm>
              <a:off x="5725092" y="2714610"/>
              <a:ext cx="559810" cy="203253"/>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900" b="1">
                  <a:solidFill>
                    <a:srgbClr val="000000"/>
                  </a:solidFill>
                </a:rPr>
                <a:t>BRASIL</a:t>
              </a:r>
            </a:p>
          </p:txBody>
        </p:sp>
        <p:sp>
          <p:nvSpPr>
            <p:cNvPr id="29708" name="Text Box 33"/>
            <p:cNvSpPr txBox="1">
              <a:spLocks noChangeArrowheads="1"/>
            </p:cNvSpPr>
            <p:nvPr/>
          </p:nvSpPr>
          <p:spPr bwMode="auto">
            <a:xfrm>
              <a:off x="4735899" y="5152237"/>
              <a:ext cx="700495" cy="203253"/>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900" b="1">
                  <a:solidFill>
                    <a:srgbClr val="000000"/>
                  </a:solidFill>
                </a:rPr>
                <a:t>URUGUAY</a:t>
              </a:r>
            </a:p>
          </p:txBody>
        </p:sp>
        <p:sp>
          <p:nvSpPr>
            <p:cNvPr id="29709" name="Text Box 34"/>
            <p:cNvSpPr txBox="1">
              <a:spLocks noChangeArrowheads="1"/>
            </p:cNvSpPr>
            <p:nvPr/>
          </p:nvSpPr>
          <p:spPr bwMode="auto">
            <a:xfrm>
              <a:off x="2200635" y="4196665"/>
              <a:ext cx="483605" cy="203253"/>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900" b="1">
                  <a:solidFill>
                    <a:srgbClr val="000000"/>
                  </a:solidFill>
                </a:rPr>
                <a:t>CHILE</a:t>
              </a:r>
            </a:p>
          </p:txBody>
        </p:sp>
        <p:grpSp>
          <p:nvGrpSpPr>
            <p:cNvPr id="29710" name="Group 35"/>
            <p:cNvGrpSpPr>
              <a:grpSpLocks/>
            </p:cNvGrpSpPr>
            <p:nvPr/>
          </p:nvGrpSpPr>
          <p:grpSpPr bwMode="auto">
            <a:xfrm>
              <a:off x="6588126" y="2659830"/>
              <a:ext cx="150813" cy="129076"/>
              <a:chOff x="4150" y="1257"/>
              <a:chExt cx="95" cy="61"/>
            </a:xfrm>
          </p:grpSpPr>
          <p:sp>
            <p:nvSpPr>
              <p:cNvPr id="29813" name="Oval 36"/>
              <p:cNvSpPr>
                <a:spLocks noChangeArrowheads="1"/>
              </p:cNvSpPr>
              <p:nvPr/>
            </p:nvSpPr>
            <p:spPr bwMode="auto">
              <a:xfrm>
                <a:off x="4150" y="1257"/>
                <a:ext cx="96" cy="62"/>
              </a:xfrm>
              <a:prstGeom prst="ellipse">
                <a:avLst/>
              </a:prstGeom>
              <a:solidFill>
                <a:srgbClr val="FF3300"/>
              </a:solidFill>
              <a:ln w="9360">
                <a:solidFill>
                  <a:srgbClr val="FFFF66"/>
                </a:solidFill>
                <a:miter lim="800000"/>
                <a:headEnd/>
                <a:tailEnd/>
              </a:ln>
            </p:spPr>
            <p:txBody>
              <a:bodyPr wrap="none" anchor="ctr"/>
              <a:lstStyle/>
              <a:p>
                <a:endParaRPr lang="en-US">
                  <a:latin typeface="Corbel" pitchFamily="34" charset="0"/>
                </a:endParaRPr>
              </a:p>
            </p:txBody>
          </p:sp>
          <p:sp>
            <p:nvSpPr>
              <p:cNvPr id="29814" name="Oval 37"/>
              <p:cNvSpPr>
                <a:spLocks noChangeArrowheads="1"/>
              </p:cNvSpPr>
              <p:nvPr/>
            </p:nvSpPr>
            <p:spPr bwMode="auto">
              <a:xfrm>
                <a:off x="4174" y="1272"/>
                <a:ext cx="48" cy="31"/>
              </a:xfrm>
              <a:prstGeom prst="ellipse">
                <a:avLst/>
              </a:prstGeom>
              <a:solidFill>
                <a:srgbClr val="FFFF66"/>
              </a:solidFill>
              <a:ln w="9360">
                <a:solidFill>
                  <a:srgbClr val="FFFF66"/>
                </a:solidFill>
                <a:miter lim="800000"/>
                <a:headEnd/>
                <a:tailEnd/>
              </a:ln>
            </p:spPr>
            <p:txBody>
              <a:bodyPr wrap="none" anchor="ctr"/>
              <a:lstStyle/>
              <a:p>
                <a:endParaRPr lang="en-US">
                  <a:latin typeface="Corbel" pitchFamily="34" charset="0"/>
                </a:endParaRPr>
              </a:p>
            </p:txBody>
          </p:sp>
        </p:grpSp>
        <p:grpSp>
          <p:nvGrpSpPr>
            <p:cNvPr id="29711" name="Group 38"/>
            <p:cNvGrpSpPr>
              <a:grpSpLocks/>
            </p:cNvGrpSpPr>
            <p:nvPr/>
          </p:nvGrpSpPr>
          <p:grpSpPr bwMode="auto">
            <a:xfrm>
              <a:off x="5014913" y="5719585"/>
              <a:ext cx="150812" cy="131193"/>
              <a:chOff x="3159" y="2703"/>
              <a:chExt cx="95" cy="62"/>
            </a:xfrm>
          </p:grpSpPr>
          <p:sp>
            <p:nvSpPr>
              <p:cNvPr id="29811" name="Oval 39"/>
              <p:cNvSpPr>
                <a:spLocks noChangeArrowheads="1"/>
              </p:cNvSpPr>
              <p:nvPr/>
            </p:nvSpPr>
            <p:spPr bwMode="auto">
              <a:xfrm>
                <a:off x="3159" y="2703"/>
                <a:ext cx="96" cy="63"/>
              </a:xfrm>
              <a:prstGeom prst="ellipse">
                <a:avLst/>
              </a:prstGeom>
              <a:solidFill>
                <a:srgbClr val="FF3300"/>
              </a:solidFill>
              <a:ln w="9360">
                <a:solidFill>
                  <a:srgbClr val="FFFF66"/>
                </a:solidFill>
                <a:miter lim="800000"/>
                <a:headEnd/>
                <a:tailEnd/>
              </a:ln>
            </p:spPr>
            <p:txBody>
              <a:bodyPr wrap="none" anchor="ctr"/>
              <a:lstStyle/>
              <a:p>
                <a:endParaRPr lang="en-US">
                  <a:latin typeface="Corbel" pitchFamily="34" charset="0"/>
                </a:endParaRPr>
              </a:p>
            </p:txBody>
          </p:sp>
          <p:sp>
            <p:nvSpPr>
              <p:cNvPr id="29812" name="Oval 40"/>
              <p:cNvSpPr>
                <a:spLocks noChangeArrowheads="1"/>
              </p:cNvSpPr>
              <p:nvPr/>
            </p:nvSpPr>
            <p:spPr bwMode="auto">
              <a:xfrm>
                <a:off x="3183" y="2719"/>
                <a:ext cx="48" cy="32"/>
              </a:xfrm>
              <a:prstGeom prst="ellipse">
                <a:avLst/>
              </a:prstGeom>
              <a:solidFill>
                <a:srgbClr val="FFFF66"/>
              </a:solidFill>
              <a:ln w="9360">
                <a:solidFill>
                  <a:srgbClr val="FFFF66"/>
                </a:solidFill>
                <a:miter lim="800000"/>
                <a:headEnd/>
                <a:tailEnd/>
              </a:ln>
            </p:spPr>
            <p:txBody>
              <a:bodyPr wrap="none" anchor="ctr"/>
              <a:lstStyle/>
              <a:p>
                <a:endParaRPr lang="en-US">
                  <a:latin typeface="Corbel" pitchFamily="34" charset="0"/>
                </a:endParaRPr>
              </a:p>
            </p:txBody>
          </p:sp>
        </p:grpSp>
        <p:grpSp>
          <p:nvGrpSpPr>
            <p:cNvPr id="29712" name="Group 41"/>
            <p:cNvGrpSpPr>
              <a:grpSpLocks/>
            </p:cNvGrpSpPr>
            <p:nvPr/>
          </p:nvGrpSpPr>
          <p:grpSpPr bwMode="auto">
            <a:xfrm>
              <a:off x="4570413" y="5649756"/>
              <a:ext cx="150812" cy="129077"/>
              <a:chOff x="2879" y="2670"/>
              <a:chExt cx="95" cy="61"/>
            </a:xfrm>
          </p:grpSpPr>
          <p:sp>
            <p:nvSpPr>
              <p:cNvPr id="29809" name="Oval 42"/>
              <p:cNvSpPr>
                <a:spLocks noChangeArrowheads="1"/>
              </p:cNvSpPr>
              <p:nvPr/>
            </p:nvSpPr>
            <p:spPr bwMode="auto">
              <a:xfrm>
                <a:off x="2879" y="2670"/>
                <a:ext cx="96" cy="62"/>
              </a:xfrm>
              <a:prstGeom prst="ellipse">
                <a:avLst/>
              </a:prstGeom>
              <a:solidFill>
                <a:srgbClr val="FF3300"/>
              </a:solidFill>
              <a:ln w="9360">
                <a:solidFill>
                  <a:srgbClr val="FFFF66"/>
                </a:solidFill>
                <a:miter lim="800000"/>
                <a:headEnd/>
                <a:tailEnd/>
              </a:ln>
            </p:spPr>
            <p:txBody>
              <a:bodyPr wrap="none" anchor="ctr"/>
              <a:lstStyle/>
              <a:p>
                <a:endParaRPr lang="en-US">
                  <a:latin typeface="Corbel" pitchFamily="34" charset="0"/>
                </a:endParaRPr>
              </a:p>
            </p:txBody>
          </p:sp>
          <p:sp>
            <p:nvSpPr>
              <p:cNvPr id="29810" name="Oval 43"/>
              <p:cNvSpPr>
                <a:spLocks noChangeArrowheads="1"/>
              </p:cNvSpPr>
              <p:nvPr/>
            </p:nvSpPr>
            <p:spPr bwMode="auto">
              <a:xfrm>
                <a:off x="2903" y="2685"/>
                <a:ext cx="48" cy="31"/>
              </a:xfrm>
              <a:prstGeom prst="ellipse">
                <a:avLst/>
              </a:prstGeom>
              <a:solidFill>
                <a:srgbClr val="FFFF66"/>
              </a:solidFill>
              <a:ln w="9360">
                <a:solidFill>
                  <a:srgbClr val="FFFF66"/>
                </a:solidFill>
                <a:miter lim="800000"/>
                <a:headEnd/>
                <a:tailEnd/>
              </a:ln>
            </p:spPr>
            <p:txBody>
              <a:bodyPr wrap="none" anchor="ctr"/>
              <a:lstStyle/>
              <a:p>
                <a:endParaRPr lang="en-US">
                  <a:latin typeface="Corbel" pitchFamily="34" charset="0"/>
                </a:endParaRPr>
              </a:p>
            </p:txBody>
          </p:sp>
        </p:grpSp>
        <p:grpSp>
          <p:nvGrpSpPr>
            <p:cNvPr id="29713" name="Group 44"/>
            <p:cNvGrpSpPr>
              <a:grpSpLocks/>
            </p:cNvGrpSpPr>
            <p:nvPr/>
          </p:nvGrpSpPr>
          <p:grpSpPr bwMode="auto">
            <a:xfrm>
              <a:off x="2203451" y="5495288"/>
              <a:ext cx="150813" cy="129076"/>
              <a:chOff x="1388" y="2597"/>
              <a:chExt cx="95" cy="61"/>
            </a:xfrm>
          </p:grpSpPr>
          <p:sp>
            <p:nvSpPr>
              <p:cNvPr id="29807" name="Oval 45"/>
              <p:cNvSpPr>
                <a:spLocks noChangeArrowheads="1"/>
              </p:cNvSpPr>
              <p:nvPr/>
            </p:nvSpPr>
            <p:spPr bwMode="auto">
              <a:xfrm>
                <a:off x="1388" y="2597"/>
                <a:ext cx="96" cy="62"/>
              </a:xfrm>
              <a:prstGeom prst="ellipse">
                <a:avLst/>
              </a:prstGeom>
              <a:solidFill>
                <a:srgbClr val="FF3300"/>
              </a:solidFill>
              <a:ln w="9360">
                <a:solidFill>
                  <a:srgbClr val="FFFF66"/>
                </a:solidFill>
                <a:miter lim="800000"/>
                <a:headEnd/>
                <a:tailEnd/>
              </a:ln>
            </p:spPr>
            <p:txBody>
              <a:bodyPr wrap="none" anchor="ctr"/>
              <a:lstStyle/>
              <a:p>
                <a:endParaRPr lang="en-US">
                  <a:latin typeface="Corbel" pitchFamily="34" charset="0"/>
                </a:endParaRPr>
              </a:p>
            </p:txBody>
          </p:sp>
          <p:sp>
            <p:nvSpPr>
              <p:cNvPr id="29808" name="Oval 46"/>
              <p:cNvSpPr>
                <a:spLocks noChangeArrowheads="1"/>
              </p:cNvSpPr>
              <p:nvPr/>
            </p:nvSpPr>
            <p:spPr bwMode="auto">
              <a:xfrm>
                <a:off x="1412" y="2612"/>
                <a:ext cx="48" cy="31"/>
              </a:xfrm>
              <a:prstGeom prst="ellipse">
                <a:avLst/>
              </a:prstGeom>
              <a:solidFill>
                <a:srgbClr val="FFFF66"/>
              </a:solidFill>
              <a:ln w="9360">
                <a:solidFill>
                  <a:srgbClr val="FFFF66"/>
                </a:solidFill>
                <a:miter lim="800000"/>
                <a:headEnd/>
                <a:tailEnd/>
              </a:ln>
            </p:spPr>
            <p:txBody>
              <a:bodyPr wrap="none" anchor="ctr"/>
              <a:lstStyle/>
              <a:p>
                <a:endParaRPr lang="en-US">
                  <a:latin typeface="Corbel" pitchFamily="34" charset="0"/>
                </a:endParaRPr>
              </a:p>
            </p:txBody>
          </p:sp>
        </p:grpSp>
        <p:grpSp>
          <p:nvGrpSpPr>
            <p:cNvPr id="29714" name="Group 47"/>
            <p:cNvGrpSpPr>
              <a:grpSpLocks/>
            </p:cNvGrpSpPr>
            <p:nvPr/>
          </p:nvGrpSpPr>
          <p:grpSpPr bwMode="auto">
            <a:xfrm>
              <a:off x="2732088" y="2807951"/>
              <a:ext cx="150812" cy="129076"/>
              <a:chOff x="1721" y="1327"/>
              <a:chExt cx="95" cy="61"/>
            </a:xfrm>
          </p:grpSpPr>
          <p:sp>
            <p:nvSpPr>
              <p:cNvPr id="29805" name="Oval 48"/>
              <p:cNvSpPr>
                <a:spLocks noChangeArrowheads="1"/>
              </p:cNvSpPr>
              <p:nvPr/>
            </p:nvSpPr>
            <p:spPr bwMode="auto">
              <a:xfrm>
                <a:off x="1721" y="1327"/>
                <a:ext cx="96" cy="62"/>
              </a:xfrm>
              <a:prstGeom prst="ellipse">
                <a:avLst/>
              </a:prstGeom>
              <a:solidFill>
                <a:srgbClr val="FF3300"/>
              </a:solidFill>
              <a:ln w="9360">
                <a:solidFill>
                  <a:srgbClr val="FFFF66"/>
                </a:solidFill>
                <a:miter lim="800000"/>
                <a:headEnd/>
                <a:tailEnd/>
              </a:ln>
            </p:spPr>
            <p:txBody>
              <a:bodyPr wrap="none" anchor="ctr"/>
              <a:lstStyle/>
              <a:p>
                <a:endParaRPr lang="en-US">
                  <a:latin typeface="Corbel" pitchFamily="34" charset="0"/>
                </a:endParaRPr>
              </a:p>
            </p:txBody>
          </p:sp>
          <p:sp>
            <p:nvSpPr>
              <p:cNvPr id="29806" name="Oval 49"/>
              <p:cNvSpPr>
                <a:spLocks noChangeArrowheads="1"/>
              </p:cNvSpPr>
              <p:nvPr/>
            </p:nvSpPr>
            <p:spPr bwMode="auto">
              <a:xfrm>
                <a:off x="1745" y="1342"/>
                <a:ext cx="48" cy="31"/>
              </a:xfrm>
              <a:prstGeom prst="ellipse">
                <a:avLst/>
              </a:prstGeom>
              <a:solidFill>
                <a:srgbClr val="FFFF66"/>
              </a:solidFill>
              <a:ln w="9360">
                <a:solidFill>
                  <a:srgbClr val="FFFF66"/>
                </a:solidFill>
                <a:miter lim="800000"/>
                <a:headEnd/>
                <a:tailEnd/>
              </a:ln>
            </p:spPr>
            <p:txBody>
              <a:bodyPr wrap="none" anchor="ctr"/>
              <a:lstStyle/>
              <a:p>
                <a:endParaRPr lang="en-US">
                  <a:latin typeface="Corbel" pitchFamily="34" charset="0"/>
                </a:endParaRPr>
              </a:p>
            </p:txBody>
          </p:sp>
        </p:grpSp>
        <p:sp>
          <p:nvSpPr>
            <p:cNvPr id="29715" name="Oval 50"/>
            <p:cNvSpPr>
              <a:spLocks noChangeArrowheads="1"/>
            </p:cNvSpPr>
            <p:nvPr/>
          </p:nvSpPr>
          <p:spPr bwMode="auto">
            <a:xfrm>
              <a:off x="5391150" y="4166432"/>
              <a:ext cx="76200" cy="69828"/>
            </a:xfrm>
            <a:prstGeom prst="ellipse">
              <a:avLst/>
            </a:prstGeom>
            <a:solidFill>
              <a:srgbClr val="000000"/>
            </a:solidFill>
            <a:ln w="9360">
              <a:solidFill>
                <a:srgbClr val="000000"/>
              </a:solidFill>
              <a:miter lim="800000"/>
              <a:headEnd/>
              <a:tailEnd/>
            </a:ln>
          </p:spPr>
          <p:txBody>
            <a:bodyPr wrap="none" anchor="ctr"/>
            <a:lstStyle/>
            <a:p>
              <a:endParaRPr lang="en-US">
                <a:latin typeface="Corbel" pitchFamily="34" charset="0"/>
              </a:endParaRPr>
            </a:p>
          </p:txBody>
        </p:sp>
        <p:sp>
          <p:nvSpPr>
            <p:cNvPr id="29716" name="Oval 51"/>
            <p:cNvSpPr>
              <a:spLocks noChangeArrowheads="1"/>
            </p:cNvSpPr>
            <p:nvPr/>
          </p:nvSpPr>
          <p:spPr bwMode="auto">
            <a:xfrm>
              <a:off x="4799013" y="3819405"/>
              <a:ext cx="76200" cy="69828"/>
            </a:xfrm>
            <a:prstGeom prst="ellipse">
              <a:avLst/>
            </a:prstGeom>
            <a:solidFill>
              <a:srgbClr val="000000"/>
            </a:solidFill>
            <a:ln w="9360">
              <a:solidFill>
                <a:srgbClr val="000000"/>
              </a:solidFill>
              <a:miter lim="800000"/>
              <a:headEnd/>
              <a:tailEnd/>
            </a:ln>
          </p:spPr>
          <p:txBody>
            <a:bodyPr wrap="none" anchor="ctr"/>
            <a:lstStyle/>
            <a:p>
              <a:endParaRPr lang="en-US">
                <a:latin typeface="Corbel" pitchFamily="34" charset="0"/>
              </a:endParaRPr>
            </a:p>
          </p:txBody>
        </p:sp>
        <p:sp>
          <p:nvSpPr>
            <p:cNvPr id="29717" name="Oval 52"/>
            <p:cNvSpPr>
              <a:spLocks noChangeArrowheads="1"/>
            </p:cNvSpPr>
            <p:nvPr/>
          </p:nvSpPr>
          <p:spPr bwMode="auto">
            <a:xfrm>
              <a:off x="5148263" y="3760157"/>
              <a:ext cx="76200" cy="71944"/>
            </a:xfrm>
            <a:prstGeom prst="ellipse">
              <a:avLst/>
            </a:prstGeom>
            <a:solidFill>
              <a:srgbClr val="000000"/>
            </a:solidFill>
            <a:ln w="9360">
              <a:solidFill>
                <a:srgbClr val="000000"/>
              </a:solidFill>
              <a:miter lim="800000"/>
              <a:headEnd/>
              <a:tailEnd/>
            </a:ln>
          </p:spPr>
          <p:txBody>
            <a:bodyPr wrap="none" anchor="ctr"/>
            <a:lstStyle/>
            <a:p>
              <a:endParaRPr lang="en-US">
                <a:latin typeface="Corbel" pitchFamily="34" charset="0"/>
              </a:endParaRPr>
            </a:p>
          </p:txBody>
        </p:sp>
        <p:sp>
          <p:nvSpPr>
            <p:cNvPr id="29718" name="Oval 53"/>
            <p:cNvSpPr>
              <a:spLocks noChangeArrowheads="1"/>
            </p:cNvSpPr>
            <p:nvPr/>
          </p:nvSpPr>
          <p:spPr bwMode="auto">
            <a:xfrm>
              <a:off x="5110163" y="4509226"/>
              <a:ext cx="76200" cy="69828"/>
            </a:xfrm>
            <a:prstGeom prst="ellipse">
              <a:avLst/>
            </a:prstGeom>
            <a:solidFill>
              <a:srgbClr val="000000"/>
            </a:solidFill>
            <a:ln w="9360">
              <a:solidFill>
                <a:srgbClr val="000000"/>
              </a:solidFill>
              <a:miter lim="800000"/>
              <a:headEnd/>
              <a:tailEnd/>
            </a:ln>
          </p:spPr>
          <p:txBody>
            <a:bodyPr wrap="none" anchor="ctr"/>
            <a:lstStyle/>
            <a:p>
              <a:endParaRPr lang="en-US">
                <a:latin typeface="Corbel" pitchFamily="34" charset="0"/>
              </a:endParaRPr>
            </a:p>
          </p:txBody>
        </p:sp>
        <p:sp>
          <p:nvSpPr>
            <p:cNvPr id="29719" name="Oval 54"/>
            <p:cNvSpPr>
              <a:spLocks noChangeArrowheads="1"/>
            </p:cNvSpPr>
            <p:nvPr/>
          </p:nvSpPr>
          <p:spPr bwMode="auto">
            <a:xfrm>
              <a:off x="4297363" y="3628964"/>
              <a:ext cx="76200" cy="69828"/>
            </a:xfrm>
            <a:prstGeom prst="ellipse">
              <a:avLst/>
            </a:prstGeom>
            <a:solidFill>
              <a:srgbClr val="000000"/>
            </a:solidFill>
            <a:ln w="9360">
              <a:solidFill>
                <a:srgbClr val="000000"/>
              </a:solidFill>
              <a:miter lim="800000"/>
              <a:headEnd/>
              <a:tailEnd/>
            </a:ln>
          </p:spPr>
          <p:txBody>
            <a:bodyPr wrap="none" anchor="ctr"/>
            <a:lstStyle/>
            <a:p>
              <a:endParaRPr lang="en-US">
                <a:latin typeface="Corbel" pitchFamily="34" charset="0"/>
              </a:endParaRPr>
            </a:p>
          </p:txBody>
        </p:sp>
        <p:sp>
          <p:nvSpPr>
            <p:cNvPr id="29720" name="Oval 55"/>
            <p:cNvSpPr>
              <a:spLocks noChangeArrowheads="1"/>
            </p:cNvSpPr>
            <p:nvPr/>
          </p:nvSpPr>
          <p:spPr bwMode="auto">
            <a:xfrm>
              <a:off x="3203575" y="4003497"/>
              <a:ext cx="76200" cy="69829"/>
            </a:xfrm>
            <a:prstGeom prst="ellipse">
              <a:avLst/>
            </a:prstGeom>
            <a:solidFill>
              <a:srgbClr val="000000"/>
            </a:solidFill>
            <a:ln w="9360">
              <a:solidFill>
                <a:srgbClr val="000000"/>
              </a:solidFill>
              <a:miter lim="800000"/>
              <a:headEnd/>
              <a:tailEnd/>
            </a:ln>
          </p:spPr>
          <p:txBody>
            <a:bodyPr wrap="none" anchor="ctr"/>
            <a:lstStyle/>
            <a:p>
              <a:endParaRPr lang="en-US">
                <a:latin typeface="Corbel" pitchFamily="34" charset="0"/>
              </a:endParaRPr>
            </a:p>
          </p:txBody>
        </p:sp>
        <p:sp>
          <p:nvSpPr>
            <p:cNvPr id="29721" name="Oval 56"/>
            <p:cNvSpPr>
              <a:spLocks noChangeArrowheads="1"/>
            </p:cNvSpPr>
            <p:nvPr/>
          </p:nvSpPr>
          <p:spPr bwMode="auto">
            <a:xfrm>
              <a:off x="3203575" y="4196056"/>
              <a:ext cx="76200" cy="69828"/>
            </a:xfrm>
            <a:prstGeom prst="ellipse">
              <a:avLst/>
            </a:prstGeom>
            <a:solidFill>
              <a:srgbClr val="000000"/>
            </a:solidFill>
            <a:ln w="9360">
              <a:solidFill>
                <a:srgbClr val="000000"/>
              </a:solidFill>
              <a:miter lim="800000"/>
              <a:headEnd/>
              <a:tailEnd/>
            </a:ln>
          </p:spPr>
          <p:txBody>
            <a:bodyPr wrap="none" anchor="ctr"/>
            <a:lstStyle/>
            <a:p>
              <a:endParaRPr lang="en-US">
                <a:latin typeface="Corbel" pitchFamily="34" charset="0"/>
              </a:endParaRPr>
            </a:p>
          </p:txBody>
        </p:sp>
        <p:sp>
          <p:nvSpPr>
            <p:cNvPr id="29722" name="Oval 57"/>
            <p:cNvSpPr>
              <a:spLocks noChangeArrowheads="1"/>
            </p:cNvSpPr>
            <p:nvPr/>
          </p:nvSpPr>
          <p:spPr bwMode="auto">
            <a:xfrm>
              <a:off x="3236913" y="3493539"/>
              <a:ext cx="76200" cy="69828"/>
            </a:xfrm>
            <a:prstGeom prst="ellipse">
              <a:avLst/>
            </a:prstGeom>
            <a:solidFill>
              <a:srgbClr val="000000"/>
            </a:solidFill>
            <a:ln w="9360">
              <a:solidFill>
                <a:srgbClr val="000000"/>
              </a:solidFill>
              <a:miter lim="800000"/>
              <a:headEnd/>
              <a:tailEnd/>
            </a:ln>
          </p:spPr>
          <p:txBody>
            <a:bodyPr wrap="none" anchor="ctr"/>
            <a:lstStyle/>
            <a:p>
              <a:endParaRPr lang="en-US">
                <a:latin typeface="Corbel" pitchFamily="34" charset="0"/>
              </a:endParaRPr>
            </a:p>
          </p:txBody>
        </p:sp>
        <p:sp>
          <p:nvSpPr>
            <p:cNvPr id="29723" name="Text Box 58"/>
            <p:cNvSpPr txBox="1">
              <a:spLocks noChangeArrowheads="1"/>
            </p:cNvSpPr>
            <p:nvPr/>
          </p:nvSpPr>
          <p:spPr bwMode="auto">
            <a:xfrm>
              <a:off x="222250" y="3512097"/>
              <a:ext cx="1135740" cy="244186"/>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1">
                  <a:solidFill>
                    <a:srgbClr val="000000"/>
                  </a:solidFill>
                  <a:latin typeface="Corbel" pitchFamily="34" charset="0"/>
                </a:rPr>
                <a:t>Océano Pacífico</a:t>
              </a:r>
            </a:p>
          </p:txBody>
        </p:sp>
        <p:sp>
          <p:nvSpPr>
            <p:cNvPr id="29724" name="Text Box 59"/>
            <p:cNvSpPr txBox="1">
              <a:spLocks noChangeArrowheads="1"/>
            </p:cNvSpPr>
            <p:nvPr/>
          </p:nvSpPr>
          <p:spPr bwMode="auto">
            <a:xfrm>
              <a:off x="3280687" y="3880493"/>
              <a:ext cx="262319" cy="190550"/>
            </a:xfrm>
            <a:prstGeom prst="rect">
              <a:avLst/>
            </a:prstGeom>
            <a:noFill/>
            <a:ln w="9525">
              <a:noFill/>
              <a:round/>
              <a:headEnd/>
              <a:tailEnd/>
            </a:ln>
          </p:spPr>
          <p:txBody>
            <a:bodyPr wrap="none" lIns="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a:solidFill>
                    <a:srgbClr val="000000"/>
                  </a:solidFill>
                  <a:latin typeface="Arial Narrow" pitchFamily="34" charset="0"/>
                </a:rPr>
                <a:t>Jujuy</a:t>
              </a:r>
            </a:p>
          </p:txBody>
        </p:sp>
        <p:sp>
          <p:nvSpPr>
            <p:cNvPr id="29725" name="Text Box 60"/>
            <p:cNvSpPr txBox="1">
              <a:spLocks noChangeArrowheads="1"/>
            </p:cNvSpPr>
            <p:nvPr/>
          </p:nvSpPr>
          <p:spPr bwMode="auto">
            <a:xfrm>
              <a:off x="2990524" y="4073866"/>
              <a:ext cx="216889" cy="190550"/>
            </a:xfrm>
            <a:prstGeom prst="rect">
              <a:avLst/>
            </a:prstGeom>
            <a:noFill/>
            <a:ln w="9525">
              <a:noFill/>
              <a:round/>
              <a:headEnd/>
              <a:tailEnd/>
            </a:ln>
          </p:spPr>
          <p:txBody>
            <a:bodyPr lIns="0" tIns="46800" rIns="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a:solidFill>
                    <a:srgbClr val="000000"/>
                  </a:solidFill>
                  <a:latin typeface="Arial Narrow" pitchFamily="34" charset="0"/>
                </a:rPr>
                <a:t>Salta</a:t>
              </a:r>
            </a:p>
          </p:txBody>
        </p:sp>
        <p:sp>
          <p:nvSpPr>
            <p:cNvPr id="29726" name="Text Box 61"/>
            <p:cNvSpPr txBox="1">
              <a:spLocks noChangeArrowheads="1"/>
            </p:cNvSpPr>
            <p:nvPr/>
          </p:nvSpPr>
          <p:spPr bwMode="auto">
            <a:xfrm>
              <a:off x="5153558" y="3715350"/>
              <a:ext cx="628687" cy="19055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a:solidFill>
                    <a:srgbClr val="000000"/>
                  </a:solidFill>
                  <a:latin typeface="Arial Narrow" pitchFamily="34" charset="0"/>
                </a:rPr>
                <a:t>P.J.Caballero</a:t>
              </a:r>
            </a:p>
          </p:txBody>
        </p:sp>
        <p:grpSp>
          <p:nvGrpSpPr>
            <p:cNvPr id="29727" name="Group 62"/>
            <p:cNvGrpSpPr>
              <a:grpSpLocks/>
            </p:cNvGrpSpPr>
            <p:nvPr/>
          </p:nvGrpSpPr>
          <p:grpSpPr bwMode="auto">
            <a:xfrm>
              <a:off x="4233863" y="2168915"/>
              <a:ext cx="2335212" cy="3463913"/>
              <a:chOff x="2667" y="1025"/>
              <a:chExt cx="1471" cy="1637"/>
            </a:xfrm>
          </p:grpSpPr>
          <p:sp>
            <p:nvSpPr>
              <p:cNvPr id="29803" name="Freeform 63"/>
              <p:cNvSpPr>
                <a:spLocks noChangeArrowheads="1"/>
              </p:cNvSpPr>
              <p:nvPr/>
            </p:nvSpPr>
            <p:spPr bwMode="auto">
              <a:xfrm>
                <a:off x="2667" y="1025"/>
                <a:ext cx="504" cy="1638"/>
              </a:xfrm>
              <a:custGeom>
                <a:avLst/>
                <a:gdLst>
                  <a:gd name="T0" fmla="*/ 264 w 504"/>
                  <a:gd name="T1" fmla="*/ 1 h 2536"/>
                  <a:gd name="T2" fmla="*/ 152 w 504"/>
                  <a:gd name="T3" fmla="*/ 1 h 2536"/>
                  <a:gd name="T4" fmla="*/ 104 w 504"/>
                  <a:gd name="T5" fmla="*/ 1 h 2536"/>
                  <a:gd name="T6" fmla="*/ 32 w 504"/>
                  <a:gd name="T7" fmla="*/ 1 h 2536"/>
                  <a:gd name="T8" fmla="*/ 8 w 504"/>
                  <a:gd name="T9" fmla="*/ 1 h 2536"/>
                  <a:gd name="T10" fmla="*/ 0 w 504"/>
                  <a:gd name="T11" fmla="*/ 1 h 2536"/>
                  <a:gd name="T12" fmla="*/ 64 w 504"/>
                  <a:gd name="T13" fmla="*/ 1 h 2536"/>
                  <a:gd name="T14" fmla="*/ 104 w 504"/>
                  <a:gd name="T15" fmla="*/ 1 h 2536"/>
                  <a:gd name="T16" fmla="*/ 160 w 504"/>
                  <a:gd name="T17" fmla="*/ 1 h 2536"/>
                  <a:gd name="T18" fmla="*/ 192 w 504"/>
                  <a:gd name="T19" fmla="*/ 1 h 2536"/>
                  <a:gd name="T20" fmla="*/ 216 w 504"/>
                  <a:gd name="T21" fmla="*/ 1 h 2536"/>
                  <a:gd name="T22" fmla="*/ 224 w 504"/>
                  <a:gd name="T23" fmla="*/ 1 h 2536"/>
                  <a:gd name="T24" fmla="*/ 256 w 504"/>
                  <a:gd name="T25" fmla="*/ 1 h 2536"/>
                  <a:gd name="T26" fmla="*/ 280 w 504"/>
                  <a:gd name="T27" fmla="*/ 1 h 2536"/>
                  <a:gd name="T28" fmla="*/ 328 w 504"/>
                  <a:gd name="T29" fmla="*/ 1 h 2536"/>
                  <a:gd name="T30" fmla="*/ 352 w 504"/>
                  <a:gd name="T31" fmla="*/ 1 h 2536"/>
                  <a:gd name="T32" fmla="*/ 368 w 504"/>
                  <a:gd name="T33" fmla="*/ 1 h 2536"/>
                  <a:gd name="T34" fmla="*/ 320 w 504"/>
                  <a:gd name="T35" fmla="*/ 1 h 2536"/>
                  <a:gd name="T36" fmla="*/ 312 w 504"/>
                  <a:gd name="T37" fmla="*/ 1 h 2536"/>
                  <a:gd name="T38" fmla="*/ 296 w 504"/>
                  <a:gd name="T39" fmla="*/ 1 h 2536"/>
                  <a:gd name="T40" fmla="*/ 360 w 504"/>
                  <a:gd name="T41" fmla="*/ 1 h 2536"/>
                  <a:gd name="T42" fmla="*/ 376 w 504"/>
                  <a:gd name="T43" fmla="*/ 1 h 2536"/>
                  <a:gd name="T44" fmla="*/ 352 w 504"/>
                  <a:gd name="T45" fmla="*/ 1 h 2536"/>
                  <a:gd name="T46" fmla="*/ 392 w 504"/>
                  <a:gd name="T47" fmla="*/ 1 h 2536"/>
                  <a:gd name="T48" fmla="*/ 432 w 504"/>
                  <a:gd name="T49" fmla="*/ 1 h 2536"/>
                  <a:gd name="T50" fmla="*/ 456 w 504"/>
                  <a:gd name="T51" fmla="*/ 1 h 2536"/>
                  <a:gd name="T52" fmla="*/ 504 w 504"/>
                  <a:gd name="T53" fmla="*/ 0 h 2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4"/>
                  <a:gd name="T82" fmla="*/ 0 h 2536"/>
                  <a:gd name="T83" fmla="*/ 504 w 504"/>
                  <a:gd name="T84" fmla="*/ 2536 h 2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4" h="2536">
                    <a:moveTo>
                      <a:pt x="264" y="2536"/>
                    </a:moveTo>
                    <a:cubicBezTo>
                      <a:pt x="225" y="2528"/>
                      <a:pt x="189" y="2516"/>
                      <a:pt x="152" y="2504"/>
                    </a:cubicBezTo>
                    <a:cubicBezTo>
                      <a:pt x="136" y="2499"/>
                      <a:pt x="104" y="2488"/>
                      <a:pt x="104" y="2488"/>
                    </a:cubicBezTo>
                    <a:cubicBezTo>
                      <a:pt x="80" y="2464"/>
                      <a:pt x="64" y="2451"/>
                      <a:pt x="32" y="2440"/>
                    </a:cubicBezTo>
                    <a:cubicBezTo>
                      <a:pt x="11" y="2376"/>
                      <a:pt x="21" y="2408"/>
                      <a:pt x="8" y="2368"/>
                    </a:cubicBezTo>
                    <a:cubicBezTo>
                      <a:pt x="5" y="2360"/>
                      <a:pt x="0" y="2344"/>
                      <a:pt x="0" y="2344"/>
                    </a:cubicBezTo>
                    <a:cubicBezTo>
                      <a:pt x="6" y="2282"/>
                      <a:pt x="5" y="2175"/>
                      <a:pt x="64" y="2136"/>
                    </a:cubicBezTo>
                    <a:cubicBezTo>
                      <a:pt x="121" y="2050"/>
                      <a:pt x="32" y="2180"/>
                      <a:pt x="104" y="2088"/>
                    </a:cubicBezTo>
                    <a:cubicBezTo>
                      <a:pt x="130" y="2055"/>
                      <a:pt x="141" y="2026"/>
                      <a:pt x="160" y="1992"/>
                    </a:cubicBezTo>
                    <a:cubicBezTo>
                      <a:pt x="169" y="1975"/>
                      <a:pt x="186" y="1962"/>
                      <a:pt x="192" y="1944"/>
                    </a:cubicBezTo>
                    <a:cubicBezTo>
                      <a:pt x="203" y="1912"/>
                      <a:pt x="210" y="1891"/>
                      <a:pt x="216" y="1872"/>
                    </a:cubicBezTo>
                    <a:cubicBezTo>
                      <a:pt x="219" y="1864"/>
                      <a:pt x="224" y="1848"/>
                      <a:pt x="224" y="1848"/>
                    </a:cubicBezTo>
                    <a:cubicBezTo>
                      <a:pt x="233" y="1784"/>
                      <a:pt x="234" y="1793"/>
                      <a:pt x="256" y="1744"/>
                    </a:cubicBezTo>
                    <a:cubicBezTo>
                      <a:pt x="266" y="1721"/>
                      <a:pt x="266" y="1693"/>
                      <a:pt x="280" y="1672"/>
                    </a:cubicBezTo>
                    <a:cubicBezTo>
                      <a:pt x="321" y="1610"/>
                      <a:pt x="306" y="1642"/>
                      <a:pt x="328" y="1576"/>
                    </a:cubicBezTo>
                    <a:cubicBezTo>
                      <a:pt x="336" y="1552"/>
                      <a:pt x="344" y="1528"/>
                      <a:pt x="352" y="1504"/>
                    </a:cubicBezTo>
                    <a:cubicBezTo>
                      <a:pt x="357" y="1488"/>
                      <a:pt x="368" y="1456"/>
                      <a:pt x="368" y="1456"/>
                    </a:cubicBezTo>
                    <a:cubicBezTo>
                      <a:pt x="377" y="1379"/>
                      <a:pt x="397" y="1211"/>
                      <a:pt x="320" y="1160"/>
                    </a:cubicBezTo>
                    <a:cubicBezTo>
                      <a:pt x="317" y="1088"/>
                      <a:pt x="319" y="1016"/>
                      <a:pt x="312" y="944"/>
                    </a:cubicBezTo>
                    <a:cubicBezTo>
                      <a:pt x="310" y="927"/>
                      <a:pt x="296" y="896"/>
                      <a:pt x="296" y="896"/>
                    </a:cubicBezTo>
                    <a:cubicBezTo>
                      <a:pt x="321" y="822"/>
                      <a:pt x="335" y="746"/>
                      <a:pt x="360" y="672"/>
                    </a:cubicBezTo>
                    <a:cubicBezTo>
                      <a:pt x="370" y="641"/>
                      <a:pt x="376" y="576"/>
                      <a:pt x="376" y="576"/>
                    </a:cubicBezTo>
                    <a:cubicBezTo>
                      <a:pt x="364" y="478"/>
                      <a:pt x="357" y="435"/>
                      <a:pt x="352" y="320"/>
                    </a:cubicBezTo>
                    <a:cubicBezTo>
                      <a:pt x="362" y="252"/>
                      <a:pt x="373" y="249"/>
                      <a:pt x="392" y="192"/>
                    </a:cubicBezTo>
                    <a:cubicBezTo>
                      <a:pt x="398" y="143"/>
                      <a:pt x="405" y="97"/>
                      <a:pt x="432" y="56"/>
                    </a:cubicBezTo>
                    <a:cubicBezTo>
                      <a:pt x="438" y="47"/>
                      <a:pt x="447" y="39"/>
                      <a:pt x="456" y="32"/>
                    </a:cubicBezTo>
                    <a:cubicBezTo>
                      <a:pt x="471" y="20"/>
                      <a:pt x="504" y="0"/>
                      <a:pt x="504" y="0"/>
                    </a:cubicBezTo>
                  </a:path>
                </a:pathLst>
              </a:custGeom>
              <a:noFill/>
              <a:ln w="38160">
                <a:solidFill>
                  <a:srgbClr val="35385A"/>
                </a:solidFill>
                <a:round/>
                <a:headEnd/>
                <a:tailEnd/>
              </a:ln>
            </p:spPr>
            <p:txBody>
              <a:bodyPr wrap="none" anchor="ctr"/>
              <a:lstStyle/>
              <a:p>
                <a:endParaRPr lang="en-US"/>
              </a:p>
            </p:txBody>
          </p:sp>
          <p:sp>
            <p:nvSpPr>
              <p:cNvPr id="29804" name="Freeform 64"/>
              <p:cNvSpPr>
                <a:spLocks noChangeArrowheads="1"/>
              </p:cNvSpPr>
              <p:nvPr/>
            </p:nvSpPr>
            <p:spPr bwMode="auto">
              <a:xfrm>
                <a:off x="2923" y="1671"/>
                <a:ext cx="1216" cy="497"/>
              </a:xfrm>
              <a:custGeom>
                <a:avLst/>
                <a:gdLst>
                  <a:gd name="T0" fmla="*/ 0 w 1216"/>
                  <a:gd name="T1" fmla="*/ 1 h 770"/>
                  <a:gd name="T2" fmla="*/ 152 w 1216"/>
                  <a:gd name="T3" fmla="*/ 1 h 770"/>
                  <a:gd name="T4" fmla="*/ 320 w 1216"/>
                  <a:gd name="T5" fmla="*/ 1 h 770"/>
                  <a:gd name="T6" fmla="*/ 344 w 1216"/>
                  <a:gd name="T7" fmla="*/ 1 h 770"/>
                  <a:gd name="T8" fmla="*/ 392 w 1216"/>
                  <a:gd name="T9" fmla="*/ 1 h 770"/>
                  <a:gd name="T10" fmla="*/ 464 w 1216"/>
                  <a:gd name="T11" fmla="*/ 1 h 770"/>
                  <a:gd name="T12" fmla="*/ 496 w 1216"/>
                  <a:gd name="T13" fmla="*/ 1 h 770"/>
                  <a:gd name="T14" fmla="*/ 512 w 1216"/>
                  <a:gd name="T15" fmla="*/ 1 h 770"/>
                  <a:gd name="T16" fmla="*/ 632 w 1216"/>
                  <a:gd name="T17" fmla="*/ 1 h 770"/>
                  <a:gd name="T18" fmla="*/ 800 w 1216"/>
                  <a:gd name="T19" fmla="*/ 1 h 770"/>
                  <a:gd name="T20" fmla="*/ 872 w 1216"/>
                  <a:gd name="T21" fmla="*/ 0 h 770"/>
                  <a:gd name="T22" fmla="*/ 1072 w 1216"/>
                  <a:gd name="T23" fmla="*/ 1 h 770"/>
                  <a:gd name="T24" fmla="*/ 1144 w 1216"/>
                  <a:gd name="T25" fmla="*/ 1 h 770"/>
                  <a:gd name="T26" fmla="*/ 1168 w 1216"/>
                  <a:gd name="T27" fmla="*/ 1 h 770"/>
                  <a:gd name="T28" fmla="*/ 1216 w 1216"/>
                  <a:gd name="T29" fmla="*/ 1 h 7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6"/>
                  <a:gd name="T46" fmla="*/ 0 h 770"/>
                  <a:gd name="T47" fmla="*/ 1216 w 1216"/>
                  <a:gd name="T48" fmla="*/ 770 h 7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6" h="770">
                    <a:moveTo>
                      <a:pt x="0" y="728"/>
                    </a:moveTo>
                    <a:cubicBezTo>
                      <a:pt x="100" y="738"/>
                      <a:pt x="76" y="743"/>
                      <a:pt x="152" y="768"/>
                    </a:cubicBezTo>
                    <a:cubicBezTo>
                      <a:pt x="208" y="765"/>
                      <a:pt x="265" y="770"/>
                      <a:pt x="320" y="760"/>
                    </a:cubicBezTo>
                    <a:cubicBezTo>
                      <a:pt x="338" y="757"/>
                      <a:pt x="331" y="725"/>
                      <a:pt x="344" y="712"/>
                    </a:cubicBezTo>
                    <a:cubicBezTo>
                      <a:pt x="360" y="696"/>
                      <a:pt x="372" y="695"/>
                      <a:pt x="392" y="688"/>
                    </a:cubicBezTo>
                    <a:cubicBezTo>
                      <a:pt x="418" y="662"/>
                      <a:pt x="444" y="646"/>
                      <a:pt x="464" y="616"/>
                    </a:cubicBezTo>
                    <a:cubicBezTo>
                      <a:pt x="472" y="565"/>
                      <a:pt x="484" y="514"/>
                      <a:pt x="496" y="464"/>
                    </a:cubicBezTo>
                    <a:cubicBezTo>
                      <a:pt x="500" y="448"/>
                      <a:pt x="512" y="416"/>
                      <a:pt x="512" y="416"/>
                    </a:cubicBezTo>
                    <a:cubicBezTo>
                      <a:pt x="521" y="312"/>
                      <a:pt x="540" y="206"/>
                      <a:pt x="632" y="144"/>
                    </a:cubicBezTo>
                    <a:cubicBezTo>
                      <a:pt x="675" y="79"/>
                      <a:pt x="730" y="60"/>
                      <a:pt x="800" y="40"/>
                    </a:cubicBezTo>
                    <a:cubicBezTo>
                      <a:pt x="826" y="32"/>
                      <a:pt x="872" y="0"/>
                      <a:pt x="872" y="0"/>
                    </a:cubicBezTo>
                    <a:cubicBezTo>
                      <a:pt x="957" y="8"/>
                      <a:pt x="993" y="28"/>
                      <a:pt x="1072" y="48"/>
                    </a:cubicBezTo>
                    <a:cubicBezTo>
                      <a:pt x="1096" y="64"/>
                      <a:pt x="1120" y="80"/>
                      <a:pt x="1144" y="96"/>
                    </a:cubicBezTo>
                    <a:cubicBezTo>
                      <a:pt x="1152" y="101"/>
                      <a:pt x="1168" y="112"/>
                      <a:pt x="1168" y="112"/>
                    </a:cubicBezTo>
                    <a:cubicBezTo>
                      <a:pt x="1183" y="135"/>
                      <a:pt x="1198" y="142"/>
                      <a:pt x="1216" y="160"/>
                    </a:cubicBezTo>
                  </a:path>
                </a:pathLst>
              </a:custGeom>
              <a:noFill/>
              <a:ln w="38160">
                <a:solidFill>
                  <a:srgbClr val="35385A"/>
                </a:solidFill>
                <a:round/>
                <a:headEnd/>
                <a:tailEnd/>
              </a:ln>
            </p:spPr>
            <p:txBody>
              <a:bodyPr wrap="none" anchor="ctr"/>
              <a:lstStyle/>
              <a:p>
                <a:endParaRPr lang="en-US"/>
              </a:p>
            </p:txBody>
          </p:sp>
        </p:grpSp>
        <p:sp>
          <p:nvSpPr>
            <p:cNvPr id="29728" name="Oval 65"/>
            <p:cNvSpPr>
              <a:spLocks noChangeArrowheads="1"/>
            </p:cNvSpPr>
            <p:nvPr/>
          </p:nvSpPr>
          <p:spPr bwMode="auto">
            <a:xfrm>
              <a:off x="5434013" y="3389853"/>
              <a:ext cx="76200" cy="69829"/>
            </a:xfrm>
            <a:prstGeom prst="ellipse">
              <a:avLst/>
            </a:prstGeom>
            <a:solidFill>
              <a:srgbClr val="000000"/>
            </a:solidFill>
            <a:ln w="9360">
              <a:solidFill>
                <a:srgbClr val="000000"/>
              </a:solidFill>
              <a:miter lim="800000"/>
              <a:headEnd/>
              <a:tailEnd/>
            </a:ln>
          </p:spPr>
          <p:txBody>
            <a:bodyPr wrap="none" anchor="ctr"/>
            <a:lstStyle/>
            <a:p>
              <a:endParaRPr lang="en-US">
                <a:latin typeface="Corbel" pitchFamily="34" charset="0"/>
              </a:endParaRPr>
            </a:p>
          </p:txBody>
        </p:sp>
        <p:sp>
          <p:nvSpPr>
            <p:cNvPr id="29729" name="Text Box 66"/>
            <p:cNvSpPr txBox="1">
              <a:spLocks noChangeArrowheads="1"/>
            </p:cNvSpPr>
            <p:nvPr/>
          </p:nvSpPr>
          <p:spPr bwMode="auto">
            <a:xfrm>
              <a:off x="5335277" y="3115471"/>
              <a:ext cx="691702" cy="190549"/>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a:solidFill>
                    <a:srgbClr val="000000"/>
                  </a:solidFill>
                  <a:latin typeface="Arial Narrow" pitchFamily="34" charset="0"/>
                </a:rPr>
                <a:t>Campo Grande</a:t>
              </a:r>
            </a:p>
          </p:txBody>
        </p:sp>
        <p:grpSp>
          <p:nvGrpSpPr>
            <p:cNvPr id="29730" name="Group 67"/>
            <p:cNvGrpSpPr>
              <a:grpSpLocks/>
            </p:cNvGrpSpPr>
            <p:nvPr/>
          </p:nvGrpSpPr>
          <p:grpSpPr bwMode="auto">
            <a:xfrm>
              <a:off x="2195514" y="2947607"/>
              <a:ext cx="4751387" cy="2782557"/>
              <a:chOff x="1383" y="1393"/>
              <a:chExt cx="2993" cy="1315"/>
            </a:xfrm>
          </p:grpSpPr>
          <p:grpSp>
            <p:nvGrpSpPr>
              <p:cNvPr id="29796" name="Group 68"/>
              <p:cNvGrpSpPr>
                <a:grpSpLocks/>
              </p:cNvGrpSpPr>
              <p:nvPr/>
            </p:nvGrpSpPr>
            <p:grpSpPr bwMode="auto">
              <a:xfrm>
                <a:off x="1527" y="1393"/>
                <a:ext cx="2849" cy="763"/>
                <a:chOff x="1527" y="1393"/>
                <a:chExt cx="2849" cy="763"/>
              </a:xfrm>
            </p:grpSpPr>
            <p:sp>
              <p:nvSpPr>
                <p:cNvPr id="29798" name="Freeform 69"/>
                <p:cNvSpPr>
                  <a:spLocks noChangeArrowheads="1"/>
                </p:cNvSpPr>
                <p:nvPr/>
              </p:nvSpPr>
              <p:spPr bwMode="auto">
                <a:xfrm>
                  <a:off x="3604" y="1937"/>
                  <a:ext cx="569" cy="95"/>
                </a:xfrm>
                <a:custGeom>
                  <a:avLst/>
                  <a:gdLst>
                    <a:gd name="T0" fmla="*/ 0 w 10723"/>
                    <a:gd name="T1" fmla="*/ 0 h 16005"/>
                    <a:gd name="T2" fmla="*/ 0 w 10723"/>
                    <a:gd name="T3" fmla="*/ 0 h 16005"/>
                    <a:gd name="T4" fmla="*/ 0 w 10723"/>
                    <a:gd name="T5" fmla="*/ 0 h 16005"/>
                    <a:gd name="T6" fmla="*/ 0 w 10723"/>
                    <a:gd name="T7" fmla="*/ 0 h 16005"/>
                    <a:gd name="T8" fmla="*/ 0 60000 65536"/>
                    <a:gd name="T9" fmla="*/ 0 60000 65536"/>
                    <a:gd name="T10" fmla="*/ 0 60000 65536"/>
                    <a:gd name="T11" fmla="*/ 0 60000 65536"/>
                    <a:gd name="T12" fmla="*/ 0 w 10723"/>
                    <a:gd name="T13" fmla="*/ 0 h 16005"/>
                    <a:gd name="T14" fmla="*/ 10723 w 10723"/>
                    <a:gd name="T15" fmla="*/ 16005 h 16005"/>
                  </a:gdLst>
                  <a:ahLst/>
                  <a:cxnLst>
                    <a:cxn ang="T8">
                      <a:pos x="T0" y="T1"/>
                    </a:cxn>
                    <a:cxn ang="T9">
                      <a:pos x="T2" y="T3"/>
                    </a:cxn>
                    <a:cxn ang="T10">
                      <a:pos x="T4" y="T5"/>
                    </a:cxn>
                    <a:cxn ang="T11">
                      <a:pos x="T6" y="T7"/>
                    </a:cxn>
                  </a:cxnLst>
                  <a:rect l="T12" t="T13" r="T14" b="T15"/>
                  <a:pathLst>
                    <a:path w="10723" h="16005">
                      <a:moveTo>
                        <a:pt x="10275" y="15161"/>
                      </a:moveTo>
                      <a:cubicBezTo>
                        <a:pt x="10266" y="14981"/>
                        <a:pt x="10723" y="16005"/>
                        <a:pt x="9300" y="13478"/>
                      </a:cubicBezTo>
                      <a:cubicBezTo>
                        <a:pt x="7389" y="14802"/>
                        <a:pt x="3440" y="2060"/>
                        <a:pt x="1736" y="0"/>
                      </a:cubicBezTo>
                      <a:lnTo>
                        <a:pt x="0" y="1717"/>
                      </a:lnTo>
                    </a:path>
                  </a:pathLst>
                </a:custGeom>
                <a:noFill/>
                <a:ln w="19080">
                  <a:solidFill>
                    <a:srgbClr val="FF3300"/>
                  </a:solidFill>
                  <a:round/>
                  <a:headEnd/>
                  <a:tailEnd/>
                </a:ln>
              </p:spPr>
              <p:txBody>
                <a:bodyPr wrap="none" anchor="ctr"/>
                <a:lstStyle/>
                <a:p>
                  <a:endParaRPr lang="en-US"/>
                </a:p>
              </p:txBody>
            </p:sp>
            <p:sp>
              <p:nvSpPr>
                <p:cNvPr id="29799" name="Freeform 70"/>
                <p:cNvSpPr>
                  <a:spLocks noChangeArrowheads="1"/>
                </p:cNvSpPr>
                <p:nvPr/>
              </p:nvSpPr>
              <p:spPr bwMode="auto">
                <a:xfrm>
                  <a:off x="1528" y="1393"/>
                  <a:ext cx="2849" cy="517"/>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w 10000"/>
                    <a:gd name="T13" fmla="*/ 0 h 10000"/>
                    <a:gd name="T14" fmla="*/ 0 w 10000"/>
                    <a:gd name="T15" fmla="*/ 0 h 10000"/>
                    <a:gd name="T16" fmla="*/ 0 w 10000"/>
                    <a:gd name="T17" fmla="*/ 0 h 10000"/>
                    <a:gd name="T18" fmla="*/ 0 w 10000"/>
                    <a:gd name="T19" fmla="*/ 0 h 1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00"/>
                    <a:gd name="T31" fmla="*/ 0 h 10000"/>
                    <a:gd name="T32" fmla="*/ 10000 w 10000"/>
                    <a:gd name="T33" fmla="*/ 10000 h 1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00" h="10000">
                      <a:moveTo>
                        <a:pt x="10000" y="9273"/>
                      </a:moveTo>
                      <a:lnTo>
                        <a:pt x="8726" y="4385"/>
                      </a:lnTo>
                      <a:lnTo>
                        <a:pt x="6780" y="4057"/>
                      </a:lnTo>
                      <a:lnTo>
                        <a:pt x="5254" y="1159"/>
                      </a:lnTo>
                      <a:lnTo>
                        <a:pt x="2881" y="0"/>
                      </a:lnTo>
                      <a:cubicBezTo>
                        <a:pt x="2712" y="1932"/>
                        <a:pt x="2653" y="3975"/>
                        <a:pt x="2484" y="5907"/>
                      </a:cubicBezTo>
                      <a:cubicBezTo>
                        <a:pt x="2427" y="6873"/>
                        <a:pt x="2432" y="7560"/>
                        <a:pt x="2375" y="8526"/>
                      </a:cubicBezTo>
                      <a:lnTo>
                        <a:pt x="1799" y="10000"/>
                      </a:lnTo>
                      <a:lnTo>
                        <a:pt x="508" y="9273"/>
                      </a:lnTo>
                      <a:lnTo>
                        <a:pt x="0" y="9273"/>
                      </a:lnTo>
                    </a:path>
                  </a:pathLst>
                </a:custGeom>
                <a:noFill/>
                <a:ln w="19080">
                  <a:solidFill>
                    <a:srgbClr val="FF3300"/>
                  </a:solidFill>
                  <a:round/>
                  <a:headEnd/>
                  <a:tailEnd/>
                </a:ln>
              </p:spPr>
              <p:txBody>
                <a:bodyPr wrap="none" anchor="ctr"/>
                <a:lstStyle/>
                <a:p>
                  <a:endParaRPr lang="en-US"/>
                </a:p>
              </p:txBody>
            </p:sp>
            <p:sp>
              <p:nvSpPr>
                <p:cNvPr id="29800" name="Line 71"/>
                <p:cNvSpPr>
                  <a:spLocks noChangeShapeType="1"/>
                </p:cNvSpPr>
                <p:nvPr/>
              </p:nvSpPr>
              <p:spPr bwMode="auto">
                <a:xfrm flipH="1" flipV="1">
                  <a:off x="1526" y="1616"/>
                  <a:ext cx="102" cy="257"/>
                </a:xfrm>
                <a:prstGeom prst="line">
                  <a:avLst/>
                </a:prstGeom>
                <a:noFill/>
                <a:ln w="19080">
                  <a:solidFill>
                    <a:srgbClr val="FF3300"/>
                  </a:solidFill>
                  <a:miter lim="800000"/>
                  <a:headEnd/>
                  <a:tailEnd/>
                </a:ln>
              </p:spPr>
              <p:txBody>
                <a:bodyPr/>
                <a:lstStyle/>
                <a:p>
                  <a:endParaRPr lang="en-US"/>
                </a:p>
              </p:txBody>
            </p:sp>
            <p:sp>
              <p:nvSpPr>
                <p:cNvPr id="29801" name="Freeform 72"/>
                <p:cNvSpPr>
                  <a:spLocks noChangeArrowheads="1"/>
                </p:cNvSpPr>
                <p:nvPr/>
              </p:nvSpPr>
              <p:spPr bwMode="auto">
                <a:xfrm>
                  <a:off x="2042" y="1911"/>
                  <a:ext cx="838" cy="246"/>
                </a:xfrm>
                <a:custGeom>
                  <a:avLst/>
                  <a:gdLst>
                    <a:gd name="T0" fmla="*/ 0 w 9572"/>
                    <a:gd name="T1" fmla="*/ 0 h 11033"/>
                    <a:gd name="T2" fmla="*/ 0 w 9572"/>
                    <a:gd name="T3" fmla="*/ 0 h 11033"/>
                    <a:gd name="T4" fmla="*/ 0 w 9572"/>
                    <a:gd name="T5" fmla="*/ 0 h 11033"/>
                    <a:gd name="T6" fmla="*/ 0 60000 65536"/>
                    <a:gd name="T7" fmla="*/ 0 60000 65536"/>
                    <a:gd name="T8" fmla="*/ 0 60000 65536"/>
                    <a:gd name="T9" fmla="*/ 0 w 9572"/>
                    <a:gd name="T10" fmla="*/ 0 h 11033"/>
                    <a:gd name="T11" fmla="*/ 9572 w 9572"/>
                    <a:gd name="T12" fmla="*/ 11033 h 11033"/>
                  </a:gdLst>
                  <a:ahLst/>
                  <a:cxnLst>
                    <a:cxn ang="T6">
                      <a:pos x="T0" y="T1"/>
                    </a:cxn>
                    <a:cxn ang="T7">
                      <a:pos x="T2" y="T3"/>
                    </a:cxn>
                    <a:cxn ang="T8">
                      <a:pos x="T4" y="T5"/>
                    </a:cxn>
                  </a:cxnLst>
                  <a:rect l="T9" t="T10" r="T11" b="T12"/>
                  <a:pathLst>
                    <a:path w="9572" h="11033">
                      <a:moveTo>
                        <a:pt x="9572" y="11033"/>
                      </a:moveTo>
                      <a:lnTo>
                        <a:pt x="8" y="3867"/>
                      </a:lnTo>
                      <a:cubicBezTo>
                        <a:pt x="54" y="2536"/>
                        <a:pt x="0" y="1332"/>
                        <a:pt x="46" y="0"/>
                      </a:cubicBezTo>
                    </a:path>
                  </a:pathLst>
                </a:custGeom>
                <a:noFill/>
                <a:ln w="19080">
                  <a:solidFill>
                    <a:srgbClr val="FF3300"/>
                  </a:solidFill>
                  <a:round/>
                  <a:headEnd/>
                  <a:tailEnd/>
                </a:ln>
              </p:spPr>
              <p:txBody>
                <a:bodyPr wrap="none" anchor="ctr"/>
                <a:lstStyle/>
                <a:p>
                  <a:endParaRPr lang="en-US"/>
                </a:p>
              </p:txBody>
            </p:sp>
            <p:sp>
              <p:nvSpPr>
                <p:cNvPr id="29802" name="Freeform 73"/>
                <p:cNvSpPr>
                  <a:spLocks noChangeArrowheads="1"/>
                </p:cNvSpPr>
                <p:nvPr/>
              </p:nvSpPr>
              <p:spPr bwMode="auto">
                <a:xfrm>
                  <a:off x="3266" y="1604"/>
                  <a:ext cx="199" cy="187"/>
                </a:xfrm>
                <a:custGeom>
                  <a:avLst/>
                  <a:gdLst>
                    <a:gd name="T0" fmla="*/ 3905493 w 138"/>
                    <a:gd name="T1" fmla="*/ 0 h 318"/>
                    <a:gd name="T2" fmla="*/ 0 w 138"/>
                    <a:gd name="T3" fmla="*/ 1 h 318"/>
                    <a:gd name="T4" fmla="*/ 0 60000 65536"/>
                    <a:gd name="T5" fmla="*/ 0 60000 65536"/>
                    <a:gd name="T6" fmla="*/ 0 w 138"/>
                    <a:gd name="T7" fmla="*/ 0 h 318"/>
                    <a:gd name="T8" fmla="*/ 138 w 138"/>
                    <a:gd name="T9" fmla="*/ 318 h 318"/>
                  </a:gdLst>
                  <a:ahLst/>
                  <a:cxnLst>
                    <a:cxn ang="T4">
                      <a:pos x="T0" y="T1"/>
                    </a:cxn>
                    <a:cxn ang="T5">
                      <a:pos x="T2" y="T3"/>
                    </a:cxn>
                  </a:cxnLst>
                  <a:rect l="T6" t="T7" r="T8" b="T9"/>
                  <a:pathLst>
                    <a:path w="138" h="318">
                      <a:moveTo>
                        <a:pt x="138" y="0"/>
                      </a:moveTo>
                      <a:lnTo>
                        <a:pt x="0" y="318"/>
                      </a:lnTo>
                    </a:path>
                  </a:pathLst>
                </a:custGeom>
                <a:noFill/>
                <a:ln w="19080">
                  <a:solidFill>
                    <a:srgbClr val="FF3300"/>
                  </a:solidFill>
                  <a:round/>
                  <a:headEnd/>
                  <a:tailEnd/>
                </a:ln>
              </p:spPr>
              <p:txBody>
                <a:bodyPr wrap="none" anchor="ctr"/>
                <a:lstStyle/>
                <a:p>
                  <a:endParaRPr lang="en-US"/>
                </a:p>
              </p:txBody>
            </p:sp>
          </p:grpSp>
          <p:sp>
            <p:nvSpPr>
              <p:cNvPr id="29797" name="Freeform 74"/>
              <p:cNvSpPr>
                <a:spLocks noChangeArrowheads="1"/>
              </p:cNvSpPr>
              <p:nvPr/>
            </p:nvSpPr>
            <p:spPr bwMode="auto">
              <a:xfrm>
                <a:off x="1383" y="2165"/>
                <a:ext cx="1545" cy="544"/>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9687" y="0"/>
                    </a:moveTo>
                    <a:lnTo>
                      <a:pt x="8228" y="5493"/>
                    </a:lnTo>
                    <a:cubicBezTo>
                      <a:pt x="8090" y="6192"/>
                      <a:pt x="8221" y="7460"/>
                      <a:pt x="8083" y="8159"/>
                    </a:cubicBezTo>
                    <a:lnTo>
                      <a:pt x="10000" y="10000"/>
                    </a:lnTo>
                    <a:lnTo>
                      <a:pt x="117" y="8485"/>
                    </a:lnTo>
                    <a:lnTo>
                      <a:pt x="0" y="7590"/>
                    </a:lnTo>
                  </a:path>
                </a:pathLst>
              </a:custGeom>
              <a:noFill/>
              <a:ln w="19080">
                <a:solidFill>
                  <a:srgbClr val="FF3300"/>
                </a:solidFill>
                <a:round/>
                <a:headEnd/>
                <a:tailEnd/>
              </a:ln>
            </p:spPr>
            <p:txBody>
              <a:bodyPr wrap="none" anchor="ctr"/>
              <a:lstStyle/>
              <a:p>
                <a:endParaRPr lang="en-US"/>
              </a:p>
            </p:txBody>
          </p:sp>
        </p:grpSp>
        <p:sp>
          <p:nvSpPr>
            <p:cNvPr id="29731" name="Freeform 75"/>
            <p:cNvSpPr>
              <a:spLocks noChangeArrowheads="1"/>
            </p:cNvSpPr>
            <p:nvPr/>
          </p:nvSpPr>
          <p:spPr bwMode="auto">
            <a:xfrm>
              <a:off x="4586289" y="4111415"/>
              <a:ext cx="1138237" cy="450710"/>
            </a:xfrm>
            <a:custGeom>
              <a:avLst/>
              <a:gdLst>
                <a:gd name="T0" fmla="*/ 0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10000"/>
                  </a:moveTo>
                  <a:cubicBezTo>
                    <a:pt x="1003" y="8018"/>
                    <a:pt x="2228" y="8409"/>
                    <a:pt x="3042" y="8276"/>
                  </a:cubicBezTo>
                  <a:cubicBezTo>
                    <a:pt x="4018" y="8685"/>
                    <a:pt x="4083" y="9117"/>
                    <a:pt x="4886" y="9204"/>
                  </a:cubicBezTo>
                  <a:cubicBezTo>
                    <a:pt x="5530" y="6993"/>
                    <a:pt x="6531" y="2997"/>
                    <a:pt x="7383" y="1498"/>
                  </a:cubicBezTo>
                  <a:cubicBezTo>
                    <a:pt x="8235" y="0"/>
                    <a:pt x="9128" y="320"/>
                    <a:pt x="10000" y="213"/>
                  </a:cubicBezTo>
                </a:path>
              </a:pathLst>
            </a:custGeom>
            <a:noFill/>
            <a:ln w="28440" cap="rnd">
              <a:solidFill>
                <a:srgbClr val="FF3300"/>
              </a:solidFill>
              <a:prstDash val="sysDot"/>
              <a:round/>
              <a:headEnd/>
              <a:tailEnd/>
            </a:ln>
          </p:spPr>
          <p:txBody>
            <a:bodyPr wrap="none" anchor="ctr"/>
            <a:lstStyle/>
            <a:p>
              <a:endParaRPr lang="en-US"/>
            </a:p>
          </p:txBody>
        </p:sp>
        <p:sp>
          <p:nvSpPr>
            <p:cNvPr id="29732" name="Freeform 76"/>
            <p:cNvSpPr>
              <a:spLocks noChangeArrowheads="1"/>
            </p:cNvSpPr>
            <p:nvPr/>
          </p:nvSpPr>
          <p:spPr bwMode="auto">
            <a:xfrm>
              <a:off x="3563939" y="3588759"/>
              <a:ext cx="1646237" cy="294127"/>
            </a:xfrm>
            <a:custGeom>
              <a:avLst/>
              <a:gdLst>
                <a:gd name="T0" fmla="*/ 2147483647 w 10001"/>
                <a:gd name="T1" fmla="*/ 2147483647 h 8143"/>
                <a:gd name="T2" fmla="*/ 2147483647 w 10001"/>
                <a:gd name="T3" fmla="*/ 2147483647 h 8143"/>
                <a:gd name="T4" fmla="*/ 2147483647 w 10001"/>
                <a:gd name="T5" fmla="*/ 2147483647 h 8143"/>
                <a:gd name="T6" fmla="*/ 2147483647 w 10001"/>
                <a:gd name="T7" fmla="*/ 2147483647 h 8143"/>
                <a:gd name="T8" fmla="*/ 2147483647 w 10001"/>
                <a:gd name="T9" fmla="*/ 2147483647 h 8143"/>
                <a:gd name="T10" fmla="*/ 2147483647 w 10001"/>
                <a:gd name="T11" fmla="*/ 2147483647 h 8143"/>
                <a:gd name="T12" fmla="*/ 0 w 10001"/>
                <a:gd name="T13" fmla="*/ 2147483647 h 8143"/>
                <a:gd name="T14" fmla="*/ 0 60000 65536"/>
                <a:gd name="T15" fmla="*/ 0 60000 65536"/>
                <a:gd name="T16" fmla="*/ 0 60000 65536"/>
                <a:gd name="T17" fmla="*/ 0 60000 65536"/>
                <a:gd name="T18" fmla="*/ 0 60000 65536"/>
                <a:gd name="T19" fmla="*/ 0 60000 65536"/>
                <a:gd name="T20" fmla="*/ 0 60000 65536"/>
                <a:gd name="T21" fmla="*/ 0 w 10001"/>
                <a:gd name="T22" fmla="*/ 0 h 8143"/>
                <a:gd name="T23" fmla="*/ 10001 w 10001"/>
                <a:gd name="T24" fmla="*/ 8143 h 8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01" h="8143">
                  <a:moveTo>
                    <a:pt x="9953" y="5109"/>
                  </a:moveTo>
                  <a:cubicBezTo>
                    <a:pt x="9990" y="6312"/>
                    <a:pt x="10001" y="5757"/>
                    <a:pt x="9473" y="6250"/>
                  </a:cubicBezTo>
                  <a:cubicBezTo>
                    <a:pt x="8945" y="6743"/>
                    <a:pt x="7460" y="7989"/>
                    <a:pt x="6786" y="8066"/>
                  </a:cubicBezTo>
                  <a:cubicBezTo>
                    <a:pt x="6112" y="8143"/>
                    <a:pt x="5797" y="7713"/>
                    <a:pt x="5429" y="6714"/>
                  </a:cubicBezTo>
                  <a:cubicBezTo>
                    <a:pt x="5061" y="5715"/>
                    <a:pt x="5331" y="3139"/>
                    <a:pt x="4577" y="2069"/>
                  </a:cubicBezTo>
                  <a:cubicBezTo>
                    <a:pt x="3823" y="999"/>
                    <a:pt x="1668" y="591"/>
                    <a:pt x="905" y="296"/>
                  </a:cubicBezTo>
                  <a:cubicBezTo>
                    <a:pt x="141" y="0"/>
                    <a:pt x="150" y="163"/>
                    <a:pt x="0" y="296"/>
                  </a:cubicBezTo>
                </a:path>
              </a:pathLst>
            </a:custGeom>
            <a:noFill/>
            <a:ln w="28440" cap="rnd">
              <a:solidFill>
                <a:srgbClr val="FF3300"/>
              </a:solidFill>
              <a:prstDash val="sysDot"/>
              <a:round/>
              <a:headEnd/>
              <a:tailEnd/>
            </a:ln>
          </p:spPr>
          <p:txBody>
            <a:bodyPr wrap="none" anchor="ctr"/>
            <a:lstStyle/>
            <a:p>
              <a:endParaRPr lang="en-US"/>
            </a:p>
          </p:txBody>
        </p:sp>
        <p:sp>
          <p:nvSpPr>
            <p:cNvPr id="29733" name="Text Box 77"/>
            <p:cNvSpPr txBox="1">
              <a:spLocks noChangeArrowheads="1"/>
            </p:cNvSpPr>
            <p:nvPr/>
          </p:nvSpPr>
          <p:spPr bwMode="auto">
            <a:xfrm>
              <a:off x="4240570" y="3795804"/>
              <a:ext cx="770838" cy="203253"/>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900" b="1">
                  <a:solidFill>
                    <a:srgbClr val="000000"/>
                  </a:solidFill>
                </a:rPr>
                <a:t>PARAGUAY</a:t>
              </a:r>
            </a:p>
          </p:txBody>
        </p:sp>
        <p:sp>
          <p:nvSpPr>
            <p:cNvPr id="29734" name="Text Box 78"/>
            <p:cNvSpPr txBox="1">
              <a:spLocks noChangeArrowheads="1"/>
            </p:cNvSpPr>
            <p:nvPr/>
          </p:nvSpPr>
          <p:spPr bwMode="auto">
            <a:xfrm>
              <a:off x="5448118" y="4100684"/>
              <a:ext cx="523173" cy="19055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a:solidFill>
                    <a:srgbClr val="000000"/>
                  </a:solidFill>
                  <a:latin typeface="Arial Narrow" pitchFamily="34" charset="0"/>
                </a:rPr>
                <a:t>C.del Este</a:t>
              </a:r>
            </a:p>
          </p:txBody>
        </p:sp>
        <p:grpSp>
          <p:nvGrpSpPr>
            <p:cNvPr id="29735" name="Group 79"/>
            <p:cNvGrpSpPr>
              <a:grpSpLocks/>
            </p:cNvGrpSpPr>
            <p:nvPr/>
          </p:nvGrpSpPr>
          <p:grpSpPr bwMode="auto">
            <a:xfrm>
              <a:off x="4787901" y="4100834"/>
              <a:ext cx="150813" cy="129077"/>
              <a:chOff x="3016" y="1938"/>
              <a:chExt cx="95" cy="61"/>
            </a:xfrm>
          </p:grpSpPr>
          <p:sp>
            <p:nvSpPr>
              <p:cNvPr id="29794" name="Oval 80"/>
              <p:cNvSpPr>
                <a:spLocks noChangeArrowheads="1"/>
              </p:cNvSpPr>
              <p:nvPr/>
            </p:nvSpPr>
            <p:spPr bwMode="auto">
              <a:xfrm>
                <a:off x="3016" y="1938"/>
                <a:ext cx="96" cy="62"/>
              </a:xfrm>
              <a:prstGeom prst="ellipse">
                <a:avLst/>
              </a:prstGeom>
              <a:solidFill>
                <a:srgbClr val="FF3300"/>
              </a:solidFill>
              <a:ln w="9360">
                <a:solidFill>
                  <a:srgbClr val="FFFF66"/>
                </a:solidFill>
                <a:miter lim="800000"/>
                <a:headEnd/>
                <a:tailEnd/>
              </a:ln>
            </p:spPr>
            <p:txBody>
              <a:bodyPr wrap="none" anchor="ctr"/>
              <a:lstStyle/>
              <a:p>
                <a:endParaRPr lang="en-US">
                  <a:latin typeface="Corbel" pitchFamily="34" charset="0"/>
                </a:endParaRPr>
              </a:p>
            </p:txBody>
          </p:sp>
          <p:sp>
            <p:nvSpPr>
              <p:cNvPr id="29795" name="Oval 81"/>
              <p:cNvSpPr>
                <a:spLocks noChangeArrowheads="1"/>
              </p:cNvSpPr>
              <p:nvPr/>
            </p:nvSpPr>
            <p:spPr bwMode="auto">
              <a:xfrm>
                <a:off x="3040" y="1953"/>
                <a:ext cx="48" cy="31"/>
              </a:xfrm>
              <a:prstGeom prst="ellipse">
                <a:avLst/>
              </a:prstGeom>
              <a:solidFill>
                <a:srgbClr val="FFFF66"/>
              </a:solidFill>
              <a:ln w="9360">
                <a:solidFill>
                  <a:srgbClr val="FFFF66"/>
                </a:solidFill>
                <a:miter lim="800000"/>
                <a:headEnd/>
                <a:tailEnd/>
              </a:ln>
            </p:spPr>
            <p:txBody>
              <a:bodyPr wrap="none" anchor="ctr"/>
              <a:lstStyle/>
              <a:p>
                <a:endParaRPr lang="en-US">
                  <a:latin typeface="Corbel" pitchFamily="34" charset="0"/>
                </a:endParaRPr>
              </a:p>
            </p:txBody>
          </p:sp>
        </p:grpSp>
        <p:sp>
          <p:nvSpPr>
            <p:cNvPr id="29736" name="Line 82"/>
            <p:cNvSpPr>
              <a:spLocks noChangeShapeType="1"/>
            </p:cNvSpPr>
            <p:nvPr/>
          </p:nvSpPr>
          <p:spPr bwMode="auto">
            <a:xfrm>
              <a:off x="6405563" y="6371046"/>
              <a:ext cx="533400" cy="2115"/>
            </a:xfrm>
            <a:prstGeom prst="line">
              <a:avLst/>
            </a:prstGeom>
            <a:noFill/>
            <a:ln w="57240">
              <a:solidFill>
                <a:srgbClr val="FF3300"/>
              </a:solidFill>
              <a:miter lim="800000"/>
              <a:headEnd/>
              <a:tailEnd/>
            </a:ln>
          </p:spPr>
          <p:txBody>
            <a:bodyPr/>
            <a:lstStyle/>
            <a:p>
              <a:endParaRPr lang="en-US"/>
            </a:p>
          </p:txBody>
        </p:sp>
        <p:sp>
          <p:nvSpPr>
            <p:cNvPr id="29737" name="Line 83"/>
            <p:cNvSpPr>
              <a:spLocks noChangeShapeType="1"/>
            </p:cNvSpPr>
            <p:nvPr/>
          </p:nvSpPr>
          <p:spPr bwMode="auto">
            <a:xfrm>
              <a:off x="6405563" y="5913987"/>
              <a:ext cx="533400" cy="2115"/>
            </a:xfrm>
            <a:prstGeom prst="line">
              <a:avLst/>
            </a:prstGeom>
            <a:noFill/>
            <a:ln w="38160">
              <a:solidFill>
                <a:srgbClr val="35385A"/>
              </a:solidFill>
              <a:miter lim="800000"/>
              <a:headEnd/>
              <a:tailEnd/>
            </a:ln>
          </p:spPr>
          <p:txBody>
            <a:bodyPr/>
            <a:lstStyle/>
            <a:p>
              <a:endParaRPr lang="en-US"/>
            </a:p>
          </p:txBody>
        </p:sp>
        <p:sp>
          <p:nvSpPr>
            <p:cNvPr id="29738" name="Line 84"/>
            <p:cNvSpPr>
              <a:spLocks noChangeShapeType="1"/>
            </p:cNvSpPr>
            <p:nvPr/>
          </p:nvSpPr>
          <p:spPr bwMode="auto">
            <a:xfrm>
              <a:off x="6405563" y="6142517"/>
              <a:ext cx="533400" cy="2115"/>
            </a:xfrm>
            <a:prstGeom prst="line">
              <a:avLst/>
            </a:prstGeom>
            <a:noFill/>
            <a:ln w="57240">
              <a:solidFill>
                <a:srgbClr val="FFFF66"/>
              </a:solidFill>
              <a:miter lim="800000"/>
              <a:headEnd/>
              <a:tailEnd/>
            </a:ln>
          </p:spPr>
          <p:txBody>
            <a:bodyPr/>
            <a:lstStyle/>
            <a:p>
              <a:endParaRPr lang="en-US"/>
            </a:p>
          </p:txBody>
        </p:sp>
        <p:sp>
          <p:nvSpPr>
            <p:cNvPr id="29739" name="Text Box 85"/>
            <p:cNvSpPr txBox="1">
              <a:spLocks noChangeArrowheads="1"/>
            </p:cNvSpPr>
            <p:nvPr/>
          </p:nvSpPr>
          <p:spPr bwMode="auto">
            <a:xfrm>
              <a:off x="6926778" y="5749293"/>
              <a:ext cx="978934" cy="73397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Corbel" pitchFamily="34" charset="0"/>
                </a:rPr>
                <a:t>Hidrovía</a:t>
              </a:r>
              <a:br>
                <a:rPr lang="en-US" sz="1600">
                  <a:solidFill>
                    <a:srgbClr val="FFFFFF"/>
                  </a:solidFill>
                  <a:latin typeface="Corbel" pitchFamily="34" charset="0"/>
                </a:rPr>
              </a:br>
              <a:r>
                <a:rPr lang="en-US" sz="1600">
                  <a:solidFill>
                    <a:srgbClr val="FFFFFF"/>
                  </a:solidFill>
                  <a:latin typeface="Corbel" pitchFamily="34" charset="0"/>
                </a:rPr>
                <a:t>Carreteras</a:t>
              </a:r>
              <a:br>
                <a:rPr lang="en-US" sz="1600">
                  <a:solidFill>
                    <a:srgbClr val="FFFFFF"/>
                  </a:solidFill>
                  <a:latin typeface="Corbel" pitchFamily="34" charset="0"/>
                </a:rPr>
              </a:br>
              <a:r>
                <a:rPr lang="en-US" sz="1600">
                  <a:solidFill>
                    <a:srgbClr val="FFFFFF"/>
                  </a:solidFill>
                  <a:latin typeface="Corbel" pitchFamily="34" charset="0"/>
                </a:rPr>
                <a:t>Ferrovía</a:t>
              </a:r>
            </a:p>
          </p:txBody>
        </p:sp>
        <p:grpSp>
          <p:nvGrpSpPr>
            <p:cNvPr id="29740" name="Group 86"/>
            <p:cNvGrpSpPr>
              <a:grpSpLocks/>
            </p:cNvGrpSpPr>
            <p:nvPr/>
          </p:nvGrpSpPr>
          <p:grpSpPr bwMode="auto">
            <a:xfrm>
              <a:off x="1300163" y="3013203"/>
              <a:ext cx="6780212" cy="3021667"/>
              <a:chOff x="819" y="1424"/>
              <a:chExt cx="4271" cy="1428"/>
            </a:xfrm>
          </p:grpSpPr>
          <p:grpSp>
            <p:nvGrpSpPr>
              <p:cNvPr id="29745" name="Group 87"/>
              <p:cNvGrpSpPr>
                <a:grpSpLocks/>
              </p:cNvGrpSpPr>
              <p:nvPr/>
            </p:nvGrpSpPr>
            <p:grpSpPr bwMode="auto">
              <a:xfrm>
                <a:off x="963" y="1424"/>
                <a:ext cx="383" cy="94"/>
                <a:chOff x="963" y="1424"/>
                <a:chExt cx="383" cy="94"/>
              </a:xfrm>
            </p:grpSpPr>
            <p:sp>
              <p:nvSpPr>
                <p:cNvPr id="29788" name="Freeform 88"/>
                <p:cNvSpPr>
                  <a:spLocks noChangeArrowheads="1"/>
                </p:cNvSpPr>
                <p:nvPr/>
              </p:nvSpPr>
              <p:spPr bwMode="auto">
                <a:xfrm>
                  <a:off x="963" y="1442"/>
                  <a:ext cx="384" cy="77"/>
                </a:xfrm>
                <a:custGeom>
                  <a:avLst/>
                  <a:gdLst>
                    <a:gd name="T0" fmla="*/ 0 w 1056"/>
                    <a:gd name="T1" fmla="*/ 0 h 288"/>
                    <a:gd name="T2" fmla="*/ 0 w 1056"/>
                    <a:gd name="T3" fmla="*/ 0 h 288"/>
                    <a:gd name="T4" fmla="*/ 0 w 1056"/>
                    <a:gd name="T5" fmla="*/ 0 h 288"/>
                    <a:gd name="T6" fmla="*/ 0 w 1056"/>
                    <a:gd name="T7" fmla="*/ 0 h 288"/>
                    <a:gd name="T8" fmla="*/ 0 w 1056"/>
                    <a:gd name="T9" fmla="*/ 0 h 288"/>
                    <a:gd name="T10" fmla="*/ 0 w 1056"/>
                    <a:gd name="T11" fmla="*/ 0 h 288"/>
                    <a:gd name="T12" fmla="*/ 0 w 1056"/>
                    <a:gd name="T13" fmla="*/ 0 h 288"/>
                    <a:gd name="T14" fmla="*/ 0 w 1056"/>
                    <a:gd name="T15" fmla="*/ 0 h 288"/>
                    <a:gd name="T16" fmla="*/ 0 w 1056"/>
                    <a:gd name="T17" fmla="*/ 0 h 288"/>
                    <a:gd name="T18" fmla="*/ 0 w 1056"/>
                    <a:gd name="T19" fmla="*/ 0 h 288"/>
                    <a:gd name="T20" fmla="*/ 0 w 1056"/>
                    <a:gd name="T21" fmla="*/ 0 h 288"/>
                    <a:gd name="T22" fmla="*/ 0 w 1056"/>
                    <a:gd name="T23" fmla="*/ 0 h 288"/>
                    <a:gd name="T24" fmla="*/ 0 w 1056"/>
                    <a:gd name="T25" fmla="*/ 0 h 288"/>
                    <a:gd name="T26" fmla="*/ 0 w 1056"/>
                    <a:gd name="T27" fmla="*/ 0 h 288"/>
                    <a:gd name="T28" fmla="*/ 0 w 1056"/>
                    <a:gd name="T29" fmla="*/ 0 h 288"/>
                    <a:gd name="T30" fmla="*/ 0 w 1056"/>
                    <a:gd name="T31" fmla="*/ 0 h 288"/>
                    <a:gd name="T32" fmla="*/ 0 w 1056"/>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6"/>
                    <a:gd name="T52" fmla="*/ 0 h 288"/>
                    <a:gd name="T53" fmla="*/ 1056 w 1056"/>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FF3300"/>
                </a:solidFill>
                <a:ln w="9360">
                  <a:solidFill>
                    <a:srgbClr val="FF3300"/>
                  </a:solidFill>
                  <a:round/>
                  <a:headEnd/>
                  <a:tailEnd/>
                </a:ln>
              </p:spPr>
              <p:txBody>
                <a:bodyPr wrap="none" anchor="ctr"/>
                <a:lstStyle/>
                <a:p>
                  <a:endParaRPr lang="en-US"/>
                </a:p>
              </p:txBody>
            </p:sp>
            <p:sp>
              <p:nvSpPr>
                <p:cNvPr id="29789" name="Line 89"/>
                <p:cNvSpPr>
                  <a:spLocks noChangeShapeType="1"/>
                </p:cNvSpPr>
                <p:nvPr/>
              </p:nvSpPr>
              <p:spPr bwMode="auto">
                <a:xfrm flipV="1">
                  <a:off x="1092" y="1423"/>
                  <a:ext cx="1" cy="66"/>
                </a:xfrm>
                <a:prstGeom prst="line">
                  <a:avLst/>
                </a:prstGeom>
                <a:noFill/>
                <a:ln w="9360">
                  <a:solidFill>
                    <a:srgbClr val="FF3300"/>
                  </a:solidFill>
                  <a:miter lim="800000"/>
                  <a:headEnd/>
                  <a:tailEnd/>
                </a:ln>
              </p:spPr>
              <p:txBody>
                <a:bodyPr/>
                <a:lstStyle/>
                <a:p>
                  <a:endParaRPr lang="en-US"/>
                </a:p>
              </p:txBody>
            </p:sp>
            <p:sp>
              <p:nvSpPr>
                <p:cNvPr id="29790" name="Line 90"/>
                <p:cNvSpPr>
                  <a:spLocks noChangeShapeType="1"/>
                </p:cNvSpPr>
                <p:nvPr/>
              </p:nvSpPr>
              <p:spPr bwMode="auto">
                <a:xfrm>
                  <a:off x="1128" y="1468"/>
                  <a:ext cx="48" cy="1"/>
                </a:xfrm>
                <a:prstGeom prst="line">
                  <a:avLst/>
                </a:prstGeom>
                <a:noFill/>
                <a:ln w="38160">
                  <a:solidFill>
                    <a:srgbClr val="FF3300"/>
                  </a:solidFill>
                  <a:miter lim="800000"/>
                  <a:headEnd/>
                  <a:tailEnd/>
                </a:ln>
              </p:spPr>
              <p:txBody>
                <a:bodyPr/>
                <a:lstStyle/>
                <a:p>
                  <a:endParaRPr lang="en-US"/>
                </a:p>
              </p:txBody>
            </p:sp>
            <p:sp>
              <p:nvSpPr>
                <p:cNvPr id="29791" name="Line 91"/>
                <p:cNvSpPr>
                  <a:spLocks noChangeShapeType="1"/>
                </p:cNvSpPr>
                <p:nvPr/>
              </p:nvSpPr>
              <p:spPr bwMode="auto">
                <a:xfrm>
                  <a:off x="1185" y="1468"/>
                  <a:ext cx="48" cy="1"/>
                </a:xfrm>
                <a:prstGeom prst="line">
                  <a:avLst/>
                </a:prstGeom>
                <a:noFill/>
                <a:ln w="38160">
                  <a:solidFill>
                    <a:srgbClr val="FF3300"/>
                  </a:solidFill>
                  <a:miter lim="800000"/>
                  <a:headEnd/>
                  <a:tailEnd/>
                </a:ln>
              </p:spPr>
              <p:txBody>
                <a:bodyPr/>
                <a:lstStyle/>
                <a:p>
                  <a:endParaRPr lang="en-US"/>
                </a:p>
              </p:txBody>
            </p:sp>
            <p:sp>
              <p:nvSpPr>
                <p:cNvPr id="29792" name="Line 92"/>
                <p:cNvSpPr>
                  <a:spLocks noChangeShapeType="1"/>
                </p:cNvSpPr>
                <p:nvPr/>
              </p:nvSpPr>
              <p:spPr bwMode="auto">
                <a:xfrm>
                  <a:off x="1128" y="1446"/>
                  <a:ext cx="48" cy="1"/>
                </a:xfrm>
                <a:prstGeom prst="line">
                  <a:avLst/>
                </a:prstGeom>
                <a:noFill/>
                <a:ln w="38160">
                  <a:solidFill>
                    <a:srgbClr val="FF3300"/>
                  </a:solidFill>
                  <a:miter lim="800000"/>
                  <a:headEnd/>
                  <a:tailEnd/>
                </a:ln>
              </p:spPr>
              <p:txBody>
                <a:bodyPr/>
                <a:lstStyle/>
                <a:p>
                  <a:endParaRPr lang="en-US"/>
                </a:p>
              </p:txBody>
            </p:sp>
            <p:sp>
              <p:nvSpPr>
                <p:cNvPr id="29793" name="Line 93"/>
                <p:cNvSpPr>
                  <a:spLocks noChangeShapeType="1"/>
                </p:cNvSpPr>
                <p:nvPr/>
              </p:nvSpPr>
              <p:spPr bwMode="auto">
                <a:xfrm>
                  <a:off x="1185" y="1446"/>
                  <a:ext cx="48" cy="1"/>
                </a:xfrm>
                <a:prstGeom prst="line">
                  <a:avLst/>
                </a:prstGeom>
                <a:noFill/>
                <a:ln w="38160">
                  <a:solidFill>
                    <a:srgbClr val="FF3300"/>
                  </a:solidFill>
                  <a:miter lim="800000"/>
                  <a:headEnd/>
                  <a:tailEnd/>
                </a:ln>
              </p:spPr>
              <p:txBody>
                <a:bodyPr/>
                <a:lstStyle/>
                <a:p>
                  <a:endParaRPr lang="en-US"/>
                </a:p>
              </p:txBody>
            </p:sp>
          </p:grpSp>
          <p:grpSp>
            <p:nvGrpSpPr>
              <p:cNvPr id="29746" name="Group 94"/>
              <p:cNvGrpSpPr>
                <a:grpSpLocks/>
              </p:cNvGrpSpPr>
              <p:nvPr/>
            </p:nvGrpSpPr>
            <p:grpSpPr bwMode="auto">
              <a:xfrm>
                <a:off x="1059" y="1826"/>
                <a:ext cx="383" cy="94"/>
                <a:chOff x="1059" y="1826"/>
                <a:chExt cx="383" cy="94"/>
              </a:xfrm>
            </p:grpSpPr>
            <p:sp>
              <p:nvSpPr>
                <p:cNvPr id="29782" name="Freeform 95"/>
                <p:cNvSpPr>
                  <a:spLocks noChangeArrowheads="1"/>
                </p:cNvSpPr>
                <p:nvPr/>
              </p:nvSpPr>
              <p:spPr bwMode="auto">
                <a:xfrm>
                  <a:off x="1059" y="1844"/>
                  <a:ext cx="384" cy="77"/>
                </a:xfrm>
                <a:custGeom>
                  <a:avLst/>
                  <a:gdLst>
                    <a:gd name="T0" fmla="*/ 0 w 1056"/>
                    <a:gd name="T1" fmla="*/ 0 h 288"/>
                    <a:gd name="T2" fmla="*/ 0 w 1056"/>
                    <a:gd name="T3" fmla="*/ 0 h 288"/>
                    <a:gd name="T4" fmla="*/ 0 w 1056"/>
                    <a:gd name="T5" fmla="*/ 0 h 288"/>
                    <a:gd name="T6" fmla="*/ 0 w 1056"/>
                    <a:gd name="T7" fmla="*/ 0 h 288"/>
                    <a:gd name="T8" fmla="*/ 0 w 1056"/>
                    <a:gd name="T9" fmla="*/ 0 h 288"/>
                    <a:gd name="T10" fmla="*/ 0 w 1056"/>
                    <a:gd name="T11" fmla="*/ 0 h 288"/>
                    <a:gd name="T12" fmla="*/ 0 w 1056"/>
                    <a:gd name="T13" fmla="*/ 0 h 288"/>
                    <a:gd name="T14" fmla="*/ 0 w 1056"/>
                    <a:gd name="T15" fmla="*/ 0 h 288"/>
                    <a:gd name="T16" fmla="*/ 0 w 1056"/>
                    <a:gd name="T17" fmla="*/ 0 h 288"/>
                    <a:gd name="T18" fmla="*/ 0 w 1056"/>
                    <a:gd name="T19" fmla="*/ 0 h 288"/>
                    <a:gd name="T20" fmla="*/ 0 w 1056"/>
                    <a:gd name="T21" fmla="*/ 0 h 288"/>
                    <a:gd name="T22" fmla="*/ 0 w 1056"/>
                    <a:gd name="T23" fmla="*/ 0 h 288"/>
                    <a:gd name="T24" fmla="*/ 0 w 1056"/>
                    <a:gd name="T25" fmla="*/ 0 h 288"/>
                    <a:gd name="T26" fmla="*/ 0 w 1056"/>
                    <a:gd name="T27" fmla="*/ 0 h 288"/>
                    <a:gd name="T28" fmla="*/ 0 w 1056"/>
                    <a:gd name="T29" fmla="*/ 0 h 288"/>
                    <a:gd name="T30" fmla="*/ 0 w 1056"/>
                    <a:gd name="T31" fmla="*/ 0 h 288"/>
                    <a:gd name="T32" fmla="*/ 0 w 1056"/>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6"/>
                    <a:gd name="T52" fmla="*/ 0 h 288"/>
                    <a:gd name="T53" fmla="*/ 1056 w 1056"/>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FF3300"/>
                </a:solidFill>
                <a:ln w="9360">
                  <a:solidFill>
                    <a:srgbClr val="FF3300"/>
                  </a:solidFill>
                  <a:round/>
                  <a:headEnd/>
                  <a:tailEnd/>
                </a:ln>
              </p:spPr>
              <p:txBody>
                <a:bodyPr wrap="none" anchor="ctr"/>
                <a:lstStyle/>
                <a:p>
                  <a:endParaRPr lang="en-US"/>
                </a:p>
              </p:txBody>
            </p:sp>
            <p:sp>
              <p:nvSpPr>
                <p:cNvPr id="29783" name="Line 96"/>
                <p:cNvSpPr>
                  <a:spLocks noChangeShapeType="1"/>
                </p:cNvSpPr>
                <p:nvPr/>
              </p:nvSpPr>
              <p:spPr bwMode="auto">
                <a:xfrm flipV="1">
                  <a:off x="1188" y="1825"/>
                  <a:ext cx="1" cy="66"/>
                </a:xfrm>
                <a:prstGeom prst="line">
                  <a:avLst/>
                </a:prstGeom>
                <a:noFill/>
                <a:ln w="9360">
                  <a:solidFill>
                    <a:srgbClr val="FF3300"/>
                  </a:solidFill>
                  <a:miter lim="800000"/>
                  <a:headEnd/>
                  <a:tailEnd/>
                </a:ln>
              </p:spPr>
              <p:txBody>
                <a:bodyPr/>
                <a:lstStyle/>
                <a:p>
                  <a:endParaRPr lang="en-US"/>
                </a:p>
              </p:txBody>
            </p:sp>
            <p:sp>
              <p:nvSpPr>
                <p:cNvPr id="29784" name="Line 97"/>
                <p:cNvSpPr>
                  <a:spLocks noChangeShapeType="1"/>
                </p:cNvSpPr>
                <p:nvPr/>
              </p:nvSpPr>
              <p:spPr bwMode="auto">
                <a:xfrm>
                  <a:off x="1224" y="1870"/>
                  <a:ext cx="48" cy="1"/>
                </a:xfrm>
                <a:prstGeom prst="line">
                  <a:avLst/>
                </a:prstGeom>
                <a:noFill/>
                <a:ln w="38160">
                  <a:solidFill>
                    <a:srgbClr val="FF3300"/>
                  </a:solidFill>
                  <a:miter lim="800000"/>
                  <a:headEnd/>
                  <a:tailEnd/>
                </a:ln>
              </p:spPr>
              <p:txBody>
                <a:bodyPr/>
                <a:lstStyle/>
                <a:p>
                  <a:endParaRPr lang="en-US"/>
                </a:p>
              </p:txBody>
            </p:sp>
            <p:sp>
              <p:nvSpPr>
                <p:cNvPr id="29785" name="Line 98"/>
                <p:cNvSpPr>
                  <a:spLocks noChangeShapeType="1"/>
                </p:cNvSpPr>
                <p:nvPr/>
              </p:nvSpPr>
              <p:spPr bwMode="auto">
                <a:xfrm>
                  <a:off x="1281" y="1870"/>
                  <a:ext cx="48" cy="1"/>
                </a:xfrm>
                <a:prstGeom prst="line">
                  <a:avLst/>
                </a:prstGeom>
                <a:noFill/>
                <a:ln w="38160">
                  <a:solidFill>
                    <a:srgbClr val="FF3300"/>
                  </a:solidFill>
                  <a:miter lim="800000"/>
                  <a:headEnd/>
                  <a:tailEnd/>
                </a:ln>
              </p:spPr>
              <p:txBody>
                <a:bodyPr/>
                <a:lstStyle/>
                <a:p>
                  <a:endParaRPr lang="en-US"/>
                </a:p>
              </p:txBody>
            </p:sp>
            <p:sp>
              <p:nvSpPr>
                <p:cNvPr id="29786" name="Line 99"/>
                <p:cNvSpPr>
                  <a:spLocks noChangeShapeType="1"/>
                </p:cNvSpPr>
                <p:nvPr/>
              </p:nvSpPr>
              <p:spPr bwMode="auto">
                <a:xfrm>
                  <a:off x="1224" y="1848"/>
                  <a:ext cx="48" cy="1"/>
                </a:xfrm>
                <a:prstGeom prst="line">
                  <a:avLst/>
                </a:prstGeom>
                <a:noFill/>
                <a:ln w="38160">
                  <a:solidFill>
                    <a:srgbClr val="FF3300"/>
                  </a:solidFill>
                  <a:miter lim="800000"/>
                  <a:headEnd/>
                  <a:tailEnd/>
                </a:ln>
              </p:spPr>
              <p:txBody>
                <a:bodyPr/>
                <a:lstStyle/>
                <a:p>
                  <a:endParaRPr lang="en-US"/>
                </a:p>
              </p:txBody>
            </p:sp>
            <p:sp>
              <p:nvSpPr>
                <p:cNvPr id="29787" name="Line 100"/>
                <p:cNvSpPr>
                  <a:spLocks noChangeShapeType="1"/>
                </p:cNvSpPr>
                <p:nvPr/>
              </p:nvSpPr>
              <p:spPr bwMode="auto">
                <a:xfrm>
                  <a:off x="1281" y="1848"/>
                  <a:ext cx="48" cy="1"/>
                </a:xfrm>
                <a:prstGeom prst="line">
                  <a:avLst/>
                </a:prstGeom>
                <a:noFill/>
                <a:ln w="38160">
                  <a:solidFill>
                    <a:srgbClr val="FF3300"/>
                  </a:solidFill>
                  <a:miter lim="800000"/>
                  <a:headEnd/>
                  <a:tailEnd/>
                </a:ln>
              </p:spPr>
              <p:txBody>
                <a:bodyPr/>
                <a:lstStyle/>
                <a:p>
                  <a:endParaRPr lang="en-US"/>
                </a:p>
              </p:txBody>
            </p:sp>
          </p:grpSp>
          <p:grpSp>
            <p:nvGrpSpPr>
              <p:cNvPr id="29747" name="Group 101"/>
              <p:cNvGrpSpPr>
                <a:grpSpLocks/>
              </p:cNvGrpSpPr>
              <p:nvPr/>
            </p:nvGrpSpPr>
            <p:grpSpPr bwMode="auto">
              <a:xfrm>
                <a:off x="819" y="2385"/>
                <a:ext cx="383" cy="95"/>
                <a:chOff x="819" y="2385"/>
                <a:chExt cx="383" cy="95"/>
              </a:xfrm>
            </p:grpSpPr>
            <p:sp>
              <p:nvSpPr>
                <p:cNvPr id="29776" name="Freeform 102"/>
                <p:cNvSpPr>
                  <a:spLocks noChangeArrowheads="1"/>
                </p:cNvSpPr>
                <p:nvPr/>
              </p:nvSpPr>
              <p:spPr bwMode="auto">
                <a:xfrm>
                  <a:off x="819" y="2404"/>
                  <a:ext cx="384" cy="77"/>
                </a:xfrm>
                <a:custGeom>
                  <a:avLst/>
                  <a:gdLst>
                    <a:gd name="T0" fmla="*/ 0 w 1056"/>
                    <a:gd name="T1" fmla="*/ 0 h 288"/>
                    <a:gd name="T2" fmla="*/ 0 w 1056"/>
                    <a:gd name="T3" fmla="*/ 0 h 288"/>
                    <a:gd name="T4" fmla="*/ 0 w 1056"/>
                    <a:gd name="T5" fmla="*/ 0 h 288"/>
                    <a:gd name="T6" fmla="*/ 0 w 1056"/>
                    <a:gd name="T7" fmla="*/ 0 h 288"/>
                    <a:gd name="T8" fmla="*/ 0 w 1056"/>
                    <a:gd name="T9" fmla="*/ 0 h 288"/>
                    <a:gd name="T10" fmla="*/ 0 w 1056"/>
                    <a:gd name="T11" fmla="*/ 0 h 288"/>
                    <a:gd name="T12" fmla="*/ 0 w 1056"/>
                    <a:gd name="T13" fmla="*/ 0 h 288"/>
                    <a:gd name="T14" fmla="*/ 0 w 1056"/>
                    <a:gd name="T15" fmla="*/ 0 h 288"/>
                    <a:gd name="T16" fmla="*/ 0 w 1056"/>
                    <a:gd name="T17" fmla="*/ 0 h 288"/>
                    <a:gd name="T18" fmla="*/ 0 w 1056"/>
                    <a:gd name="T19" fmla="*/ 0 h 288"/>
                    <a:gd name="T20" fmla="*/ 0 w 1056"/>
                    <a:gd name="T21" fmla="*/ 0 h 288"/>
                    <a:gd name="T22" fmla="*/ 0 w 1056"/>
                    <a:gd name="T23" fmla="*/ 0 h 288"/>
                    <a:gd name="T24" fmla="*/ 0 w 1056"/>
                    <a:gd name="T25" fmla="*/ 0 h 288"/>
                    <a:gd name="T26" fmla="*/ 0 w 1056"/>
                    <a:gd name="T27" fmla="*/ 0 h 288"/>
                    <a:gd name="T28" fmla="*/ 0 w 1056"/>
                    <a:gd name="T29" fmla="*/ 0 h 288"/>
                    <a:gd name="T30" fmla="*/ 0 w 1056"/>
                    <a:gd name="T31" fmla="*/ 0 h 288"/>
                    <a:gd name="T32" fmla="*/ 0 w 1056"/>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6"/>
                    <a:gd name="T52" fmla="*/ 0 h 288"/>
                    <a:gd name="T53" fmla="*/ 1056 w 1056"/>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FF3300"/>
                </a:solidFill>
                <a:ln w="9360">
                  <a:solidFill>
                    <a:srgbClr val="FF3300"/>
                  </a:solidFill>
                  <a:round/>
                  <a:headEnd/>
                  <a:tailEnd/>
                </a:ln>
              </p:spPr>
              <p:txBody>
                <a:bodyPr wrap="none" anchor="ctr"/>
                <a:lstStyle/>
                <a:p>
                  <a:endParaRPr lang="en-US"/>
                </a:p>
              </p:txBody>
            </p:sp>
            <p:sp>
              <p:nvSpPr>
                <p:cNvPr id="29777" name="Line 103"/>
                <p:cNvSpPr>
                  <a:spLocks noChangeShapeType="1"/>
                </p:cNvSpPr>
                <p:nvPr/>
              </p:nvSpPr>
              <p:spPr bwMode="auto">
                <a:xfrm flipV="1">
                  <a:off x="948" y="2384"/>
                  <a:ext cx="1" cy="66"/>
                </a:xfrm>
                <a:prstGeom prst="line">
                  <a:avLst/>
                </a:prstGeom>
                <a:noFill/>
                <a:ln w="9360">
                  <a:solidFill>
                    <a:srgbClr val="FF3300"/>
                  </a:solidFill>
                  <a:miter lim="800000"/>
                  <a:headEnd/>
                  <a:tailEnd/>
                </a:ln>
              </p:spPr>
              <p:txBody>
                <a:bodyPr/>
                <a:lstStyle/>
                <a:p>
                  <a:endParaRPr lang="en-US"/>
                </a:p>
              </p:txBody>
            </p:sp>
            <p:sp>
              <p:nvSpPr>
                <p:cNvPr id="29778" name="Line 104"/>
                <p:cNvSpPr>
                  <a:spLocks noChangeShapeType="1"/>
                </p:cNvSpPr>
                <p:nvPr/>
              </p:nvSpPr>
              <p:spPr bwMode="auto">
                <a:xfrm>
                  <a:off x="984" y="2429"/>
                  <a:ext cx="48" cy="1"/>
                </a:xfrm>
                <a:prstGeom prst="line">
                  <a:avLst/>
                </a:prstGeom>
                <a:noFill/>
                <a:ln w="38160">
                  <a:solidFill>
                    <a:srgbClr val="FF3300"/>
                  </a:solidFill>
                  <a:miter lim="800000"/>
                  <a:headEnd/>
                  <a:tailEnd/>
                </a:ln>
              </p:spPr>
              <p:txBody>
                <a:bodyPr/>
                <a:lstStyle/>
                <a:p>
                  <a:endParaRPr lang="en-US"/>
                </a:p>
              </p:txBody>
            </p:sp>
            <p:sp>
              <p:nvSpPr>
                <p:cNvPr id="29779" name="Line 105"/>
                <p:cNvSpPr>
                  <a:spLocks noChangeShapeType="1"/>
                </p:cNvSpPr>
                <p:nvPr/>
              </p:nvSpPr>
              <p:spPr bwMode="auto">
                <a:xfrm>
                  <a:off x="1041" y="2429"/>
                  <a:ext cx="48" cy="1"/>
                </a:xfrm>
                <a:prstGeom prst="line">
                  <a:avLst/>
                </a:prstGeom>
                <a:noFill/>
                <a:ln w="38160">
                  <a:solidFill>
                    <a:srgbClr val="FF3300"/>
                  </a:solidFill>
                  <a:miter lim="800000"/>
                  <a:headEnd/>
                  <a:tailEnd/>
                </a:ln>
              </p:spPr>
              <p:txBody>
                <a:bodyPr/>
                <a:lstStyle/>
                <a:p>
                  <a:endParaRPr lang="en-US"/>
                </a:p>
              </p:txBody>
            </p:sp>
            <p:sp>
              <p:nvSpPr>
                <p:cNvPr id="29780" name="Line 106"/>
                <p:cNvSpPr>
                  <a:spLocks noChangeShapeType="1"/>
                </p:cNvSpPr>
                <p:nvPr/>
              </p:nvSpPr>
              <p:spPr bwMode="auto">
                <a:xfrm>
                  <a:off x="984" y="2408"/>
                  <a:ext cx="48" cy="1"/>
                </a:xfrm>
                <a:prstGeom prst="line">
                  <a:avLst/>
                </a:prstGeom>
                <a:noFill/>
                <a:ln w="38160">
                  <a:solidFill>
                    <a:srgbClr val="FF3300"/>
                  </a:solidFill>
                  <a:miter lim="800000"/>
                  <a:headEnd/>
                  <a:tailEnd/>
                </a:ln>
              </p:spPr>
              <p:txBody>
                <a:bodyPr/>
                <a:lstStyle/>
                <a:p>
                  <a:endParaRPr lang="en-US"/>
                </a:p>
              </p:txBody>
            </p:sp>
            <p:sp>
              <p:nvSpPr>
                <p:cNvPr id="29781" name="Line 107"/>
                <p:cNvSpPr>
                  <a:spLocks noChangeShapeType="1"/>
                </p:cNvSpPr>
                <p:nvPr/>
              </p:nvSpPr>
              <p:spPr bwMode="auto">
                <a:xfrm>
                  <a:off x="1041" y="2408"/>
                  <a:ext cx="48" cy="1"/>
                </a:xfrm>
                <a:prstGeom prst="line">
                  <a:avLst/>
                </a:prstGeom>
                <a:noFill/>
                <a:ln w="38160">
                  <a:solidFill>
                    <a:srgbClr val="FF3300"/>
                  </a:solidFill>
                  <a:miter lim="800000"/>
                  <a:headEnd/>
                  <a:tailEnd/>
                </a:ln>
              </p:spPr>
              <p:txBody>
                <a:bodyPr/>
                <a:lstStyle/>
                <a:p>
                  <a:endParaRPr lang="en-US"/>
                </a:p>
              </p:txBody>
            </p:sp>
          </p:grpSp>
          <p:grpSp>
            <p:nvGrpSpPr>
              <p:cNvPr id="29748" name="Group 108"/>
              <p:cNvGrpSpPr>
                <a:grpSpLocks/>
              </p:cNvGrpSpPr>
              <p:nvPr/>
            </p:nvGrpSpPr>
            <p:grpSpPr bwMode="auto">
              <a:xfrm>
                <a:off x="4275" y="1920"/>
                <a:ext cx="383" cy="95"/>
                <a:chOff x="4275" y="1920"/>
                <a:chExt cx="383" cy="95"/>
              </a:xfrm>
            </p:grpSpPr>
            <p:sp>
              <p:nvSpPr>
                <p:cNvPr id="29770" name="Freeform 109"/>
                <p:cNvSpPr>
                  <a:spLocks noChangeArrowheads="1"/>
                </p:cNvSpPr>
                <p:nvPr/>
              </p:nvSpPr>
              <p:spPr bwMode="auto">
                <a:xfrm>
                  <a:off x="4275" y="1939"/>
                  <a:ext cx="384" cy="77"/>
                </a:xfrm>
                <a:custGeom>
                  <a:avLst/>
                  <a:gdLst>
                    <a:gd name="T0" fmla="*/ 0 w 1056"/>
                    <a:gd name="T1" fmla="*/ 0 h 288"/>
                    <a:gd name="T2" fmla="*/ 0 w 1056"/>
                    <a:gd name="T3" fmla="*/ 0 h 288"/>
                    <a:gd name="T4" fmla="*/ 0 w 1056"/>
                    <a:gd name="T5" fmla="*/ 0 h 288"/>
                    <a:gd name="T6" fmla="*/ 0 w 1056"/>
                    <a:gd name="T7" fmla="*/ 0 h 288"/>
                    <a:gd name="T8" fmla="*/ 0 w 1056"/>
                    <a:gd name="T9" fmla="*/ 0 h 288"/>
                    <a:gd name="T10" fmla="*/ 0 w 1056"/>
                    <a:gd name="T11" fmla="*/ 0 h 288"/>
                    <a:gd name="T12" fmla="*/ 0 w 1056"/>
                    <a:gd name="T13" fmla="*/ 0 h 288"/>
                    <a:gd name="T14" fmla="*/ 0 w 1056"/>
                    <a:gd name="T15" fmla="*/ 0 h 288"/>
                    <a:gd name="T16" fmla="*/ 0 w 1056"/>
                    <a:gd name="T17" fmla="*/ 0 h 288"/>
                    <a:gd name="T18" fmla="*/ 0 w 1056"/>
                    <a:gd name="T19" fmla="*/ 0 h 288"/>
                    <a:gd name="T20" fmla="*/ 0 w 1056"/>
                    <a:gd name="T21" fmla="*/ 0 h 288"/>
                    <a:gd name="T22" fmla="*/ 0 w 1056"/>
                    <a:gd name="T23" fmla="*/ 0 h 288"/>
                    <a:gd name="T24" fmla="*/ 0 w 1056"/>
                    <a:gd name="T25" fmla="*/ 0 h 288"/>
                    <a:gd name="T26" fmla="*/ 0 w 1056"/>
                    <a:gd name="T27" fmla="*/ 0 h 288"/>
                    <a:gd name="T28" fmla="*/ 0 w 1056"/>
                    <a:gd name="T29" fmla="*/ 0 h 288"/>
                    <a:gd name="T30" fmla="*/ 0 w 1056"/>
                    <a:gd name="T31" fmla="*/ 0 h 288"/>
                    <a:gd name="T32" fmla="*/ 0 w 1056"/>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6"/>
                    <a:gd name="T52" fmla="*/ 0 h 288"/>
                    <a:gd name="T53" fmla="*/ 1056 w 1056"/>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FF3300"/>
                </a:solidFill>
                <a:ln w="9360">
                  <a:solidFill>
                    <a:srgbClr val="FF3300"/>
                  </a:solidFill>
                  <a:round/>
                  <a:headEnd/>
                  <a:tailEnd/>
                </a:ln>
              </p:spPr>
              <p:txBody>
                <a:bodyPr wrap="none" anchor="ctr"/>
                <a:lstStyle/>
                <a:p>
                  <a:endParaRPr lang="en-US"/>
                </a:p>
              </p:txBody>
            </p:sp>
            <p:sp>
              <p:nvSpPr>
                <p:cNvPr id="29771" name="Line 110"/>
                <p:cNvSpPr>
                  <a:spLocks noChangeShapeType="1"/>
                </p:cNvSpPr>
                <p:nvPr/>
              </p:nvSpPr>
              <p:spPr bwMode="auto">
                <a:xfrm flipV="1">
                  <a:off x="4404" y="1919"/>
                  <a:ext cx="1" cy="66"/>
                </a:xfrm>
                <a:prstGeom prst="line">
                  <a:avLst/>
                </a:prstGeom>
                <a:noFill/>
                <a:ln w="9360">
                  <a:solidFill>
                    <a:srgbClr val="FF3300"/>
                  </a:solidFill>
                  <a:miter lim="800000"/>
                  <a:headEnd/>
                  <a:tailEnd/>
                </a:ln>
              </p:spPr>
              <p:txBody>
                <a:bodyPr/>
                <a:lstStyle/>
                <a:p>
                  <a:endParaRPr lang="en-US"/>
                </a:p>
              </p:txBody>
            </p:sp>
            <p:sp>
              <p:nvSpPr>
                <p:cNvPr id="29772" name="Line 111"/>
                <p:cNvSpPr>
                  <a:spLocks noChangeShapeType="1"/>
                </p:cNvSpPr>
                <p:nvPr/>
              </p:nvSpPr>
              <p:spPr bwMode="auto">
                <a:xfrm>
                  <a:off x="4440" y="1964"/>
                  <a:ext cx="48" cy="1"/>
                </a:xfrm>
                <a:prstGeom prst="line">
                  <a:avLst/>
                </a:prstGeom>
                <a:noFill/>
                <a:ln w="38160">
                  <a:solidFill>
                    <a:srgbClr val="FF3300"/>
                  </a:solidFill>
                  <a:miter lim="800000"/>
                  <a:headEnd/>
                  <a:tailEnd/>
                </a:ln>
              </p:spPr>
              <p:txBody>
                <a:bodyPr/>
                <a:lstStyle/>
                <a:p>
                  <a:endParaRPr lang="en-US"/>
                </a:p>
              </p:txBody>
            </p:sp>
            <p:sp>
              <p:nvSpPr>
                <p:cNvPr id="29773" name="Line 112"/>
                <p:cNvSpPr>
                  <a:spLocks noChangeShapeType="1"/>
                </p:cNvSpPr>
                <p:nvPr/>
              </p:nvSpPr>
              <p:spPr bwMode="auto">
                <a:xfrm>
                  <a:off x="4497" y="1964"/>
                  <a:ext cx="48" cy="1"/>
                </a:xfrm>
                <a:prstGeom prst="line">
                  <a:avLst/>
                </a:prstGeom>
                <a:noFill/>
                <a:ln w="38160">
                  <a:solidFill>
                    <a:srgbClr val="FF3300"/>
                  </a:solidFill>
                  <a:miter lim="800000"/>
                  <a:headEnd/>
                  <a:tailEnd/>
                </a:ln>
              </p:spPr>
              <p:txBody>
                <a:bodyPr/>
                <a:lstStyle/>
                <a:p>
                  <a:endParaRPr lang="en-US"/>
                </a:p>
              </p:txBody>
            </p:sp>
            <p:sp>
              <p:nvSpPr>
                <p:cNvPr id="29774" name="Line 113"/>
                <p:cNvSpPr>
                  <a:spLocks noChangeShapeType="1"/>
                </p:cNvSpPr>
                <p:nvPr/>
              </p:nvSpPr>
              <p:spPr bwMode="auto">
                <a:xfrm>
                  <a:off x="4440" y="1942"/>
                  <a:ext cx="48" cy="1"/>
                </a:xfrm>
                <a:prstGeom prst="line">
                  <a:avLst/>
                </a:prstGeom>
                <a:noFill/>
                <a:ln w="38160">
                  <a:solidFill>
                    <a:srgbClr val="FF3300"/>
                  </a:solidFill>
                  <a:miter lim="800000"/>
                  <a:headEnd/>
                  <a:tailEnd/>
                </a:ln>
              </p:spPr>
              <p:txBody>
                <a:bodyPr/>
                <a:lstStyle/>
                <a:p>
                  <a:endParaRPr lang="en-US"/>
                </a:p>
              </p:txBody>
            </p:sp>
            <p:sp>
              <p:nvSpPr>
                <p:cNvPr id="29775" name="Line 114"/>
                <p:cNvSpPr>
                  <a:spLocks noChangeShapeType="1"/>
                </p:cNvSpPr>
                <p:nvPr/>
              </p:nvSpPr>
              <p:spPr bwMode="auto">
                <a:xfrm>
                  <a:off x="4497" y="1942"/>
                  <a:ext cx="48" cy="1"/>
                </a:xfrm>
                <a:prstGeom prst="line">
                  <a:avLst/>
                </a:prstGeom>
                <a:noFill/>
                <a:ln w="38160">
                  <a:solidFill>
                    <a:srgbClr val="FF3300"/>
                  </a:solidFill>
                  <a:miter lim="800000"/>
                  <a:headEnd/>
                  <a:tailEnd/>
                </a:ln>
              </p:spPr>
              <p:txBody>
                <a:bodyPr/>
                <a:lstStyle/>
                <a:p>
                  <a:endParaRPr lang="en-US"/>
                </a:p>
              </p:txBody>
            </p:sp>
          </p:grpSp>
          <p:grpSp>
            <p:nvGrpSpPr>
              <p:cNvPr id="29749" name="Group 115"/>
              <p:cNvGrpSpPr>
                <a:grpSpLocks/>
              </p:cNvGrpSpPr>
              <p:nvPr/>
            </p:nvGrpSpPr>
            <p:grpSpPr bwMode="auto">
              <a:xfrm>
                <a:off x="4707" y="1826"/>
                <a:ext cx="383" cy="94"/>
                <a:chOff x="4707" y="1826"/>
                <a:chExt cx="383" cy="94"/>
              </a:xfrm>
            </p:grpSpPr>
            <p:sp>
              <p:nvSpPr>
                <p:cNvPr id="29764" name="Freeform 116"/>
                <p:cNvSpPr>
                  <a:spLocks noChangeArrowheads="1"/>
                </p:cNvSpPr>
                <p:nvPr/>
              </p:nvSpPr>
              <p:spPr bwMode="auto">
                <a:xfrm>
                  <a:off x="4707" y="1844"/>
                  <a:ext cx="384" cy="77"/>
                </a:xfrm>
                <a:custGeom>
                  <a:avLst/>
                  <a:gdLst>
                    <a:gd name="T0" fmla="*/ 0 w 1056"/>
                    <a:gd name="T1" fmla="*/ 0 h 288"/>
                    <a:gd name="T2" fmla="*/ 0 w 1056"/>
                    <a:gd name="T3" fmla="*/ 0 h 288"/>
                    <a:gd name="T4" fmla="*/ 0 w 1056"/>
                    <a:gd name="T5" fmla="*/ 0 h 288"/>
                    <a:gd name="T6" fmla="*/ 0 w 1056"/>
                    <a:gd name="T7" fmla="*/ 0 h 288"/>
                    <a:gd name="T8" fmla="*/ 0 w 1056"/>
                    <a:gd name="T9" fmla="*/ 0 h 288"/>
                    <a:gd name="T10" fmla="*/ 0 w 1056"/>
                    <a:gd name="T11" fmla="*/ 0 h 288"/>
                    <a:gd name="T12" fmla="*/ 0 w 1056"/>
                    <a:gd name="T13" fmla="*/ 0 h 288"/>
                    <a:gd name="T14" fmla="*/ 0 w 1056"/>
                    <a:gd name="T15" fmla="*/ 0 h 288"/>
                    <a:gd name="T16" fmla="*/ 0 w 1056"/>
                    <a:gd name="T17" fmla="*/ 0 h 288"/>
                    <a:gd name="T18" fmla="*/ 0 w 1056"/>
                    <a:gd name="T19" fmla="*/ 0 h 288"/>
                    <a:gd name="T20" fmla="*/ 0 w 1056"/>
                    <a:gd name="T21" fmla="*/ 0 h 288"/>
                    <a:gd name="T22" fmla="*/ 0 w 1056"/>
                    <a:gd name="T23" fmla="*/ 0 h 288"/>
                    <a:gd name="T24" fmla="*/ 0 w 1056"/>
                    <a:gd name="T25" fmla="*/ 0 h 288"/>
                    <a:gd name="T26" fmla="*/ 0 w 1056"/>
                    <a:gd name="T27" fmla="*/ 0 h 288"/>
                    <a:gd name="T28" fmla="*/ 0 w 1056"/>
                    <a:gd name="T29" fmla="*/ 0 h 288"/>
                    <a:gd name="T30" fmla="*/ 0 w 1056"/>
                    <a:gd name="T31" fmla="*/ 0 h 288"/>
                    <a:gd name="T32" fmla="*/ 0 w 1056"/>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6"/>
                    <a:gd name="T52" fmla="*/ 0 h 288"/>
                    <a:gd name="T53" fmla="*/ 1056 w 1056"/>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FF3300"/>
                </a:solidFill>
                <a:ln w="9360">
                  <a:solidFill>
                    <a:srgbClr val="FF3300"/>
                  </a:solidFill>
                  <a:round/>
                  <a:headEnd/>
                  <a:tailEnd/>
                </a:ln>
              </p:spPr>
              <p:txBody>
                <a:bodyPr wrap="none" anchor="ctr"/>
                <a:lstStyle/>
                <a:p>
                  <a:endParaRPr lang="en-US"/>
                </a:p>
              </p:txBody>
            </p:sp>
            <p:sp>
              <p:nvSpPr>
                <p:cNvPr id="29765" name="Line 117"/>
                <p:cNvSpPr>
                  <a:spLocks noChangeShapeType="1"/>
                </p:cNvSpPr>
                <p:nvPr/>
              </p:nvSpPr>
              <p:spPr bwMode="auto">
                <a:xfrm flipV="1">
                  <a:off x="4836" y="1825"/>
                  <a:ext cx="1" cy="66"/>
                </a:xfrm>
                <a:prstGeom prst="line">
                  <a:avLst/>
                </a:prstGeom>
                <a:noFill/>
                <a:ln w="9360">
                  <a:solidFill>
                    <a:srgbClr val="FF3300"/>
                  </a:solidFill>
                  <a:miter lim="800000"/>
                  <a:headEnd/>
                  <a:tailEnd/>
                </a:ln>
              </p:spPr>
              <p:txBody>
                <a:bodyPr/>
                <a:lstStyle/>
                <a:p>
                  <a:endParaRPr lang="en-US"/>
                </a:p>
              </p:txBody>
            </p:sp>
            <p:sp>
              <p:nvSpPr>
                <p:cNvPr id="29766" name="Line 118"/>
                <p:cNvSpPr>
                  <a:spLocks noChangeShapeType="1"/>
                </p:cNvSpPr>
                <p:nvPr/>
              </p:nvSpPr>
              <p:spPr bwMode="auto">
                <a:xfrm>
                  <a:off x="4872" y="1870"/>
                  <a:ext cx="48" cy="1"/>
                </a:xfrm>
                <a:prstGeom prst="line">
                  <a:avLst/>
                </a:prstGeom>
                <a:noFill/>
                <a:ln w="38160">
                  <a:solidFill>
                    <a:srgbClr val="FF3300"/>
                  </a:solidFill>
                  <a:miter lim="800000"/>
                  <a:headEnd/>
                  <a:tailEnd/>
                </a:ln>
              </p:spPr>
              <p:txBody>
                <a:bodyPr/>
                <a:lstStyle/>
                <a:p>
                  <a:endParaRPr lang="en-US"/>
                </a:p>
              </p:txBody>
            </p:sp>
            <p:sp>
              <p:nvSpPr>
                <p:cNvPr id="29767" name="Line 119"/>
                <p:cNvSpPr>
                  <a:spLocks noChangeShapeType="1"/>
                </p:cNvSpPr>
                <p:nvPr/>
              </p:nvSpPr>
              <p:spPr bwMode="auto">
                <a:xfrm>
                  <a:off x="4929" y="1870"/>
                  <a:ext cx="48" cy="1"/>
                </a:xfrm>
                <a:prstGeom prst="line">
                  <a:avLst/>
                </a:prstGeom>
                <a:noFill/>
                <a:ln w="38160">
                  <a:solidFill>
                    <a:srgbClr val="FF3300"/>
                  </a:solidFill>
                  <a:miter lim="800000"/>
                  <a:headEnd/>
                  <a:tailEnd/>
                </a:ln>
              </p:spPr>
              <p:txBody>
                <a:bodyPr/>
                <a:lstStyle/>
                <a:p>
                  <a:endParaRPr lang="en-US"/>
                </a:p>
              </p:txBody>
            </p:sp>
            <p:sp>
              <p:nvSpPr>
                <p:cNvPr id="29768" name="Line 120"/>
                <p:cNvSpPr>
                  <a:spLocks noChangeShapeType="1"/>
                </p:cNvSpPr>
                <p:nvPr/>
              </p:nvSpPr>
              <p:spPr bwMode="auto">
                <a:xfrm>
                  <a:off x="4872" y="1848"/>
                  <a:ext cx="48" cy="1"/>
                </a:xfrm>
                <a:prstGeom prst="line">
                  <a:avLst/>
                </a:prstGeom>
                <a:noFill/>
                <a:ln w="38160">
                  <a:solidFill>
                    <a:srgbClr val="FF3300"/>
                  </a:solidFill>
                  <a:miter lim="800000"/>
                  <a:headEnd/>
                  <a:tailEnd/>
                </a:ln>
              </p:spPr>
              <p:txBody>
                <a:bodyPr/>
                <a:lstStyle/>
                <a:p>
                  <a:endParaRPr lang="en-US"/>
                </a:p>
              </p:txBody>
            </p:sp>
            <p:sp>
              <p:nvSpPr>
                <p:cNvPr id="29769" name="Line 121"/>
                <p:cNvSpPr>
                  <a:spLocks noChangeShapeType="1"/>
                </p:cNvSpPr>
                <p:nvPr/>
              </p:nvSpPr>
              <p:spPr bwMode="auto">
                <a:xfrm>
                  <a:off x="4929" y="1848"/>
                  <a:ext cx="48" cy="1"/>
                </a:xfrm>
                <a:prstGeom prst="line">
                  <a:avLst/>
                </a:prstGeom>
                <a:noFill/>
                <a:ln w="38160">
                  <a:solidFill>
                    <a:srgbClr val="FF3300"/>
                  </a:solidFill>
                  <a:miter lim="800000"/>
                  <a:headEnd/>
                  <a:tailEnd/>
                </a:ln>
              </p:spPr>
              <p:txBody>
                <a:bodyPr/>
                <a:lstStyle/>
                <a:p>
                  <a:endParaRPr lang="en-US"/>
                </a:p>
              </p:txBody>
            </p:sp>
          </p:grpSp>
          <p:grpSp>
            <p:nvGrpSpPr>
              <p:cNvPr id="29750" name="Group 122"/>
              <p:cNvGrpSpPr>
                <a:grpSpLocks/>
              </p:cNvGrpSpPr>
              <p:nvPr/>
            </p:nvGrpSpPr>
            <p:grpSpPr bwMode="auto">
              <a:xfrm>
                <a:off x="3219" y="2757"/>
                <a:ext cx="383" cy="95"/>
                <a:chOff x="3219" y="2757"/>
                <a:chExt cx="383" cy="95"/>
              </a:xfrm>
            </p:grpSpPr>
            <p:sp>
              <p:nvSpPr>
                <p:cNvPr id="29758" name="Freeform 123"/>
                <p:cNvSpPr>
                  <a:spLocks noChangeArrowheads="1"/>
                </p:cNvSpPr>
                <p:nvPr/>
              </p:nvSpPr>
              <p:spPr bwMode="auto">
                <a:xfrm>
                  <a:off x="3219" y="2776"/>
                  <a:ext cx="384" cy="77"/>
                </a:xfrm>
                <a:custGeom>
                  <a:avLst/>
                  <a:gdLst>
                    <a:gd name="T0" fmla="*/ 0 w 1056"/>
                    <a:gd name="T1" fmla="*/ 0 h 288"/>
                    <a:gd name="T2" fmla="*/ 0 w 1056"/>
                    <a:gd name="T3" fmla="*/ 0 h 288"/>
                    <a:gd name="T4" fmla="*/ 0 w 1056"/>
                    <a:gd name="T5" fmla="*/ 0 h 288"/>
                    <a:gd name="T6" fmla="*/ 0 w 1056"/>
                    <a:gd name="T7" fmla="*/ 0 h 288"/>
                    <a:gd name="T8" fmla="*/ 0 w 1056"/>
                    <a:gd name="T9" fmla="*/ 0 h 288"/>
                    <a:gd name="T10" fmla="*/ 0 w 1056"/>
                    <a:gd name="T11" fmla="*/ 0 h 288"/>
                    <a:gd name="T12" fmla="*/ 0 w 1056"/>
                    <a:gd name="T13" fmla="*/ 0 h 288"/>
                    <a:gd name="T14" fmla="*/ 0 w 1056"/>
                    <a:gd name="T15" fmla="*/ 0 h 288"/>
                    <a:gd name="T16" fmla="*/ 0 w 1056"/>
                    <a:gd name="T17" fmla="*/ 0 h 288"/>
                    <a:gd name="T18" fmla="*/ 0 w 1056"/>
                    <a:gd name="T19" fmla="*/ 0 h 288"/>
                    <a:gd name="T20" fmla="*/ 0 w 1056"/>
                    <a:gd name="T21" fmla="*/ 0 h 288"/>
                    <a:gd name="T22" fmla="*/ 0 w 1056"/>
                    <a:gd name="T23" fmla="*/ 0 h 288"/>
                    <a:gd name="T24" fmla="*/ 0 w 1056"/>
                    <a:gd name="T25" fmla="*/ 0 h 288"/>
                    <a:gd name="T26" fmla="*/ 0 w 1056"/>
                    <a:gd name="T27" fmla="*/ 0 h 288"/>
                    <a:gd name="T28" fmla="*/ 0 w 1056"/>
                    <a:gd name="T29" fmla="*/ 0 h 288"/>
                    <a:gd name="T30" fmla="*/ 0 w 1056"/>
                    <a:gd name="T31" fmla="*/ 0 h 288"/>
                    <a:gd name="T32" fmla="*/ 0 w 1056"/>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6"/>
                    <a:gd name="T52" fmla="*/ 0 h 288"/>
                    <a:gd name="T53" fmla="*/ 1056 w 1056"/>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FF3300"/>
                </a:solidFill>
                <a:ln w="9360">
                  <a:solidFill>
                    <a:srgbClr val="FF3300"/>
                  </a:solidFill>
                  <a:round/>
                  <a:headEnd/>
                  <a:tailEnd/>
                </a:ln>
              </p:spPr>
              <p:txBody>
                <a:bodyPr wrap="none" anchor="ctr"/>
                <a:lstStyle/>
                <a:p>
                  <a:endParaRPr lang="en-US"/>
                </a:p>
              </p:txBody>
            </p:sp>
            <p:sp>
              <p:nvSpPr>
                <p:cNvPr id="29759" name="Line 124"/>
                <p:cNvSpPr>
                  <a:spLocks noChangeShapeType="1"/>
                </p:cNvSpPr>
                <p:nvPr/>
              </p:nvSpPr>
              <p:spPr bwMode="auto">
                <a:xfrm flipV="1">
                  <a:off x="3348" y="2756"/>
                  <a:ext cx="1" cy="66"/>
                </a:xfrm>
                <a:prstGeom prst="line">
                  <a:avLst/>
                </a:prstGeom>
                <a:noFill/>
                <a:ln w="9360">
                  <a:solidFill>
                    <a:srgbClr val="FF3300"/>
                  </a:solidFill>
                  <a:miter lim="800000"/>
                  <a:headEnd/>
                  <a:tailEnd/>
                </a:ln>
              </p:spPr>
              <p:txBody>
                <a:bodyPr/>
                <a:lstStyle/>
                <a:p>
                  <a:endParaRPr lang="en-US"/>
                </a:p>
              </p:txBody>
            </p:sp>
            <p:sp>
              <p:nvSpPr>
                <p:cNvPr id="29760" name="Line 125"/>
                <p:cNvSpPr>
                  <a:spLocks noChangeShapeType="1"/>
                </p:cNvSpPr>
                <p:nvPr/>
              </p:nvSpPr>
              <p:spPr bwMode="auto">
                <a:xfrm>
                  <a:off x="3384" y="2801"/>
                  <a:ext cx="48" cy="1"/>
                </a:xfrm>
                <a:prstGeom prst="line">
                  <a:avLst/>
                </a:prstGeom>
                <a:noFill/>
                <a:ln w="38160">
                  <a:solidFill>
                    <a:srgbClr val="FF3300"/>
                  </a:solidFill>
                  <a:miter lim="800000"/>
                  <a:headEnd/>
                  <a:tailEnd/>
                </a:ln>
              </p:spPr>
              <p:txBody>
                <a:bodyPr/>
                <a:lstStyle/>
                <a:p>
                  <a:endParaRPr lang="en-US"/>
                </a:p>
              </p:txBody>
            </p:sp>
            <p:sp>
              <p:nvSpPr>
                <p:cNvPr id="29761" name="Line 126"/>
                <p:cNvSpPr>
                  <a:spLocks noChangeShapeType="1"/>
                </p:cNvSpPr>
                <p:nvPr/>
              </p:nvSpPr>
              <p:spPr bwMode="auto">
                <a:xfrm>
                  <a:off x="3441" y="2801"/>
                  <a:ext cx="48" cy="1"/>
                </a:xfrm>
                <a:prstGeom prst="line">
                  <a:avLst/>
                </a:prstGeom>
                <a:noFill/>
                <a:ln w="38160">
                  <a:solidFill>
                    <a:srgbClr val="FF3300"/>
                  </a:solidFill>
                  <a:miter lim="800000"/>
                  <a:headEnd/>
                  <a:tailEnd/>
                </a:ln>
              </p:spPr>
              <p:txBody>
                <a:bodyPr/>
                <a:lstStyle/>
                <a:p>
                  <a:endParaRPr lang="en-US"/>
                </a:p>
              </p:txBody>
            </p:sp>
            <p:sp>
              <p:nvSpPr>
                <p:cNvPr id="29762" name="Line 127"/>
                <p:cNvSpPr>
                  <a:spLocks noChangeShapeType="1"/>
                </p:cNvSpPr>
                <p:nvPr/>
              </p:nvSpPr>
              <p:spPr bwMode="auto">
                <a:xfrm>
                  <a:off x="3384" y="2780"/>
                  <a:ext cx="48" cy="1"/>
                </a:xfrm>
                <a:prstGeom prst="line">
                  <a:avLst/>
                </a:prstGeom>
                <a:noFill/>
                <a:ln w="38160">
                  <a:solidFill>
                    <a:srgbClr val="FF3300"/>
                  </a:solidFill>
                  <a:miter lim="800000"/>
                  <a:headEnd/>
                  <a:tailEnd/>
                </a:ln>
              </p:spPr>
              <p:txBody>
                <a:bodyPr/>
                <a:lstStyle/>
                <a:p>
                  <a:endParaRPr lang="en-US"/>
                </a:p>
              </p:txBody>
            </p:sp>
            <p:sp>
              <p:nvSpPr>
                <p:cNvPr id="29763" name="Line 128"/>
                <p:cNvSpPr>
                  <a:spLocks noChangeShapeType="1"/>
                </p:cNvSpPr>
                <p:nvPr/>
              </p:nvSpPr>
              <p:spPr bwMode="auto">
                <a:xfrm>
                  <a:off x="3441" y="2780"/>
                  <a:ext cx="48" cy="1"/>
                </a:xfrm>
                <a:prstGeom prst="line">
                  <a:avLst/>
                </a:prstGeom>
                <a:noFill/>
                <a:ln w="38160">
                  <a:solidFill>
                    <a:srgbClr val="FF3300"/>
                  </a:solidFill>
                  <a:miter lim="800000"/>
                  <a:headEnd/>
                  <a:tailEnd/>
                </a:ln>
              </p:spPr>
              <p:txBody>
                <a:bodyPr/>
                <a:lstStyle/>
                <a:p>
                  <a:endParaRPr lang="en-US"/>
                </a:p>
              </p:txBody>
            </p:sp>
          </p:grpSp>
          <p:grpSp>
            <p:nvGrpSpPr>
              <p:cNvPr id="29751" name="Group 129"/>
              <p:cNvGrpSpPr>
                <a:grpSpLocks/>
              </p:cNvGrpSpPr>
              <p:nvPr/>
            </p:nvGrpSpPr>
            <p:grpSpPr bwMode="auto">
              <a:xfrm>
                <a:off x="3939" y="2323"/>
                <a:ext cx="383" cy="95"/>
                <a:chOff x="3939" y="2323"/>
                <a:chExt cx="383" cy="95"/>
              </a:xfrm>
            </p:grpSpPr>
            <p:sp>
              <p:nvSpPr>
                <p:cNvPr id="29752" name="Freeform 130"/>
                <p:cNvSpPr>
                  <a:spLocks noChangeArrowheads="1"/>
                </p:cNvSpPr>
                <p:nvPr/>
              </p:nvSpPr>
              <p:spPr bwMode="auto">
                <a:xfrm>
                  <a:off x="3939" y="2342"/>
                  <a:ext cx="384" cy="77"/>
                </a:xfrm>
                <a:custGeom>
                  <a:avLst/>
                  <a:gdLst>
                    <a:gd name="T0" fmla="*/ 0 w 1056"/>
                    <a:gd name="T1" fmla="*/ 0 h 288"/>
                    <a:gd name="T2" fmla="*/ 0 w 1056"/>
                    <a:gd name="T3" fmla="*/ 0 h 288"/>
                    <a:gd name="T4" fmla="*/ 0 w 1056"/>
                    <a:gd name="T5" fmla="*/ 0 h 288"/>
                    <a:gd name="T6" fmla="*/ 0 w 1056"/>
                    <a:gd name="T7" fmla="*/ 0 h 288"/>
                    <a:gd name="T8" fmla="*/ 0 w 1056"/>
                    <a:gd name="T9" fmla="*/ 0 h 288"/>
                    <a:gd name="T10" fmla="*/ 0 w 1056"/>
                    <a:gd name="T11" fmla="*/ 0 h 288"/>
                    <a:gd name="T12" fmla="*/ 0 w 1056"/>
                    <a:gd name="T13" fmla="*/ 0 h 288"/>
                    <a:gd name="T14" fmla="*/ 0 w 1056"/>
                    <a:gd name="T15" fmla="*/ 0 h 288"/>
                    <a:gd name="T16" fmla="*/ 0 w 1056"/>
                    <a:gd name="T17" fmla="*/ 0 h 288"/>
                    <a:gd name="T18" fmla="*/ 0 w 1056"/>
                    <a:gd name="T19" fmla="*/ 0 h 288"/>
                    <a:gd name="T20" fmla="*/ 0 w 1056"/>
                    <a:gd name="T21" fmla="*/ 0 h 288"/>
                    <a:gd name="T22" fmla="*/ 0 w 1056"/>
                    <a:gd name="T23" fmla="*/ 0 h 288"/>
                    <a:gd name="T24" fmla="*/ 0 w 1056"/>
                    <a:gd name="T25" fmla="*/ 0 h 288"/>
                    <a:gd name="T26" fmla="*/ 0 w 1056"/>
                    <a:gd name="T27" fmla="*/ 0 h 288"/>
                    <a:gd name="T28" fmla="*/ 0 w 1056"/>
                    <a:gd name="T29" fmla="*/ 0 h 288"/>
                    <a:gd name="T30" fmla="*/ 0 w 1056"/>
                    <a:gd name="T31" fmla="*/ 0 h 288"/>
                    <a:gd name="T32" fmla="*/ 0 w 1056"/>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6"/>
                    <a:gd name="T52" fmla="*/ 0 h 288"/>
                    <a:gd name="T53" fmla="*/ 1056 w 1056"/>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6" h="288">
                      <a:moveTo>
                        <a:pt x="96" y="288"/>
                      </a:moveTo>
                      <a:lnTo>
                        <a:pt x="864" y="288"/>
                      </a:lnTo>
                      <a:lnTo>
                        <a:pt x="1056" y="96"/>
                      </a:lnTo>
                      <a:lnTo>
                        <a:pt x="912" y="96"/>
                      </a:lnTo>
                      <a:lnTo>
                        <a:pt x="864" y="144"/>
                      </a:lnTo>
                      <a:lnTo>
                        <a:pt x="336" y="144"/>
                      </a:lnTo>
                      <a:lnTo>
                        <a:pt x="288" y="96"/>
                      </a:lnTo>
                      <a:lnTo>
                        <a:pt x="240" y="96"/>
                      </a:lnTo>
                      <a:lnTo>
                        <a:pt x="192" y="0"/>
                      </a:lnTo>
                      <a:lnTo>
                        <a:pt x="144" y="0"/>
                      </a:lnTo>
                      <a:lnTo>
                        <a:pt x="144" y="96"/>
                      </a:lnTo>
                      <a:lnTo>
                        <a:pt x="96" y="96"/>
                      </a:lnTo>
                      <a:lnTo>
                        <a:pt x="96" y="144"/>
                      </a:lnTo>
                      <a:lnTo>
                        <a:pt x="0" y="144"/>
                      </a:lnTo>
                      <a:lnTo>
                        <a:pt x="0" y="240"/>
                      </a:lnTo>
                      <a:lnTo>
                        <a:pt x="48" y="240"/>
                      </a:lnTo>
                      <a:lnTo>
                        <a:pt x="96" y="288"/>
                      </a:lnTo>
                      <a:close/>
                    </a:path>
                  </a:pathLst>
                </a:custGeom>
                <a:solidFill>
                  <a:srgbClr val="FF3300"/>
                </a:solidFill>
                <a:ln w="9360">
                  <a:solidFill>
                    <a:srgbClr val="FF3300"/>
                  </a:solidFill>
                  <a:round/>
                  <a:headEnd/>
                  <a:tailEnd/>
                </a:ln>
              </p:spPr>
              <p:txBody>
                <a:bodyPr wrap="none" anchor="ctr"/>
                <a:lstStyle/>
                <a:p>
                  <a:endParaRPr lang="en-US"/>
                </a:p>
              </p:txBody>
            </p:sp>
            <p:sp>
              <p:nvSpPr>
                <p:cNvPr id="29753" name="Line 131"/>
                <p:cNvSpPr>
                  <a:spLocks noChangeShapeType="1"/>
                </p:cNvSpPr>
                <p:nvPr/>
              </p:nvSpPr>
              <p:spPr bwMode="auto">
                <a:xfrm flipV="1">
                  <a:off x="4068" y="2322"/>
                  <a:ext cx="1" cy="66"/>
                </a:xfrm>
                <a:prstGeom prst="line">
                  <a:avLst/>
                </a:prstGeom>
                <a:noFill/>
                <a:ln w="9360">
                  <a:solidFill>
                    <a:srgbClr val="FF3300"/>
                  </a:solidFill>
                  <a:miter lim="800000"/>
                  <a:headEnd/>
                  <a:tailEnd/>
                </a:ln>
              </p:spPr>
              <p:txBody>
                <a:bodyPr/>
                <a:lstStyle/>
                <a:p>
                  <a:endParaRPr lang="en-US"/>
                </a:p>
              </p:txBody>
            </p:sp>
            <p:sp>
              <p:nvSpPr>
                <p:cNvPr id="29754" name="Line 132"/>
                <p:cNvSpPr>
                  <a:spLocks noChangeShapeType="1"/>
                </p:cNvSpPr>
                <p:nvPr/>
              </p:nvSpPr>
              <p:spPr bwMode="auto">
                <a:xfrm>
                  <a:off x="4104" y="2367"/>
                  <a:ext cx="48" cy="1"/>
                </a:xfrm>
                <a:prstGeom prst="line">
                  <a:avLst/>
                </a:prstGeom>
                <a:noFill/>
                <a:ln w="38160">
                  <a:solidFill>
                    <a:srgbClr val="FF3300"/>
                  </a:solidFill>
                  <a:miter lim="800000"/>
                  <a:headEnd/>
                  <a:tailEnd/>
                </a:ln>
              </p:spPr>
              <p:txBody>
                <a:bodyPr/>
                <a:lstStyle/>
                <a:p>
                  <a:endParaRPr lang="en-US"/>
                </a:p>
              </p:txBody>
            </p:sp>
            <p:sp>
              <p:nvSpPr>
                <p:cNvPr id="29755" name="Line 133"/>
                <p:cNvSpPr>
                  <a:spLocks noChangeShapeType="1"/>
                </p:cNvSpPr>
                <p:nvPr/>
              </p:nvSpPr>
              <p:spPr bwMode="auto">
                <a:xfrm>
                  <a:off x="4161" y="2367"/>
                  <a:ext cx="48" cy="1"/>
                </a:xfrm>
                <a:prstGeom prst="line">
                  <a:avLst/>
                </a:prstGeom>
                <a:noFill/>
                <a:ln w="38160">
                  <a:solidFill>
                    <a:srgbClr val="FF3300"/>
                  </a:solidFill>
                  <a:miter lim="800000"/>
                  <a:headEnd/>
                  <a:tailEnd/>
                </a:ln>
              </p:spPr>
              <p:txBody>
                <a:bodyPr/>
                <a:lstStyle/>
                <a:p>
                  <a:endParaRPr lang="en-US"/>
                </a:p>
              </p:txBody>
            </p:sp>
            <p:sp>
              <p:nvSpPr>
                <p:cNvPr id="29756" name="Line 134"/>
                <p:cNvSpPr>
                  <a:spLocks noChangeShapeType="1"/>
                </p:cNvSpPr>
                <p:nvPr/>
              </p:nvSpPr>
              <p:spPr bwMode="auto">
                <a:xfrm>
                  <a:off x="4104" y="2345"/>
                  <a:ext cx="48" cy="1"/>
                </a:xfrm>
                <a:prstGeom prst="line">
                  <a:avLst/>
                </a:prstGeom>
                <a:noFill/>
                <a:ln w="38160">
                  <a:solidFill>
                    <a:srgbClr val="FF3300"/>
                  </a:solidFill>
                  <a:miter lim="800000"/>
                  <a:headEnd/>
                  <a:tailEnd/>
                </a:ln>
              </p:spPr>
              <p:txBody>
                <a:bodyPr/>
                <a:lstStyle/>
                <a:p>
                  <a:endParaRPr lang="en-US"/>
                </a:p>
              </p:txBody>
            </p:sp>
            <p:sp>
              <p:nvSpPr>
                <p:cNvPr id="29757" name="Line 135"/>
                <p:cNvSpPr>
                  <a:spLocks noChangeShapeType="1"/>
                </p:cNvSpPr>
                <p:nvPr/>
              </p:nvSpPr>
              <p:spPr bwMode="auto">
                <a:xfrm>
                  <a:off x="4161" y="2345"/>
                  <a:ext cx="48" cy="1"/>
                </a:xfrm>
                <a:prstGeom prst="line">
                  <a:avLst/>
                </a:prstGeom>
                <a:noFill/>
                <a:ln w="38160">
                  <a:solidFill>
                    <a:srgbClr val="FF3300"/>
                  </a:solidFill>
                  <a:miter lim="800000"/>
                  <a:headEnd/>
                  <a:tailEnd/>
                </a:ln>
              </p:spPr>
              <p:txBody>
                <a:bodyPr/>
                <a:lstStyle/>
                <a:p>
                  <a:endParaRPr lang="en-US"/>
                </a:p>
              </p:txBody>
            </p:sp>
          </p:grpSp>
        </p:grpSp>
        <p:sp>
          <p:nvSpPr>
            <p:cNvPr id="29741" name="Text Box 136"/>
            <p:cNvSpPr txBox="1">
              <a:spLocks noChangeArrowheads="1"/>
            </p:cNvSpPr>
            <p:nvPr/>
          </p:nvSpPr>
          <p:spPr bwMode="auto">
            <a:xfrm>
              <a:off x="1769787" y="3523388"/>
              <a:ext cx="509984" cy="19055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a:solidFill>
                    <a:srgbClr val="000000"/>
                  </a:solidFill>
                  <a:latin typeface="Arial Narrow" pitchFamily="34" charset="0"/>
                </a:rPr>
                <a:t>Mejillones</a:t>
              </a:r>
            </a:p>
          </p:txBody>
        </p:sp>
        <p:sp>
          <p:nvSpPr>
            <p:cNvPr id="29742" name="Text Box 137"/>
            <p:cNvSpPr txBox="1">
              <a:spLocks noChangeArrowheads="1"/>
            </p:cNvSpPr>
            <p:nvPr/>
          </p:nvSpPr>
          <p:spPr bwMode="auto">
            <a:xfrm>
              <a:off x="2269512" y="3142289"/>
              <a:ext cx="272578" cy="570238"/>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a:solidFill>
                    <a:srgbClr val="000000"/>
                  </a:solidFill>
                  <a:latin typeface="Times New Roman" pitchFamily="18" charset="0"/>
                </a:rPr>
                <a:t>.</a:t>
              </a:r>
            </a:p>
          </p:txBody>
        </p:sp>
        <p:sp>
          <p:nvSpPr>
            <p:cNvPr id="29743" name="Text Box 138"/>
            <p:cNvSpPr txBox="1">
              <a:spLocks noChangeArrowheads="1"/>
            </p:cNvSpPr>
            <p:nvPr/>
          </p:nvSpPr>
          <p:spPr bwMode="auto">
            <a:xfrm>
              <a:off x="5295709" y="4100684"/>
              <a:ext cx="354644" cy="326052"/>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b="1">
                  <a:solidFill>
                    <a:srgbClr val="000000"/>
                  </a:solidFill>
                  <a:latin typeface="Wingdings" pitchFamily="2" charset="2"/>
                </a:rPr>
                <a:t></a:t>
              </a:r>
            </a:p>
          </p:txBody>
        </p:sp>
        <p:sp>
          <p:nvSpPr>
            <p:cNvPr id="29744" name="Text Box 139"/>
            <p:cNvSpPr txBox="1">
              <a:spLocks noChangeArrowheads="1"/>
            </p:cNvSpPr>
            <p:nvPr/>
          </p:nvSpPr>
          <p:spPr bwMode="auto">
            <a:xfrm>
              <a:off x="5728023" y="3427408"/>
              <a:ext cx="354644" cy="326052"/>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b="1">
                  <a:solidFill>
                    <a:srgbClr val="000000"/>
                  </a:solidFill>
                  <a:latin typeface="Wingdings" pitchFamily="2" charset="2"/>
                </a:rPr>
                <a:t></a:t>
              </a:r>
            </a:p>
          </p:txBody>
        </p:sp>
      </p:grpSp>
      <p:sp>
        <p:nvSpPr>
          <p:cNvPr id="142" name="141 Título"/>
          <p:cNvSpPr>
            <a:spLocks noGrp="1"/>
          </p:cNvSpPr>
          <p:nvPr>
            <p:ph type="title"/>
          </p:nvPr>
        </p:nvSpPr>
        <p:spPr>
          <a:xfrm>
            <a:off x="704528" y="116632"/>
            <a:ext cx="8748712" cy="584775"/>
          </a:xfrm>
          <a:noFill/>
          <a:ln w="9525">
            <a:noFill/>
            <a:miter lim="800000"/>
            <a:headEnd/>
            <a:tailEnd/>
          </a:ln>
          <a:effectLst/>
        </p:spPr>
        <p:txBody>
          <a:bodyPr>
            <a:spAutoFit/>
          </a:bodyPr>
          <a:lstStyle/>
          <a:p>
            <a:pPr fontAlgn="auto">
              <a:spcBef>
                <a:spcPts val="0"/>
              </a:spcBef>
              <a:spcAft>
                <a:spcPts val="0"/>
              </a:spcAft>
              <a:defRPr/>
            </a:pPr>
            <a:r>
              <a:rPr lang="es-PY" sz="3200" dirty="0" smtClean="0">
                <a:ln w="12700">
                  <a:solidFill>
                    <a:srgbClr val="002060"/>
                  </a:solidFill>
                  <a:prstDash val="solid"/>
                </a:ln>
                <a:solidFill>
                  <a:srgbClr val="002060"/>
                </a:solidFill>
                <a:effectLst>
                  <a:outerShdw blurRad="41275" dist="20320" dir="1800000" algn="tl" rotWithShape="0">
                    <a:srgbClr val="000000">
                      <a:alpha val="40000"/>
                    </a:srgbClr>
                  </a:outerShdw>
                </a:effectLst>
                <a:latin typeface="+mn-lt"/>
                <a:ea typeface="+mn-ea"/>
                <a:cs typeface="Times New Roman" pitchFamily="18" charset="0"/>
              </a:rPr>
              <a:t>El rol geoestratégico del Corredor Central</a:t>
            </a:r>
            <a:endParaRPr lang="en-US" sz="3200" dirty="0">
              <a:ln w="12700">
                <a:solidFill>
                  <a:srgbClr val="002060"/>
                </a:solidFill>
                <a:prstDash val="solid"/>
              </a:ln>
              <a:solidFill>
                <a:srgbClr val="002060"/>
              </a:solidFill>
              <a:effectLst>
                <a:outerShdw blurRad="41275" dist="20320" dir="1800000" algn="tl" rotWithShape="0">
                  <a:srgbClr val="000000">
                    <a:alpha val="40000"/>
                  </a:srgbClr>
                </a:outerShdw>
              </a:effectLst>
              <a:latin typeface="+mn-lt"/>
              <a:ea typeface="+mn-ea"/>
              <a:cs typeface="Times New Roman" pitchFamily="18" charset="0"/>
            </a:endParaRPr>
          </a:p>
        </p:txBody>
      </p:sp>
      <p:sp>
        <p:nvSpPr>
          <p:cNvPr id="143" name="142 CuadroTexto"/>
          <p:cNvSpPr txBox="1"/>
          <p:nvPr/>
        </p:nvSpPr>
        <p:spPr>
          <a:xfrm>
            <a:off x="632520" y="5517231"/>
            <a:ext cx="2807717" cy="1235993"/>
          </a:xfrm>
          <a:prstGeom prst="rect">
            <a:avLst/>
          </a:prstGeom>
          <a:solidFill>
            <a:schemeClr val="bg1"/>
          </a:solidFill>
        </p:spPr>
        <p:txBody>
          <a:bodyPr wrap="square">
            <a:spAutoFit/>
          </a:bodyPr>
          <a:lstStyle/>
          <a:p>
            <a:pPr>
              <a:defRPr/>
            </a:pPr>
            <a:r>
              <a:rPr lang="es-PY" b="1" dirty="0"/>
              <a:t>Fuentes:</a:t>
            </a:r>
          </a:p>
          <a:p>
            <a:pPr marL="290513" indent="-290513">
              <a:defRPr/>
            </a:pPr>
            <a:r>
              <a:rPr lang="es-PY" dirty="0"/>
              <a:t>- 	IIRSA</a:t>
            </a:r>
          </a:p>
          <a:p>
            <a:pPr marL="290513" indent="-290513">
              <a:defRPr/>
            </a:pPr>
            <a:r>
              <a:rPr lang="es-PY" dirty="0"/>
              <a:t>- 	Motores de Desarrollo, STP, KOICA, 2010</a:t>
            </a:r>
            <a:endParaRPr lang="en-US" dirty="0"/>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271463" y="100013"/>
            <a:ext cx="9363075" cy="6497637"/>
            <a:chOff x="158" y="63"/>
            <a:chExt cx="5444" cy="4093"/>
          </a:xfrm>
        </p:grpSpPr>
        <p:pic>
          <p:nvPicPr>
            <p:cNvPr id="30889" name="Picture 3" descr="corredores"/>
            <p:cNvPicPr>
              <a:picLocks noChangeAspect="1" noChangeArrowheads="1"/>
            </p:cNvPicPr>
            <p:nvPr/>
          </p:nvPicPr>
          <p:blipFill>
            <a:blip r:embed="rId3" cstate="print"/>
            <a:srcRect l="22020" t="23676" r="36195" b="30661"/>
            <a:stretch>
              <a:fillRect/>
            </a:stretch>
          </p:blipFill>
          <p:spPr bwMode="auto">
            <a:xfrm>
              <a:off x="158" y="63"/>
              <a:ext cx="5444" cy="4093"/>
            </a:xfrm>
            <a:prstGeom prst="rect">
              <a:avLst/>
            </a:prstGeom>
            <a:solidFill>
              <a:srgbClr val="1F992B"/>
            </a:solidFill>
            <a:ln w="12700">
              <a:solidFill>
                <a:srgbClr val="30843A"/>
              </a:solidFill>
              <a:miter lim="800000"/>
              <a:headEnd/>
              <a:tailEnd/>
            </a:ln>
          </p:spPr>
        </p:pic>
        <p:grpSp>
          <p:nvGrpSpPr>
            <p:cNvPr id="4" name="Group 4"/>
            <p:cNvGrpSpPr>
              <a:grpSpLocks/>
            </p:cNvGrpSpPr>
            <p:nvPr/>
          </p:nvGrpSpPr>
          <p:grpSpPr bwMode="auto">
            <a:xfrm>
              <a:off x="2925" y="1570"/>
              <a:ext cx="243" cy="152"/>
              <a:chOff x="2925" y="1570"/>
              <a:chExt cx="243" cy="152"/>
            </a:xfrm>
          </p:grpSpPr>
          <p:sp>
            <p:nvSpPr>
              <p:cNvPr id="29841" name="Freeform 5"/>
              <p:cNvSpPr>
                <a:spLocks/>
              </p:cNvSpPr>
              <p:nvPr/>
            </p:nvSpPr>
            <p:spPr bwMode="auto">
              <a:xfrm>
                <a:off x="2925" y="1570"/>
                <a:ext cx="227" cy="136"/>
              </a:xfrm>
              <a:custGeom>
                <a:avLst/>
                <a:gdLst>
                  <a:gd name="T0" fmla="*/ 227 w 227"/>
                  <a:gd name="T1" fmla="*/ 0 h 136"/>
                  <a:gd name="T2" fmla="*/ 46 w 227"/>
                  <a:gd name="T3" fmla="*/ 46 h 136"/>
                  <a:gd name="T4" fmla="*/ 0 w 227"/>
                  <a:gd name="T5" fmla="*/ 136 h 136"/>
                  <a:gd name="T6" fmla="*/ 0 60000 65536"/>
                  <a:gd name="T7" fmla="*/ 0 60000 65536"/>
                  <a:gd name="T8" fmla="*/ 0 60000 65536"/>
                  <a:gd name="T9" fmla="*/ 0 w 227"/>
                  <a:gd name="T10" fmla="*/ 0 h 136"/>
                  <a:gd name="T11" fmla="*/ 227 w 227"/>
                  <a:gd name="T12" fmla="*/ 136 h 136"/>
                </a:gdLst>
                <a:ahLst/>
                <a:cxnLst>
                  <a:cxn ang="T6">
                    <a:pos x="T0" y="T1"/>
                  </a:cxn>
                  <a:cxn ang="T7">
                    <a:pos x="T2" y="T3"/>
                  </a:cxn>
                  <a:cxn ang="T8">
                    <a:pos x="T4" y="T5"/>
                  </a:cxn>
                </a:cxnLst>
                <a:rect l="T9" t="T10" r="T11" b="T12"/>
                <a:pathLst>
                  <a:path w="227" h="136">
                    <a:moveTo>
                      <a:pt x="227" y="0"/>
                    </a:moveTo>
                    <a:lnTo>
                      <a:pt x="46" y="46"/>
                    </a:lnTo>
                    <a:lnTo>
                      <a:pt x="0" y="136"/>
                    </a:lnTo>
                  </a:path>
                </a:pathLst>
              </a:custGeom>
              <a:noFill/>
              <a:ln w="3175" cap="flat" cmpd="sng">
                <a:solidFill>
                  <a:schemeClr val="tx1"/>
                </a:solidFill>
                <a:prstDash val="solid"/>
                <a:round/>
                <a:headEnd type="none" w="med" len="med"/>
                <a:tailEnd type="none" w="med" len="med"/>
              </a:ln>
            </p:spPr>
            <p:txBody>
              <a:bodyPr/>
              <a:lstStyle/>
              <a:p>
                <a:pPr>
                  <a:defRPr/>
                </a:pPr>
                <a:endParaRPr lang="en-US" sz="1000">
                  <a:latin typeface="+mn-lt"/>
                </a:endParaRPr>
              </a:p>
            </p:txBody>
          </p:sp>
          <p:sp>
            <p:nvSpPr>
              <p:cNvPr id="29842" name="Freeform 6"/>
              <p:cNvSpPr>
                <a:spLocks/>
              </p:cNvSpPr>
              <p:nvPr/>
            </p:nvSpPr>
            <p:spPr bwMode="auto">
              <a:xfrm>
                <a:off x="2941" y="1586"/>
                <a:ext cx="227" cy="136"/>
              </a:xfrm>
              <a:custGeom>
                <a:avLst/>
                <a:gdLst>
                  <a:gd name="T0" fmla="*/ 227 w 227"/>
                  <a:gd name="T1" fmla="*/ 0 h 136"/>
                  <a:gd name="T2" fmla="*/ 46 w 227"/>
                  <a:gd name="T3" fmla="*/ 46 h 136"/>
                  <a:gd name="T4" fmla="*/ 0 w 227"/>
                  <a:gd name="T5" fmla="*/ 136 h 136"/>
                  <a:gd name="T6" fmla="*/ 0 60000 65536"/>
                  <a:gd name="T7" fmla="*/ 0 60000 65536"/>
                  <a:gd name="T8" fmla="*/ 0 60000 65536"/>
                  <a:gd name="T9" fmla="*/ 0 w 227"/>
                  <a:gd name="T10" fmla="*/ 0 h 136"/>
                  <a:gd name="T11" fmla="*/ 227 w 227"/>
                  <a:gd name="T12" fmla="*/ 136 h 136"/>
                </a:gdLst>
                <a:ahLst/>
                <a:cxnLst>
                  <a:cxn ang="T6">
                    <a:pos x="T0" y="T1"/>
                  </a:cxn>
                  <a:cxn ang="T7">
                    <a:pos x="T2" y="T3"/>
                  </a:cxn>
                  <a:cxn ang="T8">
                    <a:pos x="T4" y="T5"/>
                  </a:cxn>
                </a:cxnLst>
                <a:rect l="T9" t="T10" r="T11" b="T12"/>
                <a:pathLst>
                  <a:path w="227" h="136">
                    <a:moveTo>
                      <a:pt x="227" y="0"/>
                    </a:moveTo>
                    <a:lnTo>
                      <a:pt x="46" y="46"/>
                    </a:lnTo>
                    <a:lnTo>
                      <a:pt x="0" y="136"/>
                    </a:lnTo>
                  </a:path>
                </a:pathLst>
              </a:custGeom>
              <a:noFill/>
              <a:ln w="3175" cap="flat" cmpd="sng">
                <a:solidFill>
                  <a:schemeClr val="tx1"/>
                </a:solidFill>
                <a:prstDash val="solid"/>
                <a:round/>
                <a:headEnd type="none" w="med" len="med"/>
                <a:tailEnd type="none" w="med" len="med"/>
              </a:ln>
            </p:spPr>
            <p:txBody>
              <a:bodyPr/>
              <a:lstStyle/>
              <a:p>
                <a:pPr>
                  <a:defRPr/>
                </a:pPr>
                <a:endParaRPr lang="en-US" sz="1000">
                  <a:latin typeface="+mn-lt"/>
                </a:endParaRPr>
              </a:p>
            </p:txBody>
          </p:sp>
        </p:grpSp>
      </p:grpSp>
      <p:sp>
        <p:nvSpPr>
          <p:cNvPr id="94" name="93 Rectángulo"/>
          <p:cNvSpPr/>
          <p:nvPr/>
        </p:nvSpPr>
        <p:spPr>
          <a:xfrm>
            <a:off x="0" y="0"/>
            <a:ext cx="10083800"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94 Grupo"/>
          <p:cNvGrpSpPr/>
          <p:nvPr/>
        </p:nvGrpSpPr>
        <p:grpSpPr>
          <a:xfrm>
            <a:off x="4562475" y="1020763"/>
            <a:ext cx="3509963" cy="5576887"/>
            <a:chOff x="4562475" y="1020763"/>
            <a:chExt cx="3509963" cy="5576887"/>
          </a:xfrm>
        </p:grpSpPr>
        <p:sp>
          <p:nvSpPr>
            <p:cNvPr id="74" name="73 Forma libre"/>
            <p:cNvSpPr/>
            <p:nvPr/>
          </p:nvSpPr>
          <p:spPr>
            <a:xfrm>
              <a:off x="5300663" y="1020763"/>
              <a:ext cx="593725" cy="1714500"/>
            </a:xfrm>
            <a:custGeom>
              <a:avLst/>
              <a:gdLst>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52400 w 579120"/>
                <a:gd name="connsiteY20" fmla="*/ 1562100 h 3009900"/>
                <a:gd name="connsiteX21" fmla="*/ 129540 w 579120"/>
                <a:gd name="connsiteY21" fmla="*/ 1653540 h 3009900"/>
                <a:gd name="connsiteX22" fmla="*/ 129540 w 579120"/>
                <a:gd name="connsiteY22" fmla="*/ 1653540 h 3009900"/>
                <a:gd name="connsiteX23" fmla="*/ 91440 w 579120"/>
                <a:gd name="connsiteY23" fmla="*/ 1714500 h 3009900"/>
                <a:gd name="connsiteX24" fmla="*/ 83820 w 579120"/>
                <a:gd name="connsiteY24" fmla="*/ 1866900 h 3009900"/>
                <a:gd name="connsiteX25" fmla="*/ 137160 w 579120"/>
                <a:gd name="connsiteY25" fmla="*/ 1988820 h 3009900"/>
                <a:gd name="connsiteX26" fmla="*/ 175260 w 579120"/>
                <a:gd name="connsiteY26" fmla="*/ 2087880 h 3009900"/>
                <a:gd name="connsiteX27" fmla="*/ 167640 w 579120"/>
                <a:gd name="connsiteY27" fmla="*/ 2186940 h 3009900"/>
                <a:gd name="connsiteX28" fmla="*/ 205740 w 579120"/>
                <a:gd name="connsiteY28" fmla="*/ 2232660 h 3009900"/>
                <a:gd name="connsiteX29" fmla="*/ 243840 w 579120"/>
                <a:gd name="connsiteY29" fmla="*/ 2308860 h 3009900"/>
                <a:gd name="connsiteX30" fmla="*/ 312420 w 579120"/>
                <a:gd name="connsiteY30" fmla="*/ 2354580 h 3009900"/>
                <a:gd name="connsiteX31" fmla="*/ 396240 w 579120"/>
                <a:gd name="connsiteY31" fmla="*/ 2438400 h 3009900"/>
                <a:gd name="connsiteX32" fmla="*/ 434340 w 579120"/>
                <a:gd name="connsiteY32" fmla="*/ 2583180 h 3009900"/>
                <a:gd name="connsiteX33" fmla="*/ 518160 w 579120"/>
                <a:gd name="connsiteY33" fmla="*/ 2697480 h 3009900"/>
                <a:gd name="connsiteX34" fmla="*/ 533400 w 579120"/>
                <a:gd name="connsiteY34" fmla="*/ 2872740 h 3009900"/>
                <a:gd name="connsiteX35" fmla="*/ 579120 w 579120"/>
                <a:gd name="connsiteY35" fmla="*/ 2994660 h 3009900"/>
                <a:gd name="connsiteX36" fmla="*/ 579120 w 579120"/>
                <a:gd name="connsiteY36"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129540 w 579120"/>
                <a:gd name="connsiteY21" fmla="*/ 1653540 h 3009900"/>
                <a:gd name="connsiteX22" fmla="*/ 91440 w 579120"/>
                <a:gd name="connsiteY22" fmla="*/ 1714500 h 3009900"/>
                <a:gd name="connsiteX23" fmla="*/ 83820 w 579120"/>
                <a:gd name="connsiteY23" fmla="*/ 1866900 h 3009900"/>
                <a:gd name="connsiteX24" fmla="*/ 137160 w 579120"/>
                <a:gd name="connsiteY24" fmla="*/ 1988820 h 3009900"/>
                <a:gd name="connsiteX25" fmla="*/ 175260 w 579120"/>
                <a:gd name="connsiteY25" fmla="*/ 2087880 h 3009900"/>
                <a:gd name="connsiteX26" fmla="*/ 167640 w 579120"/>
                <a:gd name="connsiteY26" fmla="*/ 2186940 h 3009900"/>
                <a:gd name="connsiteX27" fmla="*/ 205740 w 579120"/>
                <a:gd name="connsiteY27" fmla="*/ 2232660 h 3009900"/>
                <a:gd name="connsiteX28" fmla="*/ 243840 w 579120"/>
                <a:gd name="connsiteY28" fmla="*/ 2308860 h 3009900"/>
                <a:gd name="connsiteX29" fmla="*/ 312420 w 579120"/>
                <a:gd name="connsiteY29" fmla="*/ 2354580 h 3009900"/>
                <a:gd name="connsiteX30" fmla="*/ 396240 w 579120"/>
                <a:gd name="connsiteY30" fmla="*/ 2438400 h 3009900"/>
                <a:gd name="connsiteX31" fmla="*/ 434340 w 579120"/>
                <a:gd name="connsiteY31" fmla="*/ 2583180 h 3009900"/>
                <a:gd name="connsiteX32" fmla="*/ 518160 w 579120"/>
                <a:gd name="connsiteY32" fmla="*/ 2697480 h 3009900"/>
                <a:gd name="connsiteX33" fmla="*/ 533400 w 579120"/>
                <a:gd name="connsiteY33" fmla="*/ 2872740 h 3009900"/>
                <a:gd name="connsiteX34" fmla="*/ 579120 w 579120"/>
                <a:gd name="connsiteY34" fmla="*/ 2994660 h 3009900"/>
                <a:gd name="connsiteX35" fmla="*/ 579120 w 579120"/>
                <a:gd name="connsiteY35"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83820 w 579120"/>
                <a:gd name="connsiteY22" fmla="*/ 1866900 h 3009900"/>
                <a:gd name="connsiteX23" fmla="*/ 137160 w 579120"/>
                <a:gd name="connsiteY23" fmla="*/ 1988820 h 3009900"/>
                <a:gd name="connsiteX24" fmla="*/ 175260 w 579120"/>
                <a:gd name="connsiteY24" fmla="*/ 2087880 h 3009900"/>
                <a:gd name="connsiteX25" fmla="*/ 167640 w 579120"/>
                <a:gd name="connsiteY25" fmla="*/ 2186940 h 3009900"/>
                <a:gd name="connsiteX26" fmla="*/ 205740 w 579120"/>
                <a:gd name="connsiteY26" fmla="*/ 2232660 h 3009900"/>
                <a:gd name="connsiteX27" fmla="*/ 243840 w 579120"/>
                <a:gd name="connsiteY27" fmla="*/ 2308860 h 3009900"/>
                <a:gd name="connsiteX28" fmla="*/ 312420 w 579120"/>
                <a:gd name="connsiteY28" fmla="*/ 2354580 h 3009900"/>
                <a:gd name="connsiteX29" fmla="*/ 396240 w 579120"/>
                <a:gd name="connsiteY29" fmla="*/ 2438400 h 3009900"/>
                <a:gd name="connsiteX30" fmla="*/ 434340 w 579120"/>
                <a:gd name="connsiteY30" fmla="*/ 2583180 h 3009900"/>
                <a:gd name="connsiteX31" fmla="*/ 518160 w 579120"/>
                <a:gd name="connsiteY31" fmla="*/ 2697480 h 3009900"/>
                <a:gd name="connsiteX32" fmla="*/ 533400 w 579120"/>
                <a:gd name="connsiteY32" fmla="*/ 2872740 h 3009900"/>
                <a:gd name="connsiteX33" fmla="*/ 579120 w 579120"/>
                <a:gd name="connsiteY33" fmla="*/ 2994660 h 3009900"/>
                <a:gd name="connsiteX34" fmla="*/ 579120 w 579120"/>
                <a:gd name="connsiteY34"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137160 w 579120"/>
                <a:gd name="connsiteY22" fmla="*/ 1988820 h 3009900"/>
                <a:gd name="connsiteX23" fmla="*/ 175260 w 579120"/>
                <a:gd name="connsiteY23" fmla="*/ 2087880 h 3009900"/>
                <a:gd name="connsiteX24" fmla="*/ 167640 w 579120"/>
                <a:gd name="connsiteY24" fmla="*/ 2186940 h 3009900"/>
                <a:gd name="connsiteX25" fmla="*/ 205740 w 579120"/>
                <a:gd name="connsiteY25" fmla="*/ 2232660 h 3009900"/>
                <a:gd name="connsiteX26" fmla="*/ 243840 w 579120"/>
                <a:gd name="connsiteY26" fmla="*/ 2308860 h 3009900"/>
                <a:gd name="connsiteX27" fmla="*/ 312420 w 579120"/>
                <a:gd name="connsiteY27" fmla="*/ 2354580 h 3009900"/>
                <a:gd name="connsiteX28" fmla="*/ 396240 w 579120"/>
                <a:gd name="connsiteY28" fmla="*/ 2438400 h 3009900"/>
                <a:gd name="connsiteX29" fmla="*/ 434340 w 579120"/>
                <a:gd name="connsiteY29" fmla="*/ 2583180 h 3009900"/>
                <a:gd name="connsiteX30" fmla="*/ 518160 w 579120"/>
                <a:gd name="connsiteY30" fmla="*/ 2697480 h 3009900"/>
                <a:gd name="connsiteX31" fmla="*/ 533400 w 579120"/>
                <a:gd name="connsiteY31" fmla="*/ 2872740 h 3009900"/>
                <a:gd name="connsiteX32" fmla="*/ 579120 w 579120"/>
                <a:gd name="connsiteY32" fmla="*/ 2994660 h 3009900"/>
                <a:gd name="connsiteX33" fmla="*/ 579120 w 579120"/>
                <a:gd name="connsiteY33"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175260 w 579120"/>
                <a:gd name="connsiteY22" fmla="*/ 2087880 h 3009900"/>
                <a:gd name="connsiteX23" fmla="*/ 167640 w 579120"/>
                <a:gd name="connsiteY23" fmla="*/ 2186940 h 3009900"/>
                <a:gd name="connsiteX24" fmla="*/ 205740 w 579120"/>
                <a:gd name="connsiteY24" fmla="*/ 2232660 h 3009900"/>
                <a:gd name="connsiteX25" fmla="*/ 243840 w 579120"/>
                <a:gd name="connsiteY25" fmla="*/ 2308860 h 3009900"/>
                <a:gd name="connsiteX26" fmla="*/ 312420 w 579120"/>
                <a:gd name="connsiteY26" fmla="*/ 2354580 h 3009900"/>
                <a:gd name="connsiteX27" fmla="*/ 396240 w 579120"/>
                <a:gd name="connsiteY27" fmla="*/ 2438400 h 3009900"/>
                <a:gd name="connsiteX28" fmla="*/ 434340 w 579120"/>
                <a:gd name="connsiteY28" fmla="*/ 2583180 h 3009900"/>
                <a:gd name="connsiteX29" fmla="*/ 518160 w 579120"/>
                <a:gd name="connsiteY29" fmla="*/ 2697480 h 3009900"/>
                <a:gd name="connsiteX30" fmla="*/ 533400 w 579120"/>
                <a:gd name="connsiteY30" fmla="*/ 2872740 h 3009900"/>
                <a:gd name="connsiteX31" fmla="*/ 579120 w 579120"/>
                <a:gd name="connsiteY31" fmla="*/ 2994660 h 3009900"/>
                <a:gd name="connsiteX32" fmla="*/ 579120 w 579120"/>
                <a:gd name="connsiteY32"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167640 w 579120"/>
                <a:gd name="connsiteY22" fmla="*/ 2186940 h 3009900"/>
                <a:gd name="connsiteX23" fmla="*/ 205740 w 579120"/>
                <a:gd name="connsiteY23" fmla="*/ 2232660 h 3009900"/>
                <a:gd name="connsiteX24" fmla="*/ 243840 w 579120"/>
                <a:gd name="connsiteY24" fmla="*/ 2308860 h 3009900"/>
                <a:gd name="connsiteX25" fmla="*/ 312420 w 579120"/>
                <a:gd name="connsiteY25" fmla="*/ 2354580 h 3009900"/>
                <a:gd name="connsiteX26" fmla="*/ 396240 w 579120"/>
                <a:gd name="connsiteY26" fmla="*/ 2438400 h 3009900"/>
                <a:gd name="connsiteX27" fmla="*/ 434340 w 579120"/>
                <a:gd name="connsiteY27" fmla="*/ 2583180 h 3009900"/>
                <a:gd name="connsiteX28" fmla="*/ 518160 w 579120"/>
                <a:gd name="connsiteY28" fmla="*/ 2697480 h 3009900"/>
                <a:gd name="connsiteX29" fmla="*/ 533400 w 579120"/>
                <a:gd name="connsiteY29" fmla="*/ 2872740 h 3009900"/>
                <a:gd name="connsiteX30" fmla="*/ 579120 w 579120"/>
                <a:gd name="connsiteY30" fmla="*/ 2994660 h 3009900"/>
                <a:gd name="connsiteX31" fmla="*/ 579120 w 579120"/>
                <a:gd name="connsiteY31"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205740 w 579120"/>
                <a:gd name="connsiteY22" fmla="*/ 2232660 h 3009900"/>
                <a:gd name="connsiteX23" fmla="*/ 243840 w 579120"/>
                <a:gd name="connsiteY23" fmla="*/ 2308860 h 3009900"/>
                <a:gd name="connsiteX24" fmla="*/ 312420 w 579120"/>
                <a:gd name="connsiteY24" fmla="*/ 2354580 h 3009900"/>
                <a:gd name="connsiteX25" fmla="*/ 396240 w 579120"/>
                <a:gd name="connsiteY25" fmla="*/ 2438400 h 3009900"/>
                <a:gd name="connsiteX26" fmla="*/ 434340 w 579120"/>
                <a:gd name="connsiteY26" fmla="*/ 2583180 h 3009900"/>
                <a:gd name="connsiteX27" fmla="*/ 518160 w 579120"/>
                <a:gd name="connsiteY27" fmla="*/ 2697480 h 3009900"/>
                <a:gd name="connsiteX28" fmla="*/ 533400 w 579120"/>
                <a:gd name="connsiteY28" fmla="*/ 2872740 h 3009900"/>
                <a:gd name="connsiteX29" fmla="*/ 579120 w 579120"/>
                <a:gd name="connsiteY29" fmla="*/ 2994660 h 3009900"/>
                <a:gd name="connsiteX30" fmla="*/ 579120 w 579120"/>
                <a:gd name="connsiteY30"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243840 w 579120"/>
                <a:gd name="connsiteY22" fmla="*/ 2308860 h 3009900"/>
                <a:gd name="connsiteX23" fmla="*/ 312420 w 579120"/>
                <a:gd name="connsiteY23" fmla="*/ 2354580 h 3009900"/>
                <a:gd name="connsiteX24" fmla="*/ 396240 w 579120"/>
                <a:gd name="connsiteY24" fmla="*/ 2438400 h 3009900"/>
                <a:gd name="connsiteX25" fmla="*/ 434340 w 579120"/>
                <a:gd name="connsiteY25" fmla="*/ 2583180 h 3009900"/>
                <a:gd name="connsiteX26" fmla="*/ 518160 w 579120"/>
                <a:gd name="connsiteY26" fmla="*/ 2697480 h 3009900"/>
                <a:gd name="connsiteX27" fmla="*/ 533400 w 579120"/>
                <a:gd name="connsiteY27" fmla="*/ 2872740 h 3009900"/>
                <a:gd name="connsiteX28" fmla="*/ 579120 w 579120"/>
                <a:gd name="connsiteY28" fmla="*/ 2994660 h 3009900"/>
                <a:gd name="connsiteX29" fmla="*/ 579120 w 579120"/>
                <a:gd name="connsiteY29"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312420 w 579120"/>
                <a:gd name="connsiteY22" fmla="*/ 2354580 h 3009900"/>
                <a:gd name="connsiteX23" fmla="*/ 396240 w 579120"/>
                <a:gd name="connsiteY23" fmla="*/ 2438400 h 3009900"/>
                <a:gd name="connsiteX24" fmla="*/ 434340 w 579120"/>
                <a:gd name="connsiteY24" fmla="*/ 2583180 h 3009900"/>
                <a:gd name="connsiteX25" fmla="*/ 518160 w 579120"/>
                <a:gd name="connsiteY25" fmla="*/ 2697480 h 3009900"/>
                <a:gd name="connsiteX26" fmla="*/ 533400 w 579120"/>
                <a:gd name="connsiteY26" fmla="*/ 2872740 h 3009900"/>
                <a:gd name="connsiteX27" fmla="*/ 579120 w 579120"/>
                <a:gd name="connsiteY27" fmla="*/ 2994660 h 3009900"/>
                <a:gd name="connsiteX28" fmla="*/ 579120 w 579120"/>
                <a:gd name="connsiteY28"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396240 w 579120"/>
                <a:gd name="connsiteY22" fmla="*/ 2438400 h 3009900"/>
                <a:gd name="connsiteX23" fmla="*/ 434340 w 579120"/>
                <a:gd name="connsiteY23" fmla="*/ 2583180 h 3009900"/>
                <a:gd name="connsiteX24" fmla="*/ 518160 w 579120"/>
                <a:gd name="connsiteY24" fmla="*/ 2697480 h 3009900"/>
                <a:gd name="connsiteX25" fmla="*/ 533400 w 579120"/>
                <a:gd name="connsiteY25" fmla="*/ 2872740 h 3009900"/>
                <a:gd name="connsiteX26" fmla="*/ 579120 w 579120"/>
                <a:gd name="connsiteY26" fmla="*/ 2994660 h 3009900"/>
                <a:gd name="connsiteX27" fmla="*/ 579120 w 579120"/>
                <a:gd name="connsiteY27"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434340 w 579120"/>
                <a:gd name="connsiteY22" fmla="*/ 2583180 h 3009900"/>
                <a:gd name="connsiteX23" fmla="*/ 518160 w 579120"/>
                <a:gd name="connsiteY23" fmla="*/ 2697480 h 3009900"/>
                <a:gd name="connsiteX24" fmla="*/ 533400 w 579120"/>
                <a:gd name="connsiteY24" fmla="*/ 2872740 h 3009900"/>
                <a:gd name="connsiteX25" fmla="*/ 579120 w 579120"/>
                <a:gd name="connsiteY25" fmla="*/ 2994660 h 3009900"/>
                <a:gd name="connsiteX26" fmla="*/ 579120 w 579120"/>
                <a:gd name="connsiteY26"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518160 w 579120"/>
                <a:gd name="connsiteY22" fmla="*/ 2697480 h 3009900"/>
                <a:gd name="connsiteX23" fmla="*/ 533400 w 579120"/>
                <a:gd name="connsiteY23" fmla="*/ 2872740 h 3009900"/>
                <a:gd name="connsiteX24" fmla="*/ 579120 w 579120"/>
                <a:gd name="connsiteY24" fmla="*/ 2994660 h 3009900"/>
                <a:gd name="connsiteX25" fmla="*/ 579120 w 579120"/>
                <a:gd name="connsiteY25"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533400 w 579120"/>
                <a:gd name="connsiteY22" fmla="*/ 2872740 h 3009900"/>
                <a:gd name="connsiteX23" fmla="*/ 579120 w 579120"/>
                <a:gd name="connsiteY23" fmla="*/ 2994660 h 3009900"/>
                <a:gd name="connsiteX24" fmla="*/ 579120 w 579120"/>
                <a:gd name="connsiteY24"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579120 w 579120"/>
                <a:gd name="connsiteY22" fmla="*/ 2994660 h 3009900"/>
                <a:gd name="connsiteX23" fmla="*/ 579120 w 579120"/>
                <a:gd name="connsiteY23" fmla="*/ 3009900 h 3009900"/>
                <a:gd name="connsiteX0" fmla="*/ 312420 w 832088"/>
                <a:gd name="connsiteY0" fmla="*/ 0 h 2994660"/>
                <a:gd name="connsiteX1" fmla="*/ 510540 w 832088"/>
                <a:gd name="connsiteY1" fmla="*/ 91440 h 2994660"/>
                <a:gd name="connsiteX2" fmla="*/ 548640 w 832088"/>
                <a:gd name="connsiteY2" fmla="*/ 220980 h 2994660"/>
                <a:gd name="connsiteX3" fmla="*/ 487680 w 832088"/>
                <a:gd name="connsiteY3" fmla="*/ 335280 h 2994660"/>
                <a:gd name="connsiteX4" fmla="*/ 441960 w 832088"/>
                <a:gd name="connsiteY4" fmla="*/ 419100 h 2994660"/>
                <a:gd name="connsiteX5" fmla="*/ 320040 w 832088"/>
                <a:gd name="connsiteY5" fmla="*/ 487680 h 2994660"/>
                <a:gd name="connsiteX6" fmla="*/ 129540 w 832088"/>
                <a:gd name="connsiteY6" fmla="*/ 525780 h 2994660"/>
                <a:gd name="connsiteX7" fmla="*/ 53340 w 832088"/>
                <a:gd name="connsiteY7" fmla="*/ 571500 h 2994660"/>
                <a:gd name="connsiteX8" fmla="*/ 0 w 832088"/>
                <a:gd name="connsiteY8" fmla="*/ 640080 h 2994660"/>
                <a:gd name="connsiteX9" fmla="*/ 15240 w 832088"/>
                <a:gd name="connsiteY9" fmla="*/ 754380 h 2994660"/>
                <a:gd name="connsiteX10" fmla="*/ 99060 w 832088"/>
                <a:gd name="connsiteY10" fmla="*/ 876300 h 2994660"/>
                <a:gd name="connsiteX11" fmla="*/ 121920 w 832088"/>
                <a:gd name="connsiteY11" fmla="*/ 944880 h 2994660"/>
                <a:gd name="connsiteX12" fmla="*/ 129540 w 832088"/>
                <a:gd name="connsiteY12" fmla="*/ 1013460 h 2994660"/>
                <a:gd name="connsiteX13" fmla="*/ 167640 w 832088"/>
                <a:gd name="connsiteY13" fmla="*/ 1089660 h 2994660"/>
                <a:gd name="connsiteX14" fmla="*/ 190500 w 832088"/>
                <a:gd name="connsiteY14" fmla="*/ 1150620 h 2994660"/>
                <a:gd name="connsiteX15" fmla="*/ 182880 w 832088"/>
                <a:gd name="connsiteY15" fmla="*/ 1242060 h 2994660"/>
                <a:gd name="connsiteX16" fmla="*/ 182880 w 832088"/>
                <a:gd name="connsiteY16" fmla="*/ 1333500 h 2994660"/>
                <a:gd name="connsiteX17" fmla="*/ 213360 w 832088"/>
                <a:gd name="connsiteY17" fmla="*/ 1394460 h 2994660"/>
                <a:gd name="connsiteX18" fmla="*/ 198120 w 832088"/>
                <a:gd name="connsiteY18" fmla="*/ 1470660 h 2994660"/>
                <a:gd name="connsiteX19" fmla="*/ 175260 w 832088"/>
                <a:gd name="connsiteY19" fmla="*/ 1554480 h 2994660"/>
                <a:gd name="connsiteX20" fmla="*/ 129540 w 832088"/>
                <a:gd name="connsiteY20" fmla="*/ 1653540 h 2994660"/>
                <a:gd name="connsiteX21" fmla="*/ 91440 w 832088"/>
                <a:gd name="connsiteY21" fmla="*/ 1714500 h 2994660"/>
                <a:gd name="connsiteX22" fmla="*/ 579120 w 832088"/>
                <a:gd name="connsiteY22" fmla="*/ 2994660 h 2994660"/>
                <a:gd name="connsiteX23" fmla="*/ 832088 w 832088"/>
                <a:gd name="connsiteY23" fmla="*/ 2335912 h 2994660"/>
                <a:gd name="connsiteX0" fmla="*/ 312420 w 832088"/>
                <a:gd name="connsiteY0" fmla="*/ 0 h 2335912"/>
                <a:gd name="connsiteX1" fmla="*/ 510540 w 832088"/>
                <a:gd name="connsiteY1" fmla="*/ 91440 h 2335912"/>
                <a:gd name="connsiteX2" fmla="*/ 548640 w 832088"/>
                <a:gd name="connsiteY2" fmla="*/ 220980 h 2335912"/>
                <a:gd name="connsiteX3" fmla="*/ 487680 w 832088"/>
                <a:gd name="connsiteY3" fmla="*/ 335280 h 2335912"/>
                <a:gd name="connsiteX4" fmla="*/ 441960 w 832088"/>
                <a:gd name="connsiteY4" fmla="*/ 419100 h 2335912"/>
                <a:gd name="connsiteX5" fmla="*/ 320040 w 832088"/>
                <a:gd name="connsiteY5" fmla="*/ 487680 h 2335912"/>
                <a:gd name="connsiteX6" fmla="*/ 129540 w 832088"/>
                <a:gd name="connsiteY6" fmla="*/ 525780 h 2335912"/>
                <a:gd name="connsiteX7" fmla="*/ 53340 w 832088"/>
                <a:gd name="connsiteY7" fmla="*/ 571500 h 2335912"/>
                <a:gd name="connsiteX8" fmla="*/ 0 w 832088"/>
                <a:gd name="connsiteY8" fmla="*/ 640080 h 2335912"/>
                <a:gd name="connsiteX9" fmla="*/ 15240 w 832088"/>
                <a:gd name="connsiteY9" fmla="*/ 754380 h 2335912"/>
                <a:gd name="connsiteX10" fmla="*/ 99060 w 832088"/>
                <a:gd name="connsiteY10" fmla="*/ 876300 h 2335912"/>
                <a:gd name="connsiteX11" fmla="*/ 121920 w 832088"/>
                <a:gd name="connsiteY11" fmla="*/ 944880 h 2335912"/>
                <a:gd name="connsiteX12" fmla="*/ 129540 w 832088"/>
                <a:gd name="connsiteY12" fmla="*/ 1013460 h 2335912"/>
                <a:gd name="connsiteX13" fmla="*/ 167640 w 832088"/>
                <a:gd name="connsiteY13" fmla="*/ 1089660 h 2335912"/>
                <a:gd name="connsiteX14" fmla="*/ 190500 w 832088"/>
                <a:gd name="connsiteY14" fmla="*/ 1150620 h 2335912"/>
                <a:gd name="connsiteX15" fmla="*/ 182880 w 832088"/>
                <a:gd name="connsiteY15" fmla="*/ 1242060 h 2335912"/>
                <a:gd name="connsiteX16" fmla="*/ 182880 w 832088"/>
                <a:gd name="connsiteY16" fmla="*/ 1333500 h 2335912"/>
                <a:gd name="connsiteX17" fmla="*/ 213360 w 832088"/>
                <a:gd name="connsiteY17" fmla="*/ 1394460 h 2335912"/>
                <a:gd name="connsiteX18" fmla="*/ 198120 w 832088"/>
                <a:gd name="connsiteY18" fmla="*/ 1470660 h 2335912"/>
                <a:gd name="connsiteX19" fmla="*/ 175260 w 832088"/>
                <a:gd name="connsiteY19" fmla="*/ 1554480 h 2335912"/>
                <a:gd name="connsiteX20" fmla="*/ 129540 w 832088"/>
                <a:gd name="connsiteY20" fmla="*/ 1653540 h 2335912"/>
                <a:gd name="connsiteX21" fmla="*/ 91440 w 832088"/>
                <a:gd name="connsiteY21" fmla="*/ 1714500 h 2335912"/>
                <a:gd name="connsiteX22" fmla="*/ 832088 w 832088"/>
                <a:gd name="connsiteY22" fmla="*/ 2335912 h 2335912"/>
                <a:gd name="connsiteX0" fmla="*/ 312420 w 548640"/>
                <a:gd name="connsiteY0" fmla="*/ 0 h 1759848"/>
                <a:gd name="connsiteX1" fmla="*/ 510540 w 548640"/>
                <a:gd name="connsiteY1" fmla="*/ 91440 h 1759848"/>
                <a:gd name="connsiteX2" fmla="*/ 548640 w 548640"/>
                <a:gd name="connsiteY2" fmla="*/ 220980 h 1759848"/>
                <a:gd name="connsiteX3" fmla="*/ 487680 w 548640"/>
                <a:gd name="connsiteY3" fmla="*/ 335280 h 1759848"/>
                <a:gd name="connsiteX4" fmla="*/ 441960 w 548640"/>
                <a:gd name="connsiteY4" fmla="*/ 419100 h 1759848"/>
                <a:gd name="connsiteX5" fmla="*/ 320040 w 548640"/>
                <a:gd name="connsiteY5" fmla="*/ 487680 h 1759848"/>
                <a:gd name="connsiteX6" fmla="*/ 129540 w 548640"/>
                <a:gd name="connsiteY6" fmla="*/ 525780 h 1759848"/>
                <a:gd name="connsiteX7" fmla="*/ 53340 w 548640"/>
                <a:gd name="connsiteY7" fmla="*/ 571500 h 1759848"/>
                <a:gd name="connsiteX8" fmla="*/ 0 w 548640"/>
                <a:gd name="connsiteY8" fmla="*/ 640080 h 1759848"/>
                <a:gd name="connsiteX9" fmla="*/ 15240 w 548640"/>
                <a:gd name="connsiteY9" fmla="*/ 754380 h 1759848"/>
                <a:gd name="connsiteX10" fmla="*/ 99060 w 548640"/>
                <a:gd name="connsiteY10" fmla="*/ 876300 h 1759848"/>
                <a:gd name="connsiteX11" fmla="*/ 121920 w 548640"/>
                <a:gd name="connsiteY11" fmla="*/ 944880 h 1759848"/>
                <a:gd name="connsiteX12" fmla="*/ 129540 w 548640"/>
                <a:gd name="connsiteY12" fmla="*/ 1013460 h 1759848"/>
                <a:gd name="connsiteX13" fmla="*/ 167640 w 548640"/>
                <a:gd name="connsiteY13" fmla="*/ 1089660 h 1759848"/>
                <a:gd name="connsiteX14" fmla="*/ 190500 w 548640"/>
                <a:gd name="connsiteY14" fmla="*/ 1150620 h 1759848"/>
                <a:gd name="connsiteX15" fmla="*/ 182880 w 548640"/>
                <a:gd name="connsiteY15" fmla="*/ 1242060 h 1759848"/>
                <a:gd name="connsiteX16" fmla="*/ 182880 w 548640"/>
                <a:gd name="connsiteY16" fmla="*/ 1333500 h 1759848"/>
                <a:gd name="connsiteX17" fmla="*/ 213360 w 548640"/>
                <a:gd name="connsiteY17" fmla="*/ 1394460 h 1759848"/>
                <a:gd name="connsiteX18" fmla="*/ 198120 w 548640"/>
                <a:gd name="connsiteY18" fmla="*/ 1470660 h 1759848"/>
                <a:gd name="connsiteX19" fmla="*/ 175260 w 548640"/>
                <a:gd name="connsiteY19" fmla="*/ 1554480 h 1759848"/>
                <a:gd name="connsiteX20" fmla="*/ 129540 w 548640"/>
                <a:gd name="connsiteY20" fmla="*/ 1653540 h 1759848"/>
                <a:gd name="connsiteX21" fmla="*/ 91440 w 548640"/>
                <a:gd name="connsiteY21" fmla="*/ 1714500 h 1759848"/>
                <a:gd name="connsiteX22" fmla="*/ 112008 w 548640"/>
                <a:gd name="connsiteY22" fmla="*/ 1759848 h 1759848"/>
                <a:gd name="connsiteX0" fmla="*/ 312420 w 548640"/>
                <a:gd name="connsiteY0" fmla="*/ 0 h 1714500"/>
                <a:gd name="connsiteX1" fmla="*/ 510540 w 548640"/>
                <a:gd name="connsiteY1" fmla="*/ 91440 h 1714500"/>
                <a:gd name="connsiteX2" fmla="*/ 548640 w 548640"/>
                <a:gd name="connsiteY2" fmla="*/ 220980 h 1714500"/>
                <a:gd name="connsiteX3" fmla="*/ 487680 w 548640"/>
                <a:gd name="connsiteY3" fmla="*/ 335280 h 1714500"/>
                <a:gd name="connsiteX4" fmla="*/ 441960 w 548640"/>
                <a:gd name="connsiteY4" fmla="*/ 419100 h 1714500"/>
                <a:gd name="connsiteX5" fmla="*/ 320040 w 548640"/>
                <a:gd name="connsiteY5" fmla="*/ 487680 h 1714500"/>
                <a:gd name="connsiteX6" fmla="*/ 129540 w 548640"/>
                <a:gd name="connsiteY6" fmla="*/ 525780 h 1714500"/>
                <a:gd name="connsiteX7" fmla="*/ 53340 w 548640"/>
                <a:gd name="connsiteY7" fmla="*/ 571500 h 1714500"/>
                <a:gd name="connsiteX8" fmla="*/ 0 w 548640"/>
                <a:gd name="connsiteY8" fmla="*/ 640080 h 1714500"/>
                <a:gd name="connsiteX9" fmla="*/ 15240 w 548640"/>
                <a:gd name="connsiteY9" fmla="*/ 754380 h 1714500"/>
                <a:gd name="connsiteX10" fmla="*/ 99060 w 548640"/>
                <a:gd name="connsiteY10" fmla="*/ 876300 h 1714500"/>
                <a:gd name="connsiteX11" fmla="*/ 121920 w 548640"/>
                <a:gd name="connsiteY11" fmla="*/ 944880 h 1714500"/>
                <a:gd name="connsiteX12" fmla="*/ 129540 w 548640"/>
                <a:gd name="connsiteY12" fmla="*/ 1013460 h 1714500"/>
                <a:gd name="connsiteX13" fmla="*/ 167640 w 548640"/>
                <a:gd name="connsiteY13" fmla="*/ 1089660 h 1714500"/>
                <a:gd name="connsiteX14" fmla="*/ 190500 w 548640"/>
                <a:gd name="connsiteY14" fmla="*/ 1150620 h 1714500"/>
                <a:gd name="connsiteX15" fmla="*/ 182880 w 548640"/>
                <a:gd name="connsiteY15" fmla="*/ 1242060 h 1714500"/>
                <a:gd name="connsiteX16" fmla="*/ 182880 w 548640"/>
                <a:gd name="connsiteY16" fmla="*/ 1333500 h 1714500"/>
                <a:gd name="connsiteX17" fmla="*/ 213360 w 548640"/>
                <a:gd name="connsiteY17" fmla="*/ 1394460 h 1714500"/>
                <a:gd name="connsiteX18" fmla="*/ 198120 w 548640"/>
                <a:gd name="connsiteY18" fmla="*/ 1470660 h 1714500"/>
                <a:gd name="connsiteX19" fmla="*/ 175260 w 548640"/>
                <a:gd name="connsiteY19" fmla="*/ 1554480 h 1714500"/>
                <a:gd name="connsiteX20" fmla="*/ 129540 w 548640"/>
                <a:gd name="connsiteY20" fmla="*/ 1653540 h 1714500"/>
                <a:gd name="connsiteX21" fmla="*/ 91440 w 548640"/>
                <a:gd name="connsiteY21" fmla="*/ 171450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640" h="1714500">
                  <a:moveTo>
                    <a:pt x="312420" y="0"/>
                  </a:moveTo>
                  <a:lnTo>
                    <a:pt x="510540" y="91440"/>
                  </a:lnTo>
                  <a:lnTo>
                    <a:pt x="548640" y="220980"/>
                  </a:lnTo>
                  <a:lnTo>
                    <a:pt x="487680" y="335280"/>
                  </a:lnTo>
                  <a:lnTo>
                    <a:pt x="441960" y="419100"/>
                  </a:lnTo>
                  <a:lnTo>
                    <a:pt x="320040" y="487680"/>
                  </a:lnTo>
                  <a:lnTo>
                    <a:pt x="129540" y="525780"/>
                  </a:lnTo>
                  <a:lnTo>
                    <a:pt x="53340" y="571500"/>
                  </a:lnTo>
                  <a:lnTo>
                    <a:pt x="0" y="640080"/>
                  </a:lnTo>
                  <a:lnTo>
                    <a:pt x="15240" y="754380"/>
                  </a:lnTo>
                  <a:lnTo>
                    <a:pt x="99060" y="876300"/>
                  </a:lnTo>
                  <a:lnTo>
                    <a:pt x="121920" y="944880"/>
                  </a:lnTo>
                  <a:lnTo>
                    <a:pt x="129540" y="1013460"/>
                  </a:lnTo>
                  <a:lnTo>
                    <a:pt x="167640" y="1089660"/>
                  </a:lnTo>
                  <a:lnTo>
                    <a:pt x="190500" y="1150620"/>
                  </a:lnTo>
                  <a:lnTo>
                    <a:pt x="182880" y="1242060"/>
                  </a:lnTo>
                  <a:lnTo>
                    <a:pt x="182880" y="1333500"/>
                  </a:lnTo>
                  <a:lnTo>
                    <a:pt x="213360" y="1394460"/>
                  </a:lnTo>
                  <a:lnTo>
                    <a:pt x="198120" y="1470660"/>
                  </a:lnTo>
                  <a:lnTo>
                    <a:pt x="175260" y="1554480"/>
                  </a:lnTo>
                  <a:lnTo>
                    <a:pt x="129540" y="1653540"/>
                  </a:lnTo>
                  <a:lnTo>
                    <a:pt x="91440" y="1714500"/>
                  </a:lnTo>
                </a:path>
              </a:pathLst>
            </a:custGeom>
            <a:ln w="63500">
              <a:solidFill>
                <a:srgbClr val="000066"/>
              </a:solidFill>
            </a:ln>
            <a:effectLst>
              <a:outerShdw blurRad="50800" dist="38100" dir="10800000" algn="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sz="1000"/>
            </a:p>
          </p:txBody>
        </p:sp>
        <p:sp>
          <p:nvSpPr>
            <p:cNvPr id="80" name="79 Forma libre"/>
            <p:cNvSpPr/>
            <p:nvPr/>
          </p:nvSpPr>
          <p:spPr>
            <a:xfrm>
              <a:off x="5373688" y="2743200"/>
              <a:ext cx="546100" cy="1798638"/>
            </a:xfrm>
            <a:custGeom>
              <a:avLst/>
              <a:gdLst>
                <a:gd name="connsiteX0" fmla="*/ 7620 w 502920"/>
                <a:gd name="connsiteY0" fmla="*/ 0 h 1798320"/>
                <a:gd name="connsiteX1" fmla="*/ 0 w 502920"/>
                <a:gd name="connsiteY1" fmla="*/ 106680 h 1798320"/>
                <a:gd name="connsiteX2" fmla="*/ 30480 w 502920"/>
                <a:gd name="connsiteY2" fmla="*/ 205740 h 1798320"/>
                <a:gd name="connsiteX3" fmla="*/ 76200 w 502920"/>
                <a:gd name="connsiteY3" fmla="*/ 304800 h 1798320"/>
                <a:gd name="connsiteX4" fmla="*/ 99060 w 502920"/>
                <a:gd name="connsiteY4" fmla="*/ 365760 h 1798320"/>
                <a:gd name="connsiteX5" fmla="*/ 99060 w 502920"/>
                <a:gd name="connsiteY5" fmla="*/ 441960 h 1798320"/>
                <a:gd name="connsiteX6" fmla="*/ 129540 w 502920"/>
                <a:gd name="connsiteY6" fmla="*/ 487680 h 1798320"/>
                <a:gd name="connsiteX7" fmla="*/ 160020 w 502920"/>
                <a:gd name="connsiteY7" fmla="*/ 579120 h 1798320"/>
                <a:gd name="connsiteX8" fmla="*/ 236220 w 502920"/>
                <a:gd name="connsiteY8" fmla="*/ 632460 h 1798320"/>
                <a:gd name="connsiteX9" fmla="*/ 281940 w 502920"/>
                <a:gd name="connsiteY9" fmla="*/ 678180 h 1798320"/>
                <a:gd name="connsiteX10" fmla="*/ 373380 w 502920"/>
                <a:gd name="connsiteY10" fmla="*/ 784860 h 1798320"/>
                <a:gd name="connsiteX11" fmla="*/ 365760 w 502920"/>
                <a:gd name="connsiteY11" fmla="*/ 868680 h 1798320"/>
                <a:gd name="connsiteX12" fmla="*/ 441960 w 502920"/>
                <a:gd name="connsiteY12" fmla="*/ 975360 h 1798320"/>
                <a:gd name="connsiteX13" fmla="*/ 457200 w 502920"/>
                <a:gd name="connsiteY13" fmla="*/ 1097280 h 1798320"/>
                <a:gd name="connsiteX14" fmla="*/ 495300 w 502920"/>
                <a:gd name="connsiteY14" fmla="*/ 1188720 h 1798320"/>
                <a:gd name="connsiteX15" fmla="*/ 502920 w 502920"/>
                <a:gd name="connsiteY15" fmla="*/ 1341120 h 1798320"/>
                <a:gd name="connsiteX16" fmla="*/ 449580 w 502920"/>
                <a:gd name="connsiteY16" fmla="*/ 1493520 h 1798320"/>
                <a:gd name="connsiteX17" fmla="*/ 388620 w 502920"/>
                <a:gd name="connsiteY17" fmla="*/ 1592580 h 1798320"/>
                <a:gd name="connsiteX18" fmla="*/ 335280 w 502920"/>
                <a:gd name="connsiteY18" fmla="*/ 1691640 h 1798320"/>
                <a:gd name="connsiteX19" fmla="*/ 289560 w 502920"/>
                <a:gd name="connsiteY19" fmla="*/ 1798320 h 179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2920" h="1798320">
                  <a:moveTo>
                    <a:pt x="7620" y="0"/>
                  </a:moveTo>
                  <a:lnTo>
                    <a:pt x="0" y="106680"/>
                  </a:lnTo>
                  <a:lnTo>
                    <a:pt x="30480" y="205740"/>
                  </a:lnTo>
                  <a:lnTo>
                    <a:pt x="76200" y="304800"/>
                  </a:lnTo>
                  <a:lnTo>
                    <a:pt x="99060" y="365760"/>
                  </a:lnTo>
                  <a:lnTo>
                    <a:pt x="99060" y="441960"/>
                  </a:lnTo>
                  <a:lnTo>
                    <a:pt x="129540" y="487680"/>
                  </a:lnTo>
                  <a:lnTo>
                    <a:pt x="160020" y="579120"/>
                  </a:lnTo>
                  <a:lnTo>
                    <a:pt x="236220" y="632460"/>
                  </a:lnTo>
                  <a:lnTo>
                    <a:pt x="281940" y="678180"/>
                  </a:lnTo>
                  <a:lnTo>
                    <a:pt x="373380" y="784860"/>
                  </a:lnTo>
                  <a:lnTo>
                    <a:pt x="365760" y="868680"/>
                  </a:lnTo>
                  <a:lnTo>
                    <a:pt x="441960" y="975360"/>
                  </a:lnTo>
                  <a:lnTo>
                    <a:pt x="457200" y="1097280"/>
                  </a:lnTo>
                  <a:lnTo>
                    <a:pt x="495300" y="1188720"/>
                  </a:lnTo>
                  <a:lnTo>
                    <a:pt x="502920" y="1341120"/>
                  </a:lnTo>
                  <a:lnTo>
                    <a:pt x="449580" y="1493520"/>
                  </a:lnTo>
                  <a:lnTo>
                    <a:pt x="388620" y="1592580"/>
                  </a:lnTo>
                  <a:lnTo>
                    <a:pt x="335280" y="1691640"/>
                  </a:lnTo>
                  <a:lnTo>
                    <a:pt x="289560" y="1798320"/>
                  </a:lnTo>
                </a:path>
              </a:pathLst>
            </a:custGeom>
            <a:ln w="63500">
              <a:solidFill>
                <a:srgbClr val="000066"/>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sz="1000"/>
            </a:p>
          </p:txBody>
        </p:sp>
        <p:sp>
          <p:nvSpPr>
            <p:cNvPr id="82" name="81 Forma libre"/>
            <p:cNvSpPr/>
            <p:nvPr/>
          </p:nvSpPr>
          <p:spPr>
            <a:xfrm>
              <a:off x="4562475" y="4556125"/>
              <a:ext cx="1100138" cy="2041525"/>
            </a:xfrm>
            <a:custGeom>
              <a:avLst/>
              <a:gdLst>
                <a:gd name="connsiteX0" fmla="*/ 617220 w 617220"/>
                <a:gd name="connsiteY0" fmla="*/ 0 h 1135380"/>
                <a:gd name="connsiteX1" fmla="*/ 563880 w 617220"/>
                <a:gd name="connsiteY1" fmla="*/ 137160 h 1135380"/>
                <a:gd name="connsiteX2" fmla="*/ 502920 w 617220"/>
                <a:gd name="connsiteY2" fmla="*/ 175260 h 1135380"/>
                <a:gd name="connsiteX3" fmla="*/ 487680 w 617220"/>
                <a:gd name="connsiteY3" fmla="*/ 274320 h 1135380"/>
                <a:gd name="connsiteX4" fmla="*/ 411480 w 617220"/>
                <a:gd name="connsiteY4" fmla="*/ 342900 h 1135380"/>
                <a:gd name="connsiteX5" fmla="*/ 304800 w 617220"/>
                <a:gd name="connsiteY5" fmla="*/ 403860 h 1135380"/>
                <a:gd name="connsiteX6" fmla="*/ 274320 w 617220"/>
                <a:gd name="connsiteY6" fmla="*/ 495300 h 1135380"/>
                <a:gd name="connsiteX7" fmla="*/ 274320 w 617220"/>
                <a:gd name="connsiteY7" fmla="*/ 609600 h 1135380"/>
                <a:gd name="connsiteX8" fmla="*/ 251460 w 617220"/>
                <a:gd name="connsiteY8" fmla="*/ 678180 h 1135380"/>
                <a:gd name="connsiteX9" fmla="*/ 198120 w 617220"/>
                <a:gd name="connsiteY9" fmla="*/ 739140 h 1135380"/>
                <a:gd name="connsiteX10" fmla="*/ 114300 w 617220"/>
                <a:gd name="connsiteY10" fmla="*/ 792480 h 1135380"/>
                <a:gd name="connsiteX11" fmla="*/ 83820 w 617220"/>
                <a:gd name="connsiteY11" fmla="*/ 868680 h 1135380"/>
                <a:gd name="connsiteX12" fmla="*/ 15240 w 617220"/>
                <a:gd name="connsiteY12" fmla="*/ 944880 h 1135380"/>
                <a:gd name="connsiteX13" fmla="*/ 7620 w 617220"/>
                <a:gd name="connsiteY13" fmla="*/ 1066800 h 1135380"/>
                <a:gd name="connsiteX14" fmla="*/ 0 w 617220"/>
                <a:gd name="connsiteY14" fmla="*/ 1135380 h 1135380"/>
                <a:gd name="connsiteX0" fmla="*/ 943352 w 943352"/>
                <a:gd name="connsiteY0" fmla="*/ 0 h 2040592"/>
                <a:gd name="connsiteX1" fmla="*/ 890012 w 943352"/>
                <a:gd name="connsiteY1" fmla="*/ 137160 h 2040592"/>
                <a:gd name="connsiteX2" fmla="*/ 829052 w 943352"/>
                <a:gd name="connsiteY2" fmla="*/ 175260 h 2040592"/>
                <a:gd name="connsiteX3" fmla="*/ 813812 w 943352"/>
                <a:gd name="connsiteY3" fmla="*/ 274320 h 2040592"/>
                <a:gd name="connsiteX4" fmla="*/ 737612 w 943352"/>
                <a:gd name="connsiteY4" fmla="*/ 342900 h 2040592"/>
                <a:gd name="connsiteX5" fmla="*/ 630932 w 943352"/>
                <a:gd name="connsiteY5" fmla="*/ 403860 h 2040592"/>
                <a:gd name="connsiteX6" fmla="*/ 600452 w 943352"/>
                <a:gd name="connsiteY6" fmla="*/ 495300 h 2040592"/>
                <a:gd name="connsiteX7" fmla="*/ 600452 w 943352"/>
                <a:gd name="connsiteY7" fmla="*/ 609600 h 2040592"/>
                <a:gd name="connsiteX8" fmla="*/ 577592 w 943352"/>
                <a:gd name="connsiteY8" fmla="*/ 678180 h 2040592"/>
                <a:gd name="connsiteX9" fmla="*/ 524252 w 943352"/>
                <a:gd name="connsiteY9" fmla="*/ 739140 h 2040592"/>
                <a:gd name="connsiteX10" fmla="*/ 440432 w 943352"/>
                <a:gd name="connsiteY10" fmla="*/ 792480 h 2040592"/>
                <a:gd name="connsiteX11" fmla="*/ 409952 w 943352"/>
                <a:gd name="connsiteY11" fmla="*/ 868680 h 2040592"/>
                <a:gd name="connsiteX12" fmla="*/ 341372 w 943352"/>
                <a:gd name="connsiteY12" fmla="*/ 944880 h 2040592"/>
                <a:gd name="connsiteX13" fmla="*/ 333752 w 943352"/>
                <a:gd name="connsiteY13" fmla="*/ 1066800 h 2040592"/>
                <a:gd name="connsiteX14" fmla="*/ 0 w 943352"/>
                <a:gd name="connsiteY14" fmla="*/ 2040592 h 2040592"/>
                <a:gd name="connsiteX0" fmla="*/ 943352 w 943352"/>
                <a:gd name="connsiteY0" fmla="*/ 0 h 2040592"/>
                <a:gd name="connsiteX1" fmla="*/ 890012 w 943352"/>
                <a:gd name="connsiteY1" fmla="*/ 137160 h 2040592"/>
                <a:gd name="connsiteX2" fmla="*/ 829052 w 943352"/>
                <a:gd name="connsiteY2" fmla="*/ 175260 h 2040592"/>
                <a:gd name="connsiteX3" fmla="*/ 813812 w 943352"/>
                <a:gd name="connsiteY3" fmla="*/ 274320 h 2040592"/>
                <a:gd name="connsiteX4" fmla="*/ 737612 w 943352"/>
                <a:gd name="connsiteY4" fmla="*/ 342900 h 2040592"/>
                <a:gd name="connsiteX5" fmla="*/ 630932 w 943352"/>
                <a:gd name="connsiteY5" fmla="*/ 403860 h 2040592"/>
                <a:gd name="connsiteX6" fmla="*/ 600452 w 943352"/>
                <a:gd name="connsiteY6" fmla="*/ 495300 h 2040592"/>
                <a:gd name="connsiteX7" fmla="*/ 600452 w 943352"/>
                <a:gd name="connsiteY7" fmla="*/ 609600 h 2040592"/>
                <a:gd name="connsiteX8" fmla="*/ 577592 w 943352"/>
                <a:gd name="connsiteY8" fmla="*/ 678180 h 2040592"/>
                <a:gd name="connsiteX9" fmla="*/ 524252 w 943352"/>
                <a:gd name="connsiteY9" fmla="*/ 739140 h 2040592"/>
                <a:gd name="connsiteX10" fmla="*/ 440432 w 943352"/>
                <a:gd name="connsiteY10" fmla="*/ 792480 h 2040592"/>
                <a:gd name="connsiteX11" fmla="*/ 409952 w 943352"/>
                <a:gd name="connsiteY11" fmla="*/ 868680 h 2040592"/>
                <a:gd name="connsiteX12" fmla="*/ 341372 w 943352"/>
                <a:gd name="connsiteY12" fmla="*/ 944880 h 2040592"/>
                <a:gd name="connsiteX13" fmla="*/ 333752 w 943352"/>
                <a:gd name="connsiteY13" fmla="*/ 1066800 h 2040592"/>
                <a:gd name="connsiteX14" fmla="*/ 242312 w 943352"/>
                <a:gd name="connsiteY14" fmla="*/ 1325880 h 2040592"/>
                <a:gd name="connsiteX15" fmla="*/ 0 w 943352"/>
                <a:gd name="connsiteY15" fmla="*/ 2040592 h 2040592"/>
                <a:gd name="connsiteX0" fmla="*/ 943352 w 943352"/>
                <a:gd name="connsiteY0" fmla="*/ 0 h 2040592"/>
                <a:gd name="connsiteX1" fmla="*/ 890012 w 943352"/>
                <a:gd name="connsiteY1" fmla="*/ 137160 h 2040592"/>
                <a:gd name="connsiteX2" fmla="*/ 829052 w 943352"/>
                <a:gd name="connsiteY2" fmla="*/ 175260 h 2040592"/>
                <a:gd name="connsiteX3" fmla="*/ 813812 w 943352"/>
                <a:gd name="connsiteY3" fmla="*/ 274320 h 2040592"/>
                <a:gd name="connsiteX4" fmla="*/ 737612 w 943352"/>
                <a:gd name="connsiteY4" fmla="*/ 342900 h 2040592"/>
                <a:gd name="connsiteX5" fmla="*/ 630932 w 943352"/>
                <a:gd name="connsiteY5" fmla="*/ 403860 h 2040592"/>
                <a:gd name="connsiteX6" fmla="*/ 600452 w 943352"/>
                <a:gd name="connsiteY6" fmla="*/ 495300 h 2040592"/>
                <a:gd name="connsiteX7" fmla="*/ 600452 w 943352"/>
                <a:gd name="connsiteY7" fmla="*/ 609600 h 2040592"/>
                <a:gd name="connsiteX8" fmla="*/ 577592 w 943352"/>
                <a:gd name="connsiteY8" fmla="*/ 678180 h 2040592"/>
                <a:gd name="connsiteX9" fmla="*/ 524252 w 943352"/>
                <a:gd name="connsiteY9" fmla="*/ 739140 h 2040592"/>
                <a:gd name="connsiteX10" fmla="*/ 440432 w 943352"/>
                <a:gd name="connsiteY10" fmla="*/ 792480 h 2040592"/>
                <a:gd name="connsiteX11" fmla="*/ 409952 w 943352"/>
                <a:gd name="connsiteY11" fmla="*/ 868680 h 2040592"/>
                <a:gd name="connsiteX12" fmla="*/ 341372 w 943352"/>
                <a:gd name="connsiteY12" fmla="*/ 944880 h 2040592"/>
                <a:gd name="connsiteX13" fmla="*/ 333752 w 943352"/>
                <a:gd name="connsiteY13" fmla="*/ 1066800 h 2040592"/>
                <a:gd name="connsiteX14" fmla="*/ 242312 w 943352"/>
                <a:gd name="connsiteY14" fmla="*/ 1325880 h 2040592"/>
                <a:gd name="connsiteX15" fmla="*/ 135632 w 943352"/>
                <a:gd name="connsiteY15" fmla="*/ 1653540 h 2040592"/>
                <a:gd name="connsiteX16" fmla="*/ 0 w 943352"/>
                <a:gd name="connsiteY16" fmla="*/ 2040592 h 2040592"/>
                <a:gd name="connsiteX0" fmla="*/ 1015360 w 1015360"/>
                <a:gd name="connsiteY0" fmla="*/ 0 h 2040592"/>
                <a:gd name="connsiteX1" fmla="*/ 962020 w 1015360"/>
                <a:gd name="connsiteY1" fmla="*/ 137160 h 2040592"/>
                <a:gd name="connsiteX2" fmla="*/ 901060 w 1015360"/>
                <a:gd name="connsiteY2" fmla="*/ 175260 h 2040592"/>
                <a:gd name="connsiteX3" fmla="*/ 885820 w 1015360"/>
                <a:gd name="connsiteY3" fmla="*/ 274320 h 2040592"/>
                <a:gd name="connsiteX4" fmla="*/ 809620 w 1015360"/>
                <a:gd name="connsiteY4" fmla="*/ 342900 h 2040592"/>
                <a:gd name="connsiteX5" fmla="*/ 702940 w 1015360"/>
                <a:gd name="connsiteY5" fmla="*/ 403860 h 2040592"/>
                <a:gd name="connsiteX6" fmla="*/ 672460 w 1015360"/>
                <a:gd name="connsiteY6" fmla="*/ 495300 h 2040592"/>
                <a:gd name="connsiteX7" fmla="*/ 672460 w 1015360"/>
                <a:gd name="connsiteY7" fmla="*/ 609600 h 2040592"/>
                <a:gd name="connsiteX8" fmla="*/ 649600 w 1015360"/>
                <a:gd name="connsiteY8" fmla="*/ 678180 h 2040592"/>
                <a:gd name="connsiteX9" fmla="*/ 596260 w 1015360"/>
                <a:gd name="connsiteY9" fmla="*/ 739140 h 2040592"/>
                <a:gd name="connsiteX10" fmla="*/ 512440 w 1015360"/>
                <a:gd name="connsiteY10" fmla="*/ 792480 h 2040592"/>
                <a:gd name="connsiteX11" fmla="*/ 481960 w 1015360"/>
                <a:gd name="connsiteY11" fmla="*/ 868680 h 2040592"/>
                <a:gd name="connsiteX12" fmla="*/ 413380 w 1015360"/>
                <a:gd name="connsiteY12" fmla="*/ 944880 h 2040592"/>
                <a:gd name="connsiteX13" fmla="*/ 405760 w 1015360"/>
                <a:gd name="connsiteY13" fmla="*/ 1066800 h 2040592"/>
                <a:gd name="connsiteX14" fmla="*/ 314320 w 1015360"/>
                <a:gd name="connsiteY14" fmla="*/ 1325880 h 2040592"/>
                <a:gd name="connsiteX15" fmla="*/ 207640 w 1015360"/>
                <a:gd name="connsiteY15" fmla="*/ 1653540 h 2040592"/>
                <a:gd name="connsiteX16" fmla="*/ 0 w 1015360"/>
                <a:gd name="connsiteY16" fmla="*/ 2040592 h 2040592"/>
                <a:gd name="connsiteX0" fmla="*/ 1015360 w 1015360"/>
                <a:gd name="connsiteY0" fmla="*/ 0 h 2040592"/>
                <a:gd name="connsiteX1" fmla="*/ 962020 w 1015360"/>
                <a:gd name="connsiteY1" fmla="*/ 137160 h 2040592"/>
                <a:gd name="connsiteX2" fmla="*/ 901060 w 1015360"/>
                <a:gd name="connsiteY2" fmla="*/ 175260 h 2040592"/>
                <a:gd name="connsiteX3" fmla="*/ 885820 w 1015360"/>
                <a:gd name="connsiteY3" fmla="*/ 274320 h 2040592"/>
                <a:gd name="connsiteX4" fmla="*/ 809620 w 1015360"/>
                <a:gd name="connsiteY4" fmla="*/ 342900 h 2040592"/>
                <a:gd name="connsiteX5" fmla="*/ 702940 w 1015360"/>
                <a:gd name="connsiteY5" fmla="*/ 403860 h 2040592"/>
                <a:gd name="connsiteX6" fmla="*/ 672460 w 1015360"/>
                <a:gd name="connsiteY6" fmla="*/ 495300 h 2040592"/>
                <a:gd name="connsiteX7" fmla="*/ 672460 w 1015360"/>
                <a:gd name="connsiteY7" fmla="*/ 609600 h 2040592"/>
                <a:gd name="connsiteX8" fmla="*/ 649600 w 1015360"/>
                <a:gd name="connsiteY8" fmla="*/ 678180 h 2040592"/>
                <a:gd name="connsiteX9" fmla="*/ 596260 w 1015360"/>
                <a:gd name="connsiteY9" fmla="*/ 739140 h 2040592"/>
                <a:gd name="connsiteX10" fmla="*/ 512440 w 1015360"/>
                <a:gd name="connsiteY10" fmla="*/ 792480 h 2040592"/>
                <a:gd name="connsiteX11" fmla="*/ 481960 w 1015360"/>
                <a:gd name="connsiteY11" fmla="*/ 868680 h 2040592"/>
                <a:gd name="connsiteX12" fmla="*/ 413380 w 1015360"/>
                <a:gd name="connsiteY12" fmla="*/ 944880 h 2040592"/>
                <a:gd name="connsiteX13" fmla="*/ 405760 w 1015360"/>
                <a:gd name="connsiteY13" fmla="*/ 1066800 h 2040592"/>
                <a:gd name="connsiteX14" fmla="*/ 314320 w 1015360"/>
                <a:gd name="connsiteY14" fmla="*/ 1325880 h 2040592"/>
                <a:gd name="connsiteX15" fmla="*/ 144016 w 1015360"/>
                <a:gd name="connsiteY15" fmla="*/ 1608544 h 2040592"/>
                <a:gd name="connsiteX16" fmla="*/ 0 w 1015360"/>
                <a:gd name="connsiteY16" fmla="*/ 2040592 h 2040592"/>
                <a:gd name="connsiteX0" fmla="*/ 1015360 w 1015360"/>
                <a:gd name="connsiteY0" fmla="*/ 0 h 2040592"/>
                <a:gd name="connsiteX1" fmla="*/ 962020 w 1015360"/>
                <a:gd name="connsiteY1" fmla="*/ 137160 h 2040592"/>
                <a:gd name="connsiteX2" fmla="*/ 901060 w 1015360"/>
                <a:gd name="connsiteY2" fmla="*/ 175260 h 2040592"/>
                <a:gd name="connsiteX3" fmla="*/ 885820 w 1015360"/>
                <a:gd name="connsiteY3" fmla="*/ 274320 h 2040592"/>
                <a:gd name="connsiteX4" fmla="*/ 809620 w 1015360"/>
                <a:gd name="connsiteY4" fmla="*/ 342900 h 2040592"/>
                <a:gd name="connsiteX5" fmla="*/ 702940 w 1015360"/>
                <a:gd name="connsiteY5" fmla="*/ 403860 h 2040592"/>
                <a:gd name="connsiteX6" fmla="*/ 672460 w 1015360"/>
                <a:gd name="connsiteY6" fmla="*/ 495300 h 2040592"/>
                <a:gd name="connsiteX7" fmla="*/ 672460 w 1015360"/>
                <a:gd name="connsiteY7" fmla="*/ 609600 h 2040592"/>
                <a:gd name="connsiteX8" fmla="*/ 649600 w 1015360"/>
                <a:gd name="connsiteY8" fmla="*/ 678180 h 2040592"/>
                <a:gd name="connsiteX9" fmla="*/ 596260 w 1015360"/>
                <a:gd name="connsiteY9" fmla="*/ 739140 h 2040592"/>
                <a:gd name="connsiteX10" fmla="*/ 512440 w 1015360"/>
                <a:gd name="connsiteY10" fmla="*/ 792480 h 2040592"/>
                <a:gd name="connsiteX11" fmla="*/ 481960 w 1015360"/>
                <a:gd name="connsiteY11" fmla="*/ 868680 h 2040592"/>
                <a:gd name="connsiteX12" fmla="*/ 413380 w 1015360"/>
                <a:gd name="connsiteY12" fmla="*/ 944880 h 2040592"/>
                <a:gd name="connsiteX13" fmla="*/ 405760 w 1015360"/>
                <a:gd name="connsiteY13" fmla="*/ 1066800 h 2040592"/>
                <a:gd name="connsiteX14" fmla="*/ 314320 w 1015360"/>
                <a:gd name="connsiteY14" fmla="*/ 1325880 h 2040592"/>
                <a:gd name="connsiteX15" fmla="*/ 216024 w 1015360"/>
                <a:gd name="connsiteY15" fmla="*/ 1608544 h 2040592"/>
                <a:gd name="connsiteX16" fmla="*/ 0 w 1015360"/>
                <a:gd name="connsiteY16" fmla="*/ 2040592 h 2040592"/>
                <a:gd name="connsiteX0" fmla="*/ 1015360 w 1015360"/>
                <a:gd name="connsiteY0" fmla="*/ 0 h 2040592"/>
                <a:gd name="connsiteX1" fmla="*/ 962020 w 1015360"/>
                <a:gd name="connsiteY1" fmla="*/ 137160 h 2040592"/>
                <a:gd name="connsiteX2" fmla="*/ 901060 w 1015360"/>
                <a:gd name="connsiteY2" fmla="*/ 175260 h 2040592"/>
                <a:gd name="connsiteX3" fmla="*/ 885820 w 1015360"/>
                <a:gd name="connsiteY3" fmla="*/ 274320 h 2040592"/>
                <a:gd name="connsiteX4" fmla="*/ 809620 w 1015360"/>
                <a:gd name="connsiteY4" fmla="*/ 342900 h 2040592"/>
                <a:gd name="connsiteX5" fmla="*/ 702940 w 1015360"/>
                <a:gd name="connsiteY5" fmla="*/ 403860 h 2040592"/>
                <a:gd name="connsiteX6" fmla="*/ 672460 w 1015360"/>
                <a:gd name="connsiteY6" fmla="*/ 495300 h 2040592"/>
                <a:gd name="connsiteX7" fmla="*/ 672460 w 1015360"/>
                <a:gd name="connsiteY7" fmla="*/ 609600 h 2040592"/>
                <a:gd name="connsiteX8" fmla="*/ 649600 w 1015360"/>
                <a:gd name="connsiteY8" fmla="*/ 678180 h 2040592"/>
                <a:gd name="connsiteX9" fmla="*/ 596260 w 1015360"/>
                <a:gd name="connsiteY9" fmla="*/ 739140 h 2040592"/>
                <a:gd name="connsiteX10" fmla="*/ 512440 w 1015360"/>
                <a:gd name="connsiteY10" fmla="*/ 792480 h 2040592"/>
                <a:gd name="connsiteX11" fmla="*/ 481960 w 1015360"/>
                <a:gd name="connsiteY11" fmla="*/ 868680 h 2040592"/>
                <a:gd name="connsiteX12" fmla="*/ 413380 w 1015360"/>
                <a:gd name="connsiteY12" fmla="*/ 944880 h 2040592"/>
                <a:gd name="connsiteX13" fmla="*/ 405760 w 1015360"/>
                <a:gd name="connsiteY13" fmla="*/ 1066800 h 2040592"/>
                <a:gd name="connsiteX14" fmla="*/ 360040 w 1015360"/>
                <a:gd name="connsiteY14" fmla="*/ 1203960 h 2040592"/>
                <a:gd name="connsiteX15" fmla="*/ 314320 w 1015360"/>
                <a:gd name="connsiteY15" fmla="*/ 1325880 h 2040592"/>
                <a:gd name="connsiteX16" fmla="*/ 216024 w 1015360"/>
                <a:gd name="connsiteY16" fmla="*/ 1608544 h 2040592"/>
                <a:gd name="connsiteX17" fmla="*/ 0 w 1015360"/>
                <a:gd name="connsiteY17" fmla="*/ 2040592 h 2040592"/>
                <a:gd name="connsiteX0" fmla="*/ 1015360 w 1015360"/>
                <a:gd name="connsiteY0" fmla="*/ 0 h 2040592"/>
                <a:gd name="connsiteX1" fmla="*/ 962020 w 1015360"/>
                <a:gd name="connsiteY1" fmla="*/ 137160 h 2040592"/>
                <a:gd name="connsiteX2" fmla="*/ 901060 w 1015360"/>
                <a:gd name="connsiteY2" fmla="*/ 175260 h 2040592"/>
                <a:gd name="connsiteX3" fmla="*/ 885820 w 1015360"/>
                <a:gd name="connsiteY3" fmla="*/ 274320 h 2040592"/>
                <a:gd name="connsiteX4" fmla="*/ 809620 w 1015360"/>
                <a:gd name="connsiteY4" fmla="*/ 342900 h 2040592"/>
                <a:gd name="connsiteX5" fmla="*/ 702940 w 1015360"/>
                <a:gd name="connsiteY5" fmla="*/ 403860 h 2040592"/>
                <a:gd name="connsiteX6" fmla="*/ 672460 w 1015360"/>
                <a:gd name="connsiteY6" fmla="*/ 495300 h 2040592"/>
                <a:gd name="connsiteX7" fmla="*/ 672460 w 1015360"/>
                <a:gd name="connsiteY7" fmla="*/ 609600 h 2040592"/>
                <a:gd name="connsiteX8" fmla="*/ 649600 w 1015360"/>
                <a:gd name="connsiteY8" fmla="*/ 678180 h 2040592"/>
                <a:gd name="connsiteX9" fmla="*/ 596260 w 1015360"/>
                <a:gd name="connsiteY9" fmla="*/ 739140 h 2040592"/>
                <a:gd name="connsiteX10" fmla="*/ 512440 w 1015360"/>
                <a:gd name="connsiteY10" fmla="*/ 792480 h 2040592"/>
                <a:gd name="connsiteX11" fmla="*/ 481960 w 1015360"/>
                <a:gd name="connsiteY11" fmla="*/ 868680 h 2040592"/>
                <a:gd name="connsiteX12" fmla="*/ 413380 w 1015360"/>
                <a:gd name="connsiteY12" fmla="*/ 944880 h 2040592"/>
                <a:gd name="connsiteX13" fmla="*/ 405760 w 1015360"/>
                <a:gd name="connsiteY13" fmla="*/ 1066800 h 2040592"/>
                <a:gd name="connsiteX14" fmla="*/ 360040 w 1015360"/>
                <a:gd name="connsiteY14" fmla="*/ 1176496 h 2040592"/>
                <a:gd name="connsiteX15" fmla="*/ 314320 w 1015360"/>
                <a:gd name="connsiteY15" fmla="*/ 1325880 h 2040592"/>
                <a:gd name="connsiteX16" fmla="*/ 216024 w 1015360"/>
                <a:gd name="connsiteY16" fmla="*/ 1608544 h 2040592"/>
                <a:gd name="connsiteX17" fmla="*/ 0 w 1015360"/>
                <a:gd name="connsiteY17" fmla="*/ 2040592 h 204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5360" h="2040592">
                  <a:moveTo>
                    <a:pt x="1015360" y="0"/>
                  </a:moveTo>
                  <a:lnTo>
                    <a:pt x="962020" y="137160"/>
                  </a:lnTo>
                  <a:lnTo>
                    <a:pt x="901060" y="175260"/>
                  </a:lnTo>
                  <a:lnTo>
                    <a:pt x="885820" y="274320"/>
                  </a:lnTo>
                  <a:lnTo>
                    <a:pt x="809620" y="342900"/>
                  </a:lnTo>
                  <a:lnTo>
                    <a:pt x="702940" y="403860"/>
                  </a:lnTo>
                  <a:lnTo>
                    <a:pt x="672460" y="495300"/>
                  </a:lnTo>
                  <a:lnTo>
                    <a:pt x="672460" y="609600"/>
                  </a:lnTo>
                  <a:lnTo>
                    <a:pt x="649600" y="678180"/>
                  </a:lnTo>
                  <a:lnTo>
                    <a:pt x="596260" y="739140"/>
                  </a:lnTo>
                  <a:lnTo>
                    <a:pt x="512440" y="792480"/>
                  </a:lnTo>
                  <a:lnTo>
                    <a:pt x="481960" y="868680"/>
                  </a:lnTo>
                  <a:lnTo>
                    <a:pt x="413380" y="944880"/>
                  </a:lnTo>
                  <a:lnTo>
                    <a:pt x="405760" y="1066800"/>
                  </a:lnTo>
                  <a:lnTo>
                    <a:pt x="360040" y="1176496"/>
                  </a:lnTo>
                  <a:lnTo>
                    <a:pt x="314320" y="1325880"/>
                  </a:lnTo>
                  <a:lnTo>
                    <a:pt x="216024" y="1608544"/>
                  </a:lnTo>
                  <a:lnTo>
                    <a:pt x="0" y="2040592"/>
                  </a:lnTo>
                </a:path>
              </a:pathLst>
            </a:custGeom>
            <a:ln w="63500">
              <a:solidFill>
                <a:srgbClr val="000066"/>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sz="1000"/>
            </a:p>
          </p:txBody>
        </p:sp>
        <p:sp>
          <p:nvSpPr>
            <p:cNvPr id="84" name="83 Forma libre"/>
            <p:cNvSpPr/>
            <p:nvPr/>
          </p:nvSpPr>
          <p:spPr>
            <a:xfrm>
              <a:off x="5030788" y="2997200"/>
              <a:ext cx="3041650" cy="2844800"/>
            </a:xfrm>
            <a:custGeom>
              <a:avLst/>
              <a:gdLst>
                <a:gd name="connsiteX0" fmla="*/ 1637071 w 1637071"/>
                <a:gd name="connsiteY0" fmla="*/ 0 h 1769807"/>
                <a:gd name="connsiteX1" fmla="*/ 1578077 w 1637071"/>
                <a:gd name="connsiteY1" fmla="*/ 353961 h 1769807"/>
                <a:gd name="connsiteX2" fmla="*/ 1371600 w 1637071"/>
                <a:gd name="connsiteY2" fmla="*/ 530942 h 1769807"/>
                <a:gd name="connsiteX3" fmla="*/ 1371600 w 1637071"/>
                <a:gd name="connsiteY3" fmla="*/ 693174 h 1769807"/>
                <a:gd name="connsiteX4" fmla="*/ 1253613 w 1637071"/>
                <a:gd name="connsiteY4" fmla="*/ 870155 h 1769807"/>
                <a:gd name="connsiteX5" fmla="*/ 1238864 w 1637071"/>
                <a:gd name="connsiteY5" fmla="*/ 1312607 h 1769807"/>
                <a:gd name="connsiteX6" fmla="*/ 1032387 w 1637071"/>
                <a:gd name="connsiteY6" fmla="*/ 1637071 h 1769807"/>
                <a:gd name="connsiteX7" fmla="*/ 634180 w 1637071"/>
                <a:gd name="connsiteY7" fmla="*/ 1769807 h 1769807"/>
                <a:gd name="connsiteX8" fmla="*/ 191729 w 1637071"/>
                <a:gd name="connsiteY8" fmla="*/ 1666568 h 1769807"/>
                <a:gd name="connsiteX9" fmla="*/ 0 w 1637071"/>
                <a:gd name="connsiteY9" fmla="*/ 1607574 h 1769807"/>
                <a:gd name="connsiteX0" fmla="*/ 1637071 w 1637071"/>
                <a:gd name="connsiteY0" fmla="*/ 0 h 1769807"/>
                <a:gd name="connsiteX1" fmla="*/ 1578077 w 1637071"/>
                <a:gd name="connsiteY1" fmla="*/ 353961 h 1769807"/>
                <a:gd name="connsiteX2" fmla="*/ 1371600 w 1637071"/>
                <a:gd name="connsiteY2" fmla="*/ 530942 h 1769807"/>
                <a:gd name="connsiteX3" fmla="*/ 1371600 w 1637071"/>
                <a:gd name="connsiteY3" fmla="*/ 693174 h 1769807"/>
                <a:gd name="connsiteX4" fmla="*/ 1253613 w 1637071"/>
                <a:gd name="connsiteY4" fmla="*/ 870155 h 1769807"/>
                <a:gd name="connsiteX5" fmla="*/ 1238864 w 1637071"/>
                <a:gd name="connsiteY5" fmla="*/ 1312607 h 1769807"/>
                <a:gd name="connsiteX6" fmla="*/ 1032387 w 1637071"/>
                <a:gd name="connsiteY6" fmla="*/ 1637071 h 1769807"/>
                <a:gd name="connsiteX7" fmla="*/ 634180 w 1637071"/>
                <a:gd name="connsiteY7" fmla="*/ 1769807 h 1769807"/>
                <a:gd name="connsiteX8" fmla="*/ 191729 w 1637071"/>
                <a:gd name="connsiteY8" fmla="*/ 1666568 h 1769807"/>
                <a:gd name="connsiteX9" fmla="*/ 0 w 1637071"/>
                <a:gd name="connsiteY9" fmla="*/ 1607574 h 1769807"/>
                <a:gd name="connsiteX0" fmla="*/ 1637071 w 1637071"/>
                <a:gd name="connsiteY0" fmla="*/ 0 h 1769807"/>
                <a:gd name="connsiteX1" fmla="*/ 1578077 w 1637071"/>
                <a:gd name="connsiteY1" fmla="*/ 353961 h 1769807"/>
                <a:gd name="connsiteX2" fmla="*/ 1371600 w 1637071"/>
                <a:gd name="connsiteY2" fmla="*/ 530942 h 1769807"/>
                <a:gd name="connsiteX3" fmla="*/ 1371600 w 1637071"/>
                <a:gd name="connsiteY3" fmla="*/ 693174 h 1769807"/>
                <a:gd name="connsiteX4" fmla="*/ 1253613 w 1637071"/>
                <a:gd name="connsiteY4" fmla="*/ 870155 h 1769807"/>
                <a:gd name="connsiteX5" fmla="*/ 1238864 w 1637071"/>
                <a:gd name="connsiteY5" fmla="*/ 1312607 h 1769807"/>
                <a:gd name="connsiteX6" fmla="*/ 1032387 w 1637071"/>
                <a:gd name="connsiteY6" fmla="*/ 1637071 h 1769807"/>
                <a:gd name="connsiteX7" fmla="*/ 634180 w 1637071"/>
                <a:gd name="connsiteY7" fmla="*/ 1769807 h 1769807"/>
                <a:gd name="connsiteX8" fmla="*/ 191729 w 1637071"/>
                <a:gd name="connsiteY8" fmla="*/ 1666568 h 1769807"/>
                <a:gd name="connsiteX9" fmla="*/ 0 w 1637071"/>
                <a:gd name="connsiteY9" fmla="*/ 1607574 h 1769807"/>
                <a:gd name="connsiteX0" fmla="*/ 1637071 w 1637071"/>
                <a:gd name="connsiteY0" fmla="*/ 0 h 1769807"/>
                <a:gd name="connsiteX1" fmla="*/ 1578077 w 1637071"/>
                <a:gd name="connsiteY1" fmla="*/ 353961 h 1769807"/>
                <a:gd name="connsiteX2" fmla="*/ 1371600 w 1637071"/>
                <a:gd name="connsiteY2" fmla="*/ 530942 h 1769807"/>
                <a:gd name="connsiteX3" fmla="*/ 1371600 w 1637071"/>
                <a:gd name="connsiteY3" fmla="*/ 693174 h 1769807"/>
                <a:gd name="connsiteX4" fmla="*/ 1253613 w 1637071"/>
                <a:gd name="connsiteY4" fmla="*/ 870155 h 1769807"/>
                <a:gd name="connsiteX5" fmla="*/ 1238864 w 1637071"/>
                <a:gd name="connsiteY5" fmla="*/ 1312607 h 1769807"/>
                <a:gd name="connsiteX6" fmla="*/ 1032387 w 1637071"/>
                <a:gd name="connsiteY6" fmla="*/ 1637071 h 1769807"/>
                <a:gd name="connsiteX7" fmla="*/ 634180 w 1637071"/>
                <a:gd name="connsiteY7" fmla="*/ 1769807 h 1769807"/>
                <a:gd name="connsiteX8" fmla="*/ 191729 w 1637071"/>
                <a:gd name="connsiteY8" fmla="*/ 1666568 h 1769807"/>
                <a:gd name="connsiteX9" fmla="*/ 0 w 1637071"/>
                <a:gd name="connsiteY9" fmla="*/ 1607574 h 1769807"/>
                <a:gd name="connsiteX0" fmla="*/ 1637071 w 1637071"/>
                <a:gd name="connsiteY0" fmla="*/ 0 h 1769807"/>
                <a:gd name="connsiteX1" fmla="*/ 1578077 w 1637071"/>
                <a:gd name="connsiteY1" fmla="*/ 353961 h 1769807"/>
                <a:gd name="connsiteX2" fmla="*/ 1371600 w 1637071"/>
                <a:gd name="connsiteY2" fmla="*/ 530942 h 1769807"/>
                <a:gd name="connsiteX3" fmla="*/ 1339645 w 1637071"/>
                <a:gd name="connsiteY3" fmla="*/ 717755 h 1769807"/>
                <a:gd name="connsiteX4" fmla="*/ 1253613 w 1637071"/>
                <a:gd name="connsiteY4" fmla="*/ 870155 h 1769807"/>
                <a:gd name="connsiteX5" fmla="*/ 1238864 w 1637071"/>
                <a:gd name="connsiteY5" fmla="*/ 1312607 h 1769807"/>
                <a:gd name="connsiteX6" fmla="*/ 1032387 w 1637071"/>
                <a:gd name="connsiteY6" fmla="*/ 1637071 h 1769807"/>
                <a:gd name="connsiteX7" fmla="*/ 634180 w 1637071"/>
                <a:gd name="connsiteY7" fmla="*/ 1769807 h 1769807"/>
                <a:gd name="connsiteX8" fmla="*/ 191729 w 1637071"/>
                <a:gd name="connsiteY8" fmla="*/ 1666568 h 1769807"/>
                <a:gd name="connsiteX9" fmla="*/ 0 w 1637071"/>
                <a:gd name="connsiteY9" fmla="*/ 1607574 h 1769807"/>
                <a:gd name="connsiteX0" fmla="*/ 1637071 w 1637071"/>
                <a:gd name="connsiteY0" fmla="*/ 0 h 1769807"/>
                <a:gd name="connsiteX1" fmla="*/ 1578077 w 1637071"/>
                <a:gd name="connsiteY1" fmla="*/ 353961 h 1769807"/>
                <a:gd name="connsiteX2" fmla="*/ 1371600 w 1637071"/>
                <a:gd name="connsiteY2" fmla="*/ 530942 h 1769807"/>
                <a:gd name="connsiteX3" fmla="*/ 1339645 w 1637071"/>
                <a:gd name="connsiteY3" fmla="*/ 717755 h 1769807"/>
                <a:gd name="connsiteX4" fmla="*/ 1253613 w 1637071"/>
                <a:gd name="connsiteY4" fmla="*/ 870155 h 1769807"/>
                <a:gd name="connsiteX5" fmla="*/ 1238864 w 1637071"/>
                <a:gd name="connsiteY5" fmla="*/ 1312607 h 1769807"/>
                <a:gd name="connsiteX6" fmla="*/ 1032387 w 1637071"/>
                <a:gd name="connsiteY6" fmla="*/ 1637071 h 1769807"/>
                <a:gd name="connsiteX7" fmla="*/ 634180 w 1637071"/>
                <a:gd name="connsiteY7" fmla="*/ 1769807 h 1769807"/>
                <a:gd name="connsiteX8" fmla="*/ 191729 w 1637071"/>
                <a:gd name="connsiteY8" fmla="*/ 1666568 h 1769807"/>
                <a:gd name="connsiteX9" fmla="*/ 0 w 1637071"/>
                <a:gd name="connsiteY9" fmla="*/ 1607574 h 1769807"/>
                <a:gd name="connsiteX0" fmla="*/ 1637071 w 1637071"/>
                <a:gd name="connsiteY0" fmla="*/ 0 h 1769807"/>
                <a:gd name="connsiteX1" fmla="*/ 1578077 w 1637071"/>
                <a:gd name="connsiteY1" fmla="*/ 353961 h 1769807"/>
                <a:gd name="connsiteX2" fmla="*/ 1371600 w 1637071"/>
                <a:gd name="connsiteY2" fmla="*/ 530942 h 1769807"/>
                <a:gd name="connsiteX3" fmla="*/ 1339645 w 1637071"/>
                <a:gd name="connsiteY3" fmla="*/ 717755 h 1769807"/>
                <a:gd name="connsiteX4" fmla="*/ 1263445 w 1637071"/>
                <a:gd name="connsiteY4" fmla="*/ 870155 h 1769807"/>
                <a:gd name="connsiteX5" fmla="*/ 1238864 w 1637071"/>
                <a:gd name="connsiteY5" fmla="*/ 1312607 h 1769807"/>
                <a:gd name="connsiteX6" fmla="*/ 1032387 w 1637071"/>
                <a:gd name="connsiteY6" fmla="*/ 1637071 h 1769807"/>
                <a:gd name="connsiteX7" fmla="*/ 634180 w 1637071"/>
                <a:gd name="connsiteY7" fmla="*/ 1769807 h 1769807"/>
                <a:gd name="connsiteX8" fmla="*/ 191729 w 1637071"/>
                <a:gd name="connsiteY8" fmla="*/ 1666568 h 1769807"/>
                <a:gd name="connsiteX9" fmla="*/ 0 w 1637071"/>
                <a:gd name="connsiteY9" fmla="*/ 1607574 h 1769807"/>
                <a:gd name="connsiteX0" fmla="*/ 1637071 w 1637071"/>
                <a:gd name="connsiteY0" fmla="*/ 0 h 1769807"/>
                <a:gd name="connsiteX1" fmla="*/ 1578077 w 1637071"/>
                <a:gd name="connsiteY1" fmla="*/ 353961 h 1769807"/>
                <a:gd name="connsiteX2" fmla="*/ 1371600 w 1637071"/>
                <a:gd name="connsiteY2" fmla="*/ 530942 h 1769807"/>
                <a:gd name="connsiteX3" fmla="*/ 1339645 w 1637071"/>
                <a:gd name="connsiteY3" fmla="*/ 717755 h 1769807"/>
                <a:gd name="connsiteX4" fmla="*/ 1263445 w 1637071"/>
                <a:gd name="connsiteY4" fmla="*/ 870155 h 1769807"/>
                <a:gd name="connsiteX5" fmla="*/ 1199787 w 1637071"/>
                <a:gd name="connsiteY5" fmla="*/ 1398576 h 1769807"/>
                <a:gd name="connsiteX6" fmla="*/ 1032387 w 1637071"/>
                <a:gd name="connsiteY6" fmla="*/ 1637071 h 1769807"/>
                <a:gd name="connsiteX7" fmla="*/ 634180 w 1637071"/>
                <a:gd name="connsiteY7" fmla="*/ 1769807 h 1769807"/>
                <a:gd name="connsiteX8" fmla="*/ 191729 w 1637071"/>
                <a:gd name="connsiteY8" fmla="*/ 1666568 h 1769807"/>
                <a:gd name="connsiteX9" fmla="*/ 0 w 1637071"/>
                <a:gd name="connsiteY9" fmla="*/ 1607574 h 1769807"/>
                <a:gd name="connsiteX0" fmla="*/ 1637071 w 1637071"/>
                <a:gd name="connsiteY0" fmla="*/ 0 h 1769807"/>
                <a:gd name="connsiteX1" fmla="*/ 1578077 w 1637071"/>
                <a:gd name="connsiteY1" fmla="*/ 353961 h 1769807"/>
                <a:gd name="connsiteX2" fmla="*/ 1371600 w 1637071"/>
                <a:gd name="connsiteY2" fmla="*/ 530942 h 1769807"/>
                <a:gd name="connsiteX3" fmla="*/ 1339645 w 1637071"/>
                <a:gd name="connsiteY3" fmla="*/ 717755 h 1769807"/>
                <a:gd name="connsiteX4" fmla="*/ 1263445 w 1637071"/>
                <a:gd name="connsiteY4" fmla="*/ 870155 h 1769807"/>
                <a:gd name="connsiteX5" fmla="*/ 1199787 w 1637071"/>
                <a:gd name="connsiteY5" fmla="*/ 1398576 h 1769807"/>
                <a:gd name="connsiteX6" fmla="*/ 1032387 w 1637071"/>
                <a:gd name="connsiteY6" fmla="*/ 1637071 h 1769807"/>
                <a:gd name="connsiteX7" fmla="*/ 634180 w 1637071"/>
                <a:gd name="connsiteY7" fmla="*/ 1769807 h 1769807"/>
                <a:gd name="connsiteX8" fmla="*/ 191729 w 1637071"/>
                <a:gd name="connsiteY8" fmla="*/ 1666568 h 1769807"/>
                <a:gd name="connsiteX9" fmla="*/ 0 w 1637071"/>
                <a:gd name="connsiteY9" fmla="*/ 1607574 h 1769807"/>
                <a:gd name="connsiteX0" fmla="*/ 1637071 w 1637071"/>
                <a:gd name="connsiteY0" fmla="*/ 0 h 1769807"/>
                <a:gd name="connsiteX1" fmla="*/ 1578077 w 1637071"/>
                <a:gd name="connsiteY1" fmla="*/ 353961 h 1769807"/>
                <a:gd name="connsiteX2" fmla="*/ 1371600 w 1637071"/>
                <a:gd name="connsiteY2" fmla="*/ 530942 h 1769807"/>
                <a:gd name="connsiteX3" fmla="*/ 1339645 w 1637071"/>
                <a:gd name="connsiteY3" fmla="*/ 717755 h 1769807"/>
                <a:gd name="connsiteX4" fmla="*/ 1263445 w 1637071"/>
                <a:gd name="connsiteY4" fmla="*/ 870155 h 1769807"/>
                <a:gd name="connsiteX5" fmla="*/ 1199787 w 1637071"/>
                <a:gd name="connsiteY5" fmla="*/ 1398576 h 1769807"/>
                <a:gd name="connsiteX6" fmla="*/ 1008941 w 1637071"/>
                <a:gd name="connsiteY6" fmla="*/ 1613625 h 1769807"/>
                <a:gd name="connsiteX7" fmla="*/ 634180 w 1637071"/>
                <a:gd name="connsiteY7" fmla="*/ 1769807 h 1769807"/>
                <a:gd name="connsiteX8" fmla="*/ 191729 w 1637071"/>
                <a:gd name="connsiteY8" fmla="*/ 1666568 h 1769807"/>
                <a:gd name="connsiteX9" fmla="*/ 0 w 1637071"/>
                <a:gd name="connsiteY9" fmla="*/ 1607574 h 1769807"/>
                <a:gd name="connsiteX0" fmla="*/ 1637071 w 1637071"/>
                <a:gd name="connsiteY0" fmla="*/ 0 h 1769807"/>
                <a:gd name="connsiteX1" fmla="*/ 1578077 w 1637071"/>
                <a:gd name="connsiteY1" fmla="*/ 353961 h 1769807"/>
                <a:gd name="connsiteX2" fmla="*/ 1371600 w 1637071"/>
                <a:gd name="connsiteY2" fmla="*/ 530942 h 1769807"/>
                <a:gd name="connsiteX3" fmla="*/ 1339645 w 1637071"/>
                <a:gd name="connsiteY3" fmla="*/ 717755 h 1769807"/>
                <a:gd name="connsiteX4" fmla="*/ 1263445 w 1637071"/>
                <a:gd name="connsiteY4" fmla="*/ 870155 h 1769807"/>
                <a:gd name="connsiteX5" fmla="*/ 1199787 w 1637071"/>
                <a:gd name="connsiteY5" fmla="*/ 1398576 h 1769807"/>
                <a:gd name="connsiteX6" fmla="*/ 1008941 w 1637071"/>
                <a:gd name="connsiteY6" fmla="*/ 1613625 h 1769807"/>
                <a:gd name="connsiteX7" fmla="*/ 634180 w 1637071"/>
                <a:gd name="connsiteY7" fmla="*/ 1769807 h 1769807"/>
                <a:gd name="connsiteX8" fmla="*/ 191729 w 1637071"/>
                <a:gd name="connsiteY8" fmla="*/ 1666568 h 1769807"/>
                <a:gd name="connsiteX9" fmla="*/ 0 w 1637071"/>
                <a:gd name="connsiteY9" fmla="*/ 1607574 h 1769807"/>
                <a:gd name="connsiteX0" fmla="*/ 1637071 w 1637071"/>
                <a:gd name="connsiteY0" fmla="*/ 0 h 1715099"/>
                <a:gd name="connsiteX1" fmla="*/ 1578077 w 1637071"/>
                <a:gd name="connsiteY1" fmla="*/ 353961 h 1715099"/>
                <a:gd name="connsiteX2" fmla="*/ 1371600 w 1637071"/>
                <a:gd name="connsiteY2" fmla="*/ 530942 h 1715099"/>
                <a:gd name="connsiteX3" fmla="*/ 1339645 w 1637071"/>
                <a:gd name="connsiteY3" fmla="*/ 717755 h 1715099"/>
                <a:gd name="connsiteX4" fmla="*/ 1263445 w 1637071"/>
                <a:gd name="connsiteY4" fmla="*/ 870155 h 1715099"/>
                <a:gd name="connsiteX5" fmla="*/ 1199787 w 1637071"/>
                <a:gd name="connsiteY5" fmla="*/ 1398576 h 1715099"/>
                <a:gd name="connsiteX6" fmla="*/ 1008941 w 1637071"/>
                <a:gd name="connsiteY6" fmla="*/ 1613625 h 1715099"/>
                <a:gd name="connsiteX7" fmla="*/ 614642 w 1637071"/>
                <a:gd name="connsiteY7" fmla="*/ 1715099 h 1715099"/>
                <a:gd name="connsiteX8" fmla="*/ 191729 w 1637071"/>
                <a:gd name="connsiteY8" fmla="*/ 1666568 h 1715099"/>
                <a:gd name="connsiteX9" fmla="*/ 0 w 1637071"/>
                <a:gd name="connsiteY9" fmla="*/ 1607574 h 1715099"/>
                <a:gd name="connsiteX0" fmla="*/ 1637071 w 1637071"/>
                <a:gd name="connsiteY0" fmla="*/ 0 h 1724258"/>
                <a:gd name="connsiteX1" fmla="*/ 1578077 w 1637071"/>
                <a:gd name="connsiteY1" fmla="*/ 353961 h 1724258"/>
                <a:gd name="connsiteX2" fmla="*/ 1371600 w 1637071"/>
                <a:gd name="connsiteY2" fmla="*/ 530942 h 1724258"/>
                <a:gd name="connsiteX3" fmla="*/ 1339645 w 1637071"/>
                <a:gd name="connsiteY3" fmla="*/ 717755 h 1724258"/>
                <a:gd name="connsiteX4" fmla="*/ 1263445 w 1637071"/>
                <a:gd name="connsiteY4" fmla="*/ 870155 h 1724258"/>
                <a:gd name="connsiteX5" fmla="*/ 1199787 w 1637071"/>
                <a:gd name="connsiteY5" fmla="*/ 1398576 h 1724258"/>
                <a:gd name="connsiteX6" fmla="*/ 1008941 w 1637071"/>
                <a:gd name="connsiteY6" fmla="*/ 1613625 h 1724258"/>
                <a:gd name="connsiteX7" fmla="*/ 614642 w 1637071"/>
                <a:gd name="connsiteY7" fmla="*/ 1715099 h 1724258"/>
                <a:gd name="connsiteX8" fmla="*/ 191729 w 1637071"/>
                <a:gd name="connsiteY8" fmla="*/ 1666568 h 1724258"/>
                <a:gd name="connsiteX9" fmla="*/ 0 w 1637071"/>
                <a:gd name="connsiteY9" fmla="*/ 1607574 h 1724258"/>
                <a:gd name="connsiteX0" fmla="*/ 1637071 w 1637071"/>
                <a:gd name="connsiteY0" fmla="*/ 0 h 1724258"/>
                <a:gd name="connsiteX1" fmla="*/ 1578077 w 1637071"/>
                <a:gd name="connsiteY1" fmla="*/ 353961 h 1724258"/>
                <a:gd name="connsiteX2" fmla="*/ 1371600 w 1637071"/>
                <a:gd name="connsiteY2" fmla="*/ 530942 h 1724258"/>
                <a:gd name="connsiteX3" fmla="*/ 1339645 w 1637071"/>
                <a:gd name="connsiteY3" fmla="*/ 717755 h 1724258"/>
                <a:gd name="connsiteX4" fmla="*/ 1263445 w 1637071"/>
                <a:gd name="connsiteY4" fmla="*/ 870155 h 1724258"/>
                <a:gd name="connsiteX5" fmla="*/ 1199787 w 1637071"/>
                <a:gd name="connsiteY5" fmla="*/ 1398576 h 1724258"/>
                <a:gd name="connsiteX6" fmla="*/ 1008941 w 1637071"/>
                <a:gd name="connsiteY6" fmla="*/ 1613625 h 1724258"/>
                <a:gd name="connsiteX7" fmla="*/ 614642 w 1637071"/>
                <a:gd name="connsiteY7" fmla="*/ 1715099 h 1724258"/>
                <a:gd name="connsiteX8" fmla="*/ 191729 w 1637071"/>
                <a:gd name="connsiteY8" fmla="*/ 1666568 h 1724258"/>
                <a:gd name="connsiteX9" fmla="*/ 0 w 1637071"/>
                <a:gd name="connsiteY9" fmla="*/ 1607574 h 1724258"/>
                <a:gd name="connsiteX0" fmla="*/ 1637071 w 1637071"/>
                <a:gd name="connsiteY0" fmla="*/ 0 h 1724258"/>
                <a:gd name="connsiteX1" fmla="*/ 1578077 w 1637071"/>
                <a:gd name="connsiteY1" fmla="*/ 353961 h 1724258"/>
                <a:gd name="connsiteX2" fmla="*/ 1371600 w 1637071"/>
                <a:gd name="connsiteY2" fmla="*/ 530942 h 1724258"/>
                <a:gd name="connsiteX3" fmla="*/ 1339645 w 1637071"/>
                <a:gd name="connsiteY3" fmla="*/ 717755 h 1724258"/>
                <a:gd name="connsiteX4" fmla="*/ 1263445 w 1637071"/>
                <a:gd name="connsiteY4" fmla="*/ 870155 h 1724258"/>
                <a:gd name="connsiteX5" fmla="*/ 1199787 w 1637071"/>
                <a:gd name="connsiteY5" fmla="*/ 1398576 h 1724258"/>
                <a:gd name="connsiteX6" fmla="*/ 1008941 w 1637071"/>
                <a:gd name="connsiteY6" fmla="*/ 1613625 h 1724258"/>
                <a:gd name="connsiteX7" fmla="*/ 614642 w 1637071"/>
                <a:gd name="connsiteY7" fmla="*/ 1715099 h 1724258"/>
                <a:gd name="connsiteX8" fmla="*/ 196645 w 1637071"/>
                <a:gd name="connsiteY8" fmla="*/ 1632154 h 1724258"/>
                <a:gd name="connsiteX9" fmla="*/ 0 w 1637071"/>
                <a:gd name="connsiteY9" fmla="*/ 1607574 h 1724258"/>
                <a:gd name="connsiteX0" fmla="*/ 1637071 w 1637071"/>
                <a:gd name="connsiteY0" fmla="*/ 0 h 1724258"/>
                <a:gd name="connsiteX1" fmla="*/ 1578077 w 1637071"/>
                <a:gd name="connsiteY1" fmla="*/ 353961 h 1724258"/>
                <a:gd name="connsiteX2" fmla="*/ 1371600 w 1637071"/>
                <a:gd name="connsiteY2" fmla="*/ 530942 h 1724258"/>
                <a:gd name="connsiteX3" fmla="*/ 1339645 w 1637071"/>
                <a:gd name="connsiteY3" fmla="*/ 717755 h 1724258"/>
                <a:gd name="connsiteX4" fmla="*/ 1263445 w 1637071"/>
                <a:gd name="connsiteY4" fmla="*/ 870155 h 1724258"/>
                <a:gd name="connsiteX5" fmla="*/ 1199787 w 1637071"/>
                <a:gd name="connsiteY5" fmla="*/ 1398576 h 1724258"/>
                <a:gd name="connsiteX6" fmla="*/ 1008941 w 1637071"/>
                <a:gd name="connsiteY6" fmla="*/ 1613625 h 1724258"/>
                <a:gd name="connsiteX7" fmla="*/ 614642 w 1637071"/>
                <a:gd name="connsiteY7" fmla="*/ 1715099 h 1724258"/>
                <a:gd name="connsiteX8" fmla="*/ 196645 w 1637071"/>
                <a:gd name="connsiteY8" fmla="*/ 1632154 h 1724258"/>
                <a:gd name="connsiteX9" fmla="*/ 0 w 1637071"/>
                <a:gd name="connsiteY9" fmla="*/ 1607574 h 1724258"/>
                <a:gd name="connsiteX0" fmla="*/ 1637071 w 1637071"/>
                <a:gd name="connsiteY0" fmla="*/ 0 h 1724258"/>
                <a:gd name="connsiteX1" fmla="*/ 1578077 w 1637071"/>
                <a:gd name="connsiteY1" fmla="*/ 353961 h 1724258"/>
                <a:gd name="connsiteX2" fmla="*/ 1371600 w 1637071"/>
                <a:gd name="connsiteY2" fmla="*/ 530942 h 1724258"/>
                <a:gd name="connsiteX3" fmla="*/ 1339645 w 1637071"/>
                <a:gd name="connsiteY3" fmla="*/ 717755 h 1724258"/>
                <a:gd name="connsiteX4" fmla="*/ 1263445 w 1637071"/>
                <a:gd name="connsiteY4" fmla="*/ 870155 h 1724258"/>
                <a:gd name="connsiteX5" fmla="*/ 1199787 w 1637071"/>
                <a:gd name="connsiteY5" fmla="*/ 1398576 h 1724258"/>
                <a:gd name="connsiteX6" fmla="*/ 1008941 w 1637071"/>
                <a:gd name="connsiteY6" fmla="*/ 1613625 h 1724258"/>
                <a:gd name="connsiteX7" fmla="*/ 614642 w 1637071"/>
                <a:gd name="connsiteY7" fmla="*/ 1715099 h 1724258"/>
                <a:gd name="connsiteX8" fmla="*/ 196645 w 1637071"/>
                <a:gd name="connsiteY8" fmla="*/ 1632154 h 1724258"/>
                <a:gd name="connsiteX9" fmla="*/ 0 w 1637071"/>
                <a:gd name="connsiteY9" fmla="*/ 1607574 h 1724258"/>
                <a:gd name="connsiteX0" fmla="*/ 1637071 w 1637071"/>
                <a:gd name="connsiteY0" fmla="*/ 0 h 1724258"/>
                <a:gd name="connsiteX1" fmla="*/ 1578077 w 1637071"/>
                <a:gd name="connsiteY1" fmla="*/ 353961 h 1724258"/>
                <a:gd name="connsiteX2" fmla="*/ 1371600 w 1637071"/>
                <a:gd name="connsiteY2" fmla="*/ 530942 h 1724258"/>
                <a:gd name="connsiteX3" fmla="*/ 1339645 w 1637071"/>
                <a:gd name="connsiteY3" fmla="*/ 717755 h 1724258"/>
                <a:gd name="connsiteX4" fmla="*/ 1263445 w 1637071"/>
                <a:gd name="connsiteY4" fmla="*/ 870155 h 1724258"/>
                <a:gd name="connsiteX5" fmla="*/ 1199787 w 1637071"/>
                <a:gd name="connsiteY5" fmla="*/ 1398576 h 1724258"/>
                <a:gd name="connsiteX6" fmla="*/ 960095 w 1637071"/>
                <a:gd name="connsiteY6" fmla="*/ 1582363 h 1724258"/>
                <a:gd name="connsiteX7" fmla="*/ 614642 w 1637071"/>
                <a:gd name="connsiteY7" fmla="*/ 1715099 h 1724258"/>
                <a:gd name="connsiteX8" fmla="*/ 196645 w 1637071"/>
                <a:gd name="connsiteY8" fmla="*/ 1632154 h 1724258"/>
                <a:gd name="connsiteX9" fmla="*/ 0 w 1637071"/>
                <a:gd name="connsiteY9" fmla="*/ 1607574 h 1724258"/>
                <a:gd name="connsiteX0" fmla="*/ 1637071 w 1637071"/>
                <a:gd name="connsiteY0" fmla="*/ 0 h 1724258"/>
                <a:gd name="connsiteX1" fmla="*/ 1578077 w 1637071"/>
                <a:gd name="connsiteY1" fmla="*/ 353961 h 1724258"/>
                <a:gd name="connsiteX2" fmla="*/ 1371600 w 1637071"/>
                <a:gd name="connsiteY2" fmla="*/ 530942 h 1724258"/>
                <a:gd name="connsiteX3" fmla="*/ 1339645 w 1637071"/>
                <a:gd name="connsiteY3" fmla="*/ 717755 h 1724258"/>
                <a:gd name="connsiteX4" fmla="*/ 1263445 w 1637071"/>
                <a:gd name="connsiteY4" fmla="*/ 870155 h 1724258"/>
                <a:gd name="connsiteX5" fmla="*/ 1199787 w 1637071"/>
                <a:gd name="connsiteY5" fmla="*/ 1398576 h 1724258"/>
                <a:gd name="connsiteX6" fmla="*/ 975725 w 1637071"/>
                <a:gd name="connsiteY6" fmla="*/ 1613624 h 1724258"/>
                <a:gd name="connsiteX7" fmla="*/ 614642 w 1637071"/>
                <a:gd name="connsiteY7" fmla="*/ 1715099 h 1724258"/>
                <a:gd name="connsiteX8" fmla="*/ 196645 w 1637071"/>
                <a:gd name="connsiteY8" fmla="*/ 1632154 h 1724258"/>
                <a:gd name="connsiteX9" fmla="*/ 0 w 1637071"/>
                <a:gd name="connsiteY9" fmla="*/ 1607574 h 1724258"/>
                <a:gd name="connsiteX0" fmla="*/ 1568245 w 1578077"/>
                <a:gd name="connsiteY0" fmla="*/ 0 h 1692304"/>
                <a:gd name="connsiteX1" fmla="*/ 1578077 w 1578077"/>
                <a:gd name="connsiteY1" fmla="*/ 322007 h 1692304"/>
                <a:gd name="connsiteX2" fmla="*/ 1371600 w 1578077"/>
                <a:gd name="connsiteY2" fmla="*/ 498988 h 1692304"/>
                <a:gd name="connsiteX3" fmla="*/ 1339645 w 1578077"/>
                <a:gd name="connsiteY3" fmla="*/ 685801 h 1692304"/>
                <a:gd name="connsiteX4" fmla="*/ 1263445 w 1578077"/>
                <a:gd name="connsiteY4" fmla="*/ 838201 h 1692304"/>
                <a:gd name="connsiteX5" fmla="*/ 1199787 w 1578077"/>
                <a:gd name="connsiteY5" fmla="*/ 1366622 h 1692304"/>
                <a:gd name="connsiteX6" fmla="*/ 975725 w 1578077"/>
                <a:gd name="connsiteY6" fmla="*/ 1581670 h 1692304"/>
                <a:gd name="connsiteX7" fmla="*/ 614642 w 1578077"/>
                <a:gd name="connsiteY7" fmla="*/ 1683145 h 1692304"/>
                <a:gd name="connsiteX8" fmla="*/ 196645 w 1578077"/>
                <a:gd name="connsiteY8" fmla="*/ 1600200 h 1692304"/>
                <a:gd name="connsiteX9" fmla="*/ 0 w 1578077"/>
                <a:gd name="connsiteY9" fmla="*/ 1575620 h 1692304"/>
                <a:gd name="connsiteX0" fmla="*/ 1568245 w 1602154"/>
                <a:gd name="connsiteY0" fmla="*/ 0 h 1692304"/>
                <a:gd name="connsiteX1" fmla="*/ 1578077 w 1602154"/>
                <a:gd name="connsiteY1" fmla="*/ 322007 h 1692304"/>
                <a:gd name="connsiteX2" fmla="*/ 1371600 w 1602154"/>
                <a:gd name="connsiteY2" fmla="*/ 498988 h 1692304"/>
                <a:gd name="connsiteX3" fmla="*/ 1339645 w 1602154"/>
                <a:gd name="connsiteY3" fmla="*/ 685801 h 1692304"/>
                <a:gd name="connsiteX4" fmla="*/ 1263445 w 1602154"/>
                <a:gd name="connsiteY4" fmla="*/ 838201 h 1692304"/>
                <a:gd name="connsiteX5" fmla="*/ 1199787 w 1602154"/>
                <a:gd name="connsiteY5" fmla="*/ 1366622 h 1692304"/>
                <a:gd name="connsiteX6" fmla="*/ 975725 w 1602154"/>
                <a:gd name="connsiteY6" fmla="*/ 1581670 h 1692304"/>
                <a:gd name="connsiteX7" fmla="*/ 614642 w 1602154"/>
                <a:gd name="connsiteY7" fmla="*/ 1683145 h 1692304"/>
                <a:gd name="connsiteX8" fmla="*/ 196645 w 1602154"/>
                <a:gd name="connsiteY8" fmla="*/ 1600200 h 1692304"/>
                <a:gd name="connsiteX9" fmla="*/ 0 w 1602154"/>
                <a:gd name="connsiteY9" fmla="*/ 1575620 h 1692304"/>
                <a:gd name="connsiteX0" fmla="*/ 1568245 w 1598246"/>
                <a:gd name="connsiteY0" fmla="*/ 0 h 1692304"/>
                <a:gd name="connsiteX1" fmla="*/ 1578077 w 1598246"/>
                <a:gd name="connsiteY1" fmla="*/ 322007 h 1692304"/>
                <a:gd name="connsiteX2" fmla="*/ 1371600 w 1598246"/>
                <a:gd name="connsiteY2" fmla="*/ 498988 h 1692304"/>
                <a:gd name="connsiteX3" fmla="*/ 1339645 w 1598246"/>
                <a:gd name="connsiteY3" fmla="*/ 685801 h 1692304"/>
                <a:gd name="connsiteX4" fmla="*/ 1263445 w 1598246"/>
                <a:gd name="connsiteY4" fmla="*/ 838201 h 1692304"/>
                <a:gd name="connsiteX5" fmla="*/ 1199787 w 1598246"/>
                <a:gd name="connsiteY5" fmla="*/ 1366622 h 1692304"/>
                <a:gd name="connsiteX6" fmla="*/ 975725 w 1598246"/>
                <a:gd name="connsiteY6" fmla="*/ 1581670 h 1692304"/>
                <a:gd name="connsiteX7" fmla="*/ 614642 w 1598246"/>
                <a:gd name="connsiteY7" fmla="*/ 1683145 h 1692304"/>
                <a:gd name="connsiteX8" fmla="*/ 196645 w 1598246"/>
                <a:gd name="connsiteY8" fmla="*/ 1600200 h 1692304"/>
                <a:gd name="connsiteX9" fmla="*/ 0 w 1598246"/>
                <a:gd name="connsiteY9" fmla="*/ 1575620 h 1692304"/>
                <a:gd name="connsiteX0" fmla="*/ 1568245 w 1598246"/>
                <a:gd name="connsiteY0" fmla="*/ 0 h 1692304"/>
                <a:gd name="connsiteX1" fmla="*/ 1578077 w 1598246"/>
                <a:gd name="connsiteY1" fmla="*/ 322007 h 1692304"/>
                <a:gd name="connsiteX2" fmla="*/ 1371600 w 1598246"/>
                <a:gd name="connsiteY2" fmla="*/ 498988 h 1692304"/>
                <a:gd name="connsiteX3" fmla="*/ 1339645 w 1598246"/>
                <a:gd name="connsiteY3" fmla="*/ 685801 h 1692304"/>
                <a:gd name="connsiteX4" fmla="*/ 1263445 w 1598246"/>
                <a:gd name="connsiteY4" fmla="*/ 838201 h 1692304"/>
                <a:gd name="connsiteX5" fmla="*/ 1199787 w 1598246"/>
                <a:gd name="connsiteY5" fmla="*/ 1366622 h 1692304"/>
                <a:gd name="connsiteX6" fmla="*/ 975725 w 1598246"/>
                <a:gd name="connsiteY6" fmla="*/ 1581670 h 1692304"/>
                <a:gd name="connsiteX7" fmla="*/ 614642 w 1598246"/>
                <a:gd name="connsiteY7" fmla="*/ 1683145 h 1692304"/>
                <a:gd name="connsiteX8" fmla="*/ 196645 w 1598246"/>
                <a:gd name="connsiteY8" fmla="*/ 1600200 h 1692304"/>
                <a:gd name="connsiteX9" fmla="*/ 0 w 1598246"/>
                <a:gd name="connsiteY9" fmla="*/ 1575620 h 1692304"/>
                <a:gd name="connsiteX0" fmla="*/ 1568245 w 1598246"/>
                <a:gd name="connsiteY0" fmla="*/ 0 h 1692304"/>
                <a:gd name="connsiteX1" fmla="*/ 1578077 w 1598246"/>
                <a:gd name="connsiteY1" fmla="*/ 322007 h 1692304"/>
                <a:gd name="connsiteX2" fmla="*/ 1371600 w 1598246"/>
                <a:gd name="connsiteY2" fmla="*/ 498988 h 1692304"/>
                <a:gd name="connsiteX3" fmla="*/ 1339645 w 1598246"/>
                <a:gd name="connsiteY3" fmla="*/ 685801 h 1692304"/>
                <a:gd name="connsiteX4" fmla="*/ 1263445 w 1598246"/>
                <a:gd name="connsiteY4" fmla="*/ 838201 h 1692304"/>
                <a:gd name="connsiteX5" fmla="*/ 1199787 w 1598246"/>
                <a:gd name="connsiteY5" fmla="*/ 1366622 h 1692304"/>
                <a:gd name="connsiteX6" fmla="*/ 975725 w 1598246"/>
                <a:gd name="connsiteY6" fmla="*/ 1581670 h 1692304"/>
                <a:gd name="connsiteX7" fmla="*/ 614642 w 1598246"/>
                <a:gd name="connsiteY7" fmla="*/ 1683145 h 1692304"/>
                <a:gd name="connsiteX8" fmla="*/ 196645 w 1598246"/>
                <a:gd name="connsiteY8" fmla="*/ 1600200 h 1692304"/>
                <a:gd name="connsiteX9" fmla="*/ 0 w 1598246"/>
                <a:gd name="connsiteY9" fmla="*/ 1575620 h 16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8246" h="1692304">
                  <a:moveTo>
                    <a:pt x="1568245" y="0"/>
                  </a:moveTo>
                  <a:cubicBezTo>
                    <a:pt x="1571522" y="107336"/>
                    <a:pt x="1598246" y="249840"/>
                    <a:pt x="1578077" y="322007"/>
                  </a:cubicBezTo>
                  <a:cubicBezTo>
                    <a:pt x="1540513" y="357555"/>
                    <a:pt x="1409164" y="434133"/>
                    <a:pt x="1371600" y="498988"/>
                  </a:cubicBezTo>
                  <a:cubicBezTo>
                    <a:pt x="1363785" y="588234"/>
                    <a:pt x="1372860" y="629770"/>
                    <a:pt x="1339645" y="685801"/>
                  </a:cubicBezTo>
                  <a:lnTo>
                    <a:pt x="1263445" y="838201"/>
                  </a:lnTo>
                  <a:cubicBezTo>
                    <a:pt x="1242226" y="1014341"/>
                    <a:pt x="1254221" y="1129913"/>
                    <a:pt x="1199787" y="1366622"/>
                  </a:cubicBezTo>
                  <a:cubicBezTo>
                    <a:pt x="1124448" y="1473475"/>
                    <a:pt x="1082324" y="1533433"/>
                    <a:pt x="975725" y="1581670"/>
                  </a:cubicBezTo>
                  <a:cubicBezTo>
                    <a:pt x="854061" y="1666295"/>
                    <a:pt x="777337" y="1692304"/>
                    <a:pt x="614642" y="1683145"/>
                  </a:cubicBezTo>
                  <a:lnTo>
                    <a:pt x="196645" y="1600200"/>
                  </a:lnTo>
                  <a:lnTo>
                    <a:pt x="0" y="1575620"/>
                  </a:lnTo>
                </a:path>
              </a:pathLst>
            </a:custGeom>
            <a:ln w="63500">
              <a:solidFill>
                <a:srgbClr val="000066"/>
              </a:solidFill>
            </a:ln>
            <a:effectLst>
              <a:outerShdw blurRad="50800" dist="38100" dir="10800000" algn="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sz="1000"/>
            </a:p>
          </p:txBody>
        </p:sp>
      </p:grpSp>
      <p:sp>
        <p:nvSpPr>
          <p:cNvPr id="66567" name="AutoShape 7"/>
          <p:cNvSpPr>
            <a:spLocks/>
          </p:cNvSpPr>
          <p:nvPr/>
        </p:nvSpPr>
        <p:spPr bwMode="auto">
          <a:xfrm>
            <a:off x="8181291" y="1269921"/>
            <a:ext cx="1684252" cy="246221"/>
          </a:xfrm>
          <a:prstGeom prst="borderCallout2">
            <a:avLst>
              <a:gd name="adj1" fmla="val 46153"/>
              <a:gd name="adj2" fmla="val -4792"/>
              <a:gd name="adj3" fmla="val 46153"/>
              <a:gd name="adj4" fmla="val -23454"/>
              <a:gd name="adj5" fmla="val 494594"/>
              <a:gd name="adj6" fmla="val -158111"/>
            </a:avLst>
          </a:prstGeom>
          <a:ln>
            <a:solidFill>
              <a:schemeClr val="accent4">
                <a:lumMod val="75000"/>
              </a:schemeClr>
            </a:solidFill>
            <a:headEnd/>
            <a:tailEnd/>
          </a:ln>
        </p:spPr>
        <p:style>
          <a:lnRef idx="0">
            <a:schemeClr val="accent4"/>
          </a:lnRef>
          <a:fillRef idx="3">
            <a:schemeClr val="accent4"/>
          </a:fillRef>
          <a:effectRef idx="3">
            <a:schemeClr val="accent4"/>
          </a:effectRef>
          <a:fontRef idx="minor">
            <a:schemeClr val="lt1"/>
          </a:fontRef>
        </p:style>
        <p:txBody>
          <a:bodyPr wrap="none">
            <a:spAutoFit/>
          </a:bodyPr>
          <a:lstStyle/>
          <a:p>
            <a:pPr algn="ctr" fontAlgn="auto">
              <a:spcBef>
                <a:spcPts val="0"/>
              </a:spcBef>
              <a:spcAft>
                <a:spcPts val="0"/>
              </a:spcAft>
              <a:defRPr/>
            </a:pPr>
            <a:r>
              <a:rPr lang="es-MX" sz="1000" dirty="0" err="1">
                <a:solidFill>
                  <a:schemeClr val="bg1"/>
                </a:solidFill>
              </a:rPr>
              <a:t>Puente Murtinho-C.Peralta</a:t>
            </a:r>
            <a:endParaRPr lang="es-PY" sz="1000" dirty="0" err="1">
              <a:solidFill>
                <a:schemeClr val="bg1"/>
              </a:solidFill>
            </a:endParaRPr>
          </a:p>
        </p:txBody>
      </p:sp>
      <p:sp>
        <p:nvSpPr>
          <p:cNvPr id="66568" name="AutoShape 8"/>
          <p:cNvSpPr>
            <a:spLocks/>
          </p:cNvSpPr>
          <p:nvPr/>
        </p:nvSpPr>
        <p:spPr bwMode="auto">
          <a:xfrm>
            <a:off x="8181579" y="908720"/>
            <a:ext cx="1684020" cy="246221"/>
          </a:xfrm>
          <a:prstGeom prst="borderCallout2">
            <a:avLst>
              <a:gd name="adj1" fmla="val 46153"/>
              <a:gd name="adj2" fmla="val -4606"/>
              <a:gd name="adj3" fmla="val 46153"/>
              <a:gd name="adj4" fmla="val -21019"/>
              <a:gd name="adj5" fmla="val 644172"/>
              <a:gd name="adj6" fmla="val -176711"/>
            </a:avLst>
          </a:prstGeom>
          <a:ln>
            <a:solidFill>
              <a:schemeClr val="accent4">
                <a:lumMod val="75000"/>
              </a:schemeClr>
            </a:solidFill>
            <a:headEnd/>
            <a:tailEnd/>
          </a:ln>
        </p:spPr>
        <p:style>
          <a:lnRef idx="0">
            <a:schemeClr val="accent4"/>
          </a:lnRef>
          <a:fillRef idx="3">
            <a:schemeClr val="accent4"/>
          </a:fillRef>
          <a:effectRef idx="3">
            <a:schemeClr val="accent4"/>
          </a:effectRef>
          <a:fontRef idx="minor">
            <a:schemeClr val="lt1"/>
          </a:fontRef>
        </p:style>
        <p:txBody>
          <a:bodyPr wrap="none">
            <a:spAutoFit/>
          </a:bodyPr>
          <a:lstStyle/>
          <a:p>
            <a:pPr algn="ctr" fontAlgn="auto">
              <a:spcBef>
                <a:spcPts val="0"/>
              </a:spcBef>
              <a:spcAft>
                <a:spcPts val="0"/>
              </a:spcAft>
              <a:defRPr/>
            </a:pPr>
            <a:r>
              <a:rPr lang="es-MX" sz="1000" dirty="0" err="1">
                <a:solidFill>
                  <a:schemeClr val="bg1"/>
                </a:solidFill>
              </a:rPr>
              <a:t>Ruta C.Peralta-Loma Plata</a:t>
            </a:r>
            <a:endParaRPr lang="es-PY" sz="1000" dirty="0" err="1">
              <a:solidFill>
                <a:schemeClr val="bg1"/>
              </a:solidFill>
            </a:endParaRPr>
          </a:p>
        </p:txBody>
      </p:sp>
      <p:sp>
        <p:nvSpPr>
          <p:cNvPr id="66570" name="AutoShape 10"/>
          <p:cNvSpPr>
            <a:spLocks/>
          </p:cNvSpPr>
          <p:nvPr/>
        </p:nvSpPr>
        <p:spPr bwMode="auto">
          <a:xfrm>
            <a:off x="374624" y="5589588"/>
            <a:ext cx="2080467" cy="246221"/>
          </a:xfrm>
          <a:prstGeom prst="borderCallout2">
            <a:avLst>
              <a:gd name="adj1" fmla="val 46153"/>
              <a:gd name="adj2" fmla="val 105329"/>
              <a:gd name="adj3" fmla="val 46153"/>
              <a:gd name="adj4" fmla="val 136958"/>
              <a:gd name="adj5" fmla="val -83460"/>
              <a:gd name="adj6" fmla="val 233624"/>
            </a:avLst>
          </a:prstGeom>
          <a:solidFill>
            <a:srgbClr val="0070C0"/>
          </a:solidFill>
          <a:ln>
            <a:solidFill>
              <a:schemeClr val="accent4">
                <a:lumMod val="75000"/>
              </a:schemeClr>
            </a:solidFill>
            <a:headEnd/>
            <a:tailEnd/>
          </a:ln>
        </p:spPr>
        <p:style>
          <a:lnRef idx="0">
            <a:schemeClr val="accent4"/>
          </a:lnRef>
          <a:fillRef idx="3">
            <a:schemeClr val="accent4"/>
          </a:fillRef>
          <a:effectRef idx="3">
            <a:schemeClr val="accent4"/>
          </a:effectRef>
          <a:fontRef idx="minor">
            <a:schemeClr val="lt1"/>
          </a:fontRef>
        </p:style>
        <p:txBody>
          <a:bodyPr wrap="none">
            <a:spAutoFit/>
          </a:bodyPr>
          <a:lstStyle/>
          <a:p>
            <a:pPr algn="ctr" fontAlgn="auto">
              <a:spcBef>
                <a:spcPts val="0"/>
              </a:spcBef>
              <a:spcAft>
                <a:spcPts val="0"/>
              </a:spcAft>
              <a:defRPr/>
            </a:pPr>
            <a:r>
              <a:rPr lang="es-MX" sz="1000" dirty="0" err="1">
                <a:solidFill>
                  <a:schemeClr val="bg1"/>
                </a:solidFill>
              </a:rPr>
              <a:t>Puerto Multimodal Sur</a:t>
            </a:r>
            <a:endParaRPr lang="es-PY" sz="1000" dirty="0" err="1">
              <a:solidFill>
                <a:schemeClr val="bg1"/>
              </a:solidFill>
            </a:endParaRPr>
          </a:p>
        </p:txBody>
      </p:sp>
      <p:sp>
        <p:nvSpPr>
          <p:cNvPr id="66571" name="AutoShape 11"/>
          <p:cNvSpPr>
            <a:spLocks/>
          </p:cNvSpPr>
          <p:nvPr/>
        </p:nvSpPr>
        <p:spPr bwMode="auto">
          <a:xfrm>
            <a:off x="374631" y="4003160"/>
            <a:ext cx="2080743" cy="246221"/>
          </a:xfrm>
          <a:prstGeom prst="borderCallout2">
            <a:avLst>
              <a:gd name="adj1" fmla="val 46153"/>
              <a:gd name="adj2" fmla="val 103847"/>
              <a:gd name="adj3" fmla="val 46153"/>
              <a:gd name="adj4" fmla="val 128444"/>
              <a:gd name="adj5" fmla="val 185645"/>
              <a:gd name="adj6" fmla="val 252087"/>
            </a:avLst>
          </a:prstGeom>
          <a:solidFill>
            <a:srgbClr val="0070C0"/>
          </a:solidFill>
          <a:ln>
            <a:solidFill>
              <a:schemeClr val="accent4">
                <a:lumMod val="75000"/>
              </a:schemeClr>
            </a:solidFill>
            <a:headEnd/>
            <a:tailEnd/>
          </a:ln>
        </p:spPr>
        <p:style>
          <a:lnRef idx="0">
            <a:schemeClr val="accent4"/>
          </a:lnRef>
          <a:fillRef idx="3">
            <a:schemeClr val="accent4"/>
          </a:fillRef>
          <a:effectRef idx="3">
            <a:schemeClr val="accent4"/>
          </a:effectRef>
          <a:fontRef idx="minor">
            <a:schemeClr val="lt1"/>
          </a:fontRef>
        </p:style>
        <p:txBody>
          <a:bodyPr wrap="none">
            <a:spAutoFit/>
          </a:bodyPr>
          <a:lstStyle/>
          <a:p>
            <a:pPr algn="ctr" fontAlgn="auto">
              <a:spcBef>
                <a:spcPts val="0"/>
              </a:spcBef>
              <a:spcAft>
                <a:spcPts val="0"/>
              </a:spcAft>
              <a:defRPr/>
            </a:pPr>
            <a:r>
              <a:rPr lang="es-MX" sz="1000" dirty="0" err="1">
                <a:solidFill>
                  <a:schemeClr val="bg1"/>
                </a:solidFill>
              </a:rPr>
              <a:t>Optimización Nodo Asu-Clorinda</a:t>
            </a:r>
            <a:endParaRPr lang="es-PY" sz="1000" dirty="0" err="1">
              <a:solidFill>
                <a:schemeClr val="bg1"/>
              </a:solidFill>
            </a:endParaRPr>
          </a:p>
        </p:txBody>
      </p:sp>
      <p:sp>
        <p:nvSpPr>
          <p:cNvPr id="66572" name="AutoShape 12"/>
          <p:cNvSpPr>
            <a:spLocks/>
          </p:cNvSpPr>
          <p:nvPr/>
        </p:nvSpPr>
        <p:spPr bwMode="auto">
          <a:xfrm>
            <a:off x="8181007" y="4413883"/>
            <a:ext cx="1684481" cy="246221"/>
          </a:xfrm>
          <a:prstGeom prst="borderCallout2">
            <a:avLst>
              <a:gd name="adj1" fmla="val 46153"/>
              <a:gd name="adj2" fmla="val -5778"/>
              <a:gd name="adj3" fmla="val 46153"/>
              <a:gd name="adj4" fmla="val -14199"/>
              <a:gd name="adj5" fmla="val 130980"/>
              <a:gd name="adj6" fmla="val -32063"/>
            </a:avLst>
          </a:prstGeom>
          <a:ln>
            <a:solidFill>
              <a:schemeClr val="accent4">
                <a:lumMod val="75000"/>
              </a:schemeClr>
            </a:solidFill>
            <a:headEnd/>
            <a:tailEnd/>
          </a:ln>
        </p:spPr>
        <p:style>
          <a:lnRef idx="0">
            <a:schemeClr val="accent4"/>
          </a:lnRef>
          <a:fillRef idx="3">
            <a:schemeClr val="accent4"/>
          </a:fillRef>
          <a:effectRef idx="3">
            <a:schemeClr val="accent4"/>
          </a:effectRef>
          <a:fontRef idx="minor">
            <a:schemeClr val="lt1"/>
          </a:fontRef>
        </p:style>
        <p:txBody>
          <a:bodyPr wrap="none">
            <a:spAutoFit/>
          </a:bodyPr>
          <a:lstStyle/>
          <a:p>
            <a:pPr algn="ctr" fontAlgn="auto">
              <a:spcBef>
                <a:spcPts val="0"/>
              </a:spcBef>
              <a:spcAft>
                <a:spcPts val="0"/>
              </a:spcAft>
              <a:defRPr/>
            </a:pPr>
            <a:r>
              <a:rPr lang="es-MX" sz="1000" dirty="0">
                <a:solidFill>
                  <a:schemeClr val="bg1"/>
                </a:solidFill>
              </a:rPr>
              <a:t>2do Puente CdE-Foz</a:t>
            </a:r>
            <a:endParaRPr lang="es-PY" sz="1000" dirty="0">
              <a:solidFill>
                <a:schemeClr val="bg1"/>
              </a:solidFill>
            </a:endParaRPr>
          </a:p>
        </p:txBody>
      </p:sp>
      <p:sp>
        <p:nvSpPr>
          <p:cNvPr id="66573" name="AutoShape 13"/>
          <p:cNvSpPr>
            <a:spLocks/>
          </p:cNvSpPr>
          <p:nvPr/>
        </p:nvSpPr>
        <p:spPr bwMode="auto">
          <a:xfrm>
            <a:off x="374641" y="2524834"/>
            <a:ext cx="2081074" cy="400110"/>
          </a:xfrm>
          <a:prstGeom prst="borderCallout2">
            <a:avLst>
              <a:gd name="adj1" fmla="val 44043"/>
              <a:gd name="adj2" fmla="val 100958"/>
              <a:gd name="adj3" fmla="val 42229"/>
              <a:gd name="adj4" fmla="val 113254"/>
              <a:gd name="adj5" fmla="val 68325"/>
              <a:gd name="adj6" fmla="val 123942"/>
            </a:avLst>
          </a:prstGeom>
          <a:ln>
            <a:solidFill>
              <a:schemeClr val="accent4">
                <a:lumMod val="75000"/>
              </a:schemeClr>
            </a:solidFill>
            <a:headEnd/>
            <a:tailEnd/>
          </a:ln>
        </p:spPr>
        <p:style>
          <a:lnRef idx="0">
            <a:schemeClr val="accent4"/>
          </a:lnRef>
          <a:fillRef idx="3">
            <a:schemeClr val="accent4"/>
          </a:fillRef>
          <a:effectRef idx="3">
            <a:schemeClr val="accent4"/>
          </a:effectRef>
          <a:fontRef idx="minor">
            <a:schemeClr val="lt1"/>
          </a:fontRef>
        </p:style>
        <p:txBody>
          <a:bodyPr wrap="none">
            <a:spAutoFit/>
          </a:bodyPr>
          <a:lstStyle/>
          <a:p>
            <a:pPr algn="ctr" fontAlgn="auto">
              <a:spcBef>
                <a:spcPts val="0"/>
              </a:spcBef>
              <a:spcAft>
                <a:spcPts val="0"/>
              </a:spcAft>
              <a:defRPr/>
            </a:pPr>
            <a:r>
              <a:rPr lang="es-MX" sz="1000" dirty="0" err="1">
                <a:solidFill>
                  <a:schemeClr val="bg1"/>
                </a:solidFill>
              </a:rPr>
              <a:t>Neuland</a:t>
            </a:r>
            <a:r>
              <a:rPr lang="es-MX" sz="1000" dirty="0">
                <a:solidFill>
                  <a:schemeClr val="bg1"/>
                </a:solidFill>
              </a:rPr>
              <a:t> – Pozo Hondo</a:t>
            </a:r>
          </a:p>
          <a:p>
            <a:pPr algn="ctr" fontAlgn="auto">
              <a:spcBef>
                <a:spcPts val="0"/>
              </a:spcBef>
              <a:spcAft>
                <a:spcPts val="0"/>
              </a:spcAft>
              <a:defRPr/>
            </a:pPr>
            <a:r>
              <a:rPr lang="es-MX" sz="1000" dirty="0">
                <a:solidFill>
                  <a:schemeClr val="bg1"/>
                </a:solidFill>
              </a:rPr>
              <a:t>JICA</a:t>
            </a:r>
            <a:endParaRPr lang="es-PY" sz="1000" dirty="0" err="1">
              <a:solidFill>
                <a:schemeClr val="bg1"/>
              </a:solidFill>
            </a:endParaRPr>
          </a:p>
        </p:txBody>
      </p:sp>
      <p:sp>
        <p:nvSpPr>
          <p:cNvPr id="66574" name="AutoShape 14"/>
          <p:cNvSpPr>
            <a:spLocks/>
          </p:cNvSpPr>
          <p:nvPr/>
        </p:nvSpPr>
        <p:spPr bwMode="auto">
          <a:xfrm>
            <a:off x="8193360" y="6309320"/>
            <a:ext cx="1571625" cy="273050"/>
          </a:xfrm>
          <a:prstGeom prst="borderCallout2">
            <a:avLst>
              <a:gd name="adj1" fmla="val 46153"/>
              <a:gd name="adj2" fmla="val -1907"/>
              <a:gd name="adj3" fmla="val 15185"/>
              <a:gd name="adj4" fmla="val -21557"/>
              <a:gd name="adj5" fmla="val -337599"/>
              <a:gd name="adj6" fmla="val -78724"/>
            </a:avLst>
          </a:prstGeom>
          <a:solidFill>
            <a:srgbClr val="FFC000"/>
          </a:solidFill>
          <a:ln w="28575" algn="ctr">
            <a:solidFill>
              <a:srgbClr val="FFC000"/>
            </a:solidFill>
            <a:miter lim="800000"/>
            <a:headEnd/>
            <a:tailEnd/>
          </a:ln>
        </p:spPr>
        <p:txBody>
          <a:bodyPr wrap="none">
            <a:spAutoFit/>
          </a:bodyPr>
          <a:lstStyle/>
          <a:p>
            <a:pPr algn="ctr">
              <a:defRPr/>
            </a:pPr>
            <a:r>
              <a:rPr lang="es-MX" sz="1000" dirty="0">
                <a:solidFill>
                  <a:srgbClr val="000000"/>
                </a:solidFill>
                <a:latin typeface="+mn-lt"/>
              </a:rPr>
              <a:t>Ferrovía </a:t>
            </a:r>
            <a:r>
              <a:rPr lang="es-MX" sz="1000" dirty="0" err="1">
                <a:solidFill>
                  <a:srgbClr val="000000"/>
                </a:solidFill>
                <a:latin typeface="+mn-lt"/>
              </a:rPr>
              <a:t>CdE</a:t>
            </a:r>
            <a:r>
              <a:rPr lang="es-MX" sz="1000" dirty="0">
                <a:solidFill>
                  <a:srgbClr val="000000"/>
                </a:solidFill>
                <a:latin typeface="+mn-lt"/>
              </a:rPr>
              <a:t>-Encarnación</a:t>
            </a:r>
            <a:endParaRPr lang="es-PY" sz="1000" dirty="0">
              <a:solidFill>
                <a:srgbClr val="000000"/>
              </a:solidFill>
              <a:latin typeface="+mn-lt"/>
            </a:endParaRPr>
          </a:p>
        </p:txBody>
      </p:sp>
      <p:sp>
        <p:nvSpPr>
          <p:cNvPr id="66579" name="AutoShape 19"/>
          <p:cNvSpPr>
            <a:spLocks/>
          </p:cNvSpPr>
          <p:nvPr/>
        </p:nvSpPr>
        <p:spPr bwMode="auto">
          <a:xfrm>
            <a:off x="374631" y="3645025"/>
            <a:ext cx="2080741" cy="246221"/>
          </a:xfrm>
          <a:prstGeom prst="borderCallout2">
            <a:avLst>
              <a:gd name="adj1" fmla="val 46153"/>
              <a:gd name="adj2" fmla="val 104019"/>
              <a:gd name="adj3" fmla="val 46153"/>
              <a:gd name="adj4" fmla="val 122259"/>
              <a:gd name="adj5" fmla="val 321945"/>
              <a:gd name="adj6" fmla="val 252950"/>
            </a:avLst>
          </a:prstGeom>
          <a:solidFill>
            <a:srgbClr val="9900CC"/>
          </a:solidFill>
          <a:ln w="12700">
            <a:solidFill>
              <a:srgbClr val="7030A0"/>
            </a:solidFill>
            <a:headEnd/>
            <a:tailEnd/>
          </a:ln>
        </p:spPr>
        <p:style>
          <a:lnRef idx="0">
            <a:schemeClr val="accent6"/>
          </a:lnRef>
          <a:fillRef idx="3">
            <a:schemeClr val="accent6"/>
          </a:fillRef>
          <a:effectRef idx="3">
            <a:schemeClr val="accent6"/>
          </a:effectRef>
          <a:fontRef idx="minor">
            <a:schemeClr val="lt1"/>
          </a:fontRef>
        </p:style>
        <p:txBody>
          <a:bodyPr wrap="none">
            <a:spAutoFit/>
          </a:bodyPr>
          <a:lstStyle/>
          <a:p>
            <a:pPr algn="ctr" fontAlgn="auto">
              <a:spcBef>
                <a:spcPts val="0"/>
              </a:spcBef>
              <a:spcAft>
                <a:spcPts val="0"/>
              </a:spcAft>
              <a:defRPr/>
            </a:pPr>
            <a:r>
              <a:rPr lang="es-MX" sz="1000" dirty="0" err="1">
                <a:solidFill>
                  <a:schemeClr val="bg1"/>
                </a:solidFill>
              </a:rPr>
              <a:t>Modernización Aerop. Petirossi</a:t>
            </a:r>
            <a:endParaRPr lang="es-PY" sz="1000" dirty="0" err="1">
              <a:solidFill>
                <a:schemeClr val="bg1"/>
              </a:solidFill>
            </a:endParaRPr>
          </a:p>
        </p:txBody>
      </p:sp>
      <p:sp>
        <p:nvSpPr>
          <p:cNvPr id="66580" name="AutoShape 20"/>
          <p:cNvSpPr>
            <a:spLocks/>
          </p:cNvSpPr>
          <p:nvPr/>
        </p:nvSpPr>
        <p:spPr bwMode="auto">
          <a:xfrm>
            <a:off x="374619" y="4873319"/>
            <a:ext cx="2080303" cy="246221"/>
          </a:xfrm>
          <a:prstGeom prst="borderCallout2">
            <a:avLst>
              <a:gd name="adj1" fmla="val 46153"/>
              <a:gd name="adj2" fmla="val 106148"/>
              <a:gd name="adj3" fmla="val 46153"/>
              <a:gd name="adj4" fmla="val 164787"/>
              <a:gd name="adj5" fmla="val 97450"/>
              <a:gd name="adj6" fmla="val 282442"/>
            </a:avLst>
          </a:prstGeom>
          <a:ln>
            <a:solidFill>
              <a:schemeClr val="accent4">
                <a:lumMod val="75000"/>
              </a:schemeClr>
            </a:solidFill>
            <a:headEnd/>
            <a:tailEnd/>
          </a:ln>
        </p:spPr>
        <p:style>
          <a:lnRef idx="0">
            <a:schemeClr val="accent4"/>
          </a:lnRef>
          <a:fillRef idx="3">
            <a:schemeClr val="accent4"/>
          </a:fillRef>
          <a:effectRef idx="3">
            <a:schemeClr val="accent4"/>
          </a:effectRef>
          <a:fontRef idx="minor">
            <a:schemeClr val="lt1"/>
          </a:fontRef>
        </p:style>
        <p:txBody>
          <a:bodyPr wrap="none">
            <a:spAutoFit/>
          </a:bodyPr>
          <a:lstStyle/>
          <a:p>
            <a:pPr algn="ctr" fontAlgn="auto">
              <a:spcBef>
                <a:spcPts val="0"/>
              </a:spcBef>
              <a:spcAft>
                <a:spcPts val="0"/>
              </a:spcAft>
              <a:defRPr/>
            </a:pPr>
            <a:r>
              <a:rPr lang="es-MX" sz="1000" dirty="0" err="1">
                <a:solidFill>
                  <a:schemeClr val="bg1"/>
                </a:solidFill>
              </a:rPr>
              <a:t>Culminación ruta 8</a:t>
            </a:r>
            <a:endParaRPr lang="es-PY" sz="1000" dirty="0" err="1">
              <a:solidFill>
                <a:schemeClr val="bg1"/>
              </a:solidFill>
            </a:endParaRPr>
          </a:p>
        </p:txBody>
      </p:sp>
      <p:sp>
        <p:nvSpPr>
          <p:cNvPr id="30767" name="Text Box 23"/>
          <p:cNvSpPr txBox="1">
            <a:spLocks noChangeArrowheads="1"/>
          </p:cNvSpPr>
          <p:nvPr/>
        </p:nvSpPr>
        <p:spPr bwMode="auto">
          <a:xfrm>
            <a:off x="0" y="0"/>
            <a:ext cx="9809000" cy="584775"/>
          </a:xfrm>
          <a:prstGeom prst="rect">
            <a:avLst/>
          </a:prstGeom>
          <a:solidFill>
            <a:schemeClr val="bg1"/>
          </a:solidFill>
          <a:ln w="9525">
            <a:noFill/>
            <a:miter lim="800000"/>
            <a:headEnd/>
            <a:tailEnd/>
          </a:ln>
          <a:effectLst/>
        </p:spPr>
        <p:txBody>
          <a:bodyPr vert="horz" wrap="square" anchor="t">
            <a:spAutoFit/>
          </a:bodyPr>
          <a:lstStyle/>
          <a:p>
            <a:pPr eaLnBrk="0" fontAlgn="auto" hangingPunct="0">
              <a:spcBef>
                <a:spcPts val="0"/>
              </a:spcBef>
              <a:spcAft>
                <a:spcPts val="0"/>
              </a:spcAft>
              <a:defRPr/>
            </a:pPr>
            <a:r>
              <a:rPr lang="es-MX" sz="3200" b="1" spc="-150" dirty="0">
                <a:ln w="12700">
                  <a:solidFill>
                    <a:srgbClr val="002060"/>
                  </a:solidFill>
                  <a:prstDash val="solid"/>
                </a:ln>
                <a:solidFill>
                  <a:srgbClr val="002060"/>
                </a:solidFill>
                <a:effectLst>
                  <a:outerShdw blurRad="41275" dist="20320" dir="1800000" algn="tl" rotWithShape="0">
                    <a:srgbClr val="000000">
                      <a:alpha val="40000"/>
                    </a:srgbClr>
                  </a:outerShdw>
                </a:effectLst>
                <a:latin typeface="+mn-lt"/>
                <a:cs typeface="Times New Roman" pitchFamily="18" charset="0"/>
              </a:rPr>
              <a:t>Principales Proyectos de Integración </a:t>
            </a:r>
            <a:r>
              <a:rPr lang="es-MX" sz="3200" b="1" spc="-150" dirty="0" smtClean="0">
                <a:ln w="12700">
                  <a:solidFill>
                    <a:srgbClr val="002060"/>
                  </a:solidFill>
                  <a:prstDash val="solid"/>
                </a:ln>
                <a:solidFill>
                  <a:srgbClr val="002060"/>
                </a:solidFill>
                <a:effectLst>
                  <a:outerShdw blurRad="41275" dist="20320" dir="1800000" algn="tl" rotWithShape="0">
                    <a:srgbClr val="000000">
                      <a:alpha val="40000"/>
                    </a:srgbClr>
                  </a:outerShdw>
                </a:effectLst>
                <a:latin typeface="+mn-lt"/>
                <a:cs typeface="Times New Roman" pitchFamily="18" charset="0"/>
              </a:rPr>
              <a:t> Transporte Multimodal*</a:t>
            </a:r>
            <a:endParaRPr lang="es-PY" sz="3200" b="1" spc="-150" dirty="0">
              <a:ln w="12700">
                <a:solidFill>
                  <a:srgbClr val="002060"/>
                </a:solidFill>
                <a:prstDash val="solid"/>
              </a:ln>
              <a:solidFill>
                <a:srgbClr val="002060"/>
              </a:solidFill>
              <a:effectLst>
                <a:outerShdw blurRad="41275" dist="20320" dir="1800000" algn="tl" rotWithShape="0">
                  <a:srgbClr val="000000">
                    <a:alpha val="40000"/>
                  </a:srgbClr>
                </a:outerShdw>
              </a:effectLst>
              <a:latin typeface="+mn-lt"/>
              <a:cs typeface="Times New Roman" pitchFamily="18" charset="0"/>
            </a:endParaRPr>
          </a:p>
        </p:txBody>
      </p:sp>
      <p:sp>
        <p:nvSpPr>
          <p:cNvPr id="29740" name="Text Box 24"/>
          <p:cNvSpPr txBox="1">
            <a:spLocks noChangeArrowheads="1"/>
          </p:cNvSpPr>
          <p:nvPr/>
        </p:nvSpPr>
        <p:spPr bwMode="auto">
          <a:xfrm>
            <a:off x="3530600" y="2381250"/>
            <a:ext cx="296863" cy="244475"/>
          </a:xfrm>
          <a:prstGeom prst="rect">
            <a:avLst/>
          </a:prstGeom>
          <a:noFill/>
          <a:ln w="9525">
            <a:noFill/>
            <a:miter lim="800000"/>
            <a:headEnd/>
            <a:tailEnd/>
          </a:ln>
        </p:spPr>
        <p:txBody>
          <a:bodyPr wrap="none">
            <a:spAutoFit/>
          </a:bodyPr>
          <a:lstStyle/>
          <a:p>
            <a:pPr>
              <a:defRPr/>
            </a:pPr>
            <a:r>
              <a:rPr lang="es-ES" sz="1000" b="1">
                <a:solidFill>
                  <a:srgbClr val="000000"/>
                </a:solidFill>
                <a:latin typeface="+mn-lt"/>
                <a:sym typeface="Wingdings" pitchFamily="2" charset="2"/>
              </a:rPr>
              <a:t></a:t>
            </a:r>
            <a:endParaRPr lang="es-ES" sz="1000" b="1">
              <a:solidFill>
                <a:srgbClr val="000000"/>
              </a:solidFill>
              <a:latin typeface="+mn-lt"/>
            </a:endParaRPr>
          </a:p>
        </p:txBody>
      </p:sp>
      <p:sp>
        <p:nvSpPr>
          <p:cNvPr id="29741" name="Text Box 25"/>
          <p:cNvSpPr txBox="1">
            <a:spLocks noChangeArrowheads="1"/>
          </p:cNvSpPr>
          <p:nvPr/>
        </p:nvSpPr>
        <p:spPr bwMode="auto">
          <a:xfrm>
            <a:off x="5734050" y="4181475"/>
            <a:ext cx="296863" cy="244475"/>
          </a:xfrm>
          <a:prstGeom prst="rect">
            <a:avLst/>
          </a:prstGeom>
          <a:noFill/>
          <a:ln w="9525">
            <a:noFill/>
            <a:miter lim="800000"/>
            <a:headEnd/>
            <a:tailEnd/>
          </a:ln>
        </p:spPr>
        <p:txBody>
          <a:bodyPr wrap="none">
            <a:spAutoFit/>
          </a:bodyPr>
          <a:lstStyle/>
          <a:p>
            <a:pPr>
              <a:defRPr/>
            </a:pPr>
            <a:r>
              <a:rPr lang="es-ES" sz="1000" b="1">
                <a:solidFill>
                  <a:srgbClr val="000000"/>
                </a:solidFill>
                <a:latin typeface="+mn-lt"/>
                <a:sym typeface="Wingdings" pitchFamily="2" charset="2"/>
              </a:rPr>
              <a:t></a:t>
            </a:r>
            <a:endParaRPr lang="es-ES" sz="1000" b="1">
              <a:solidFill>
                <a:srgbClr val="000000"/>
              </a:solidFill>
              <a:latin typeface="+mn-lt"/>
            </a:endParaRPr>
          </a:p>
        </p:txBody>
      </p:sp>
      <p:sp>
        <p:nvSpPr>
          <p:cNvPr id="29742" name="Text Box 26"/>
          <p:cNvSpPr txBox="1">
            <a:spLocks noChangeArrowheads="1"/>
          </p:cNvSpPr>
          <p:nvPr/>
        </p:nvSpPr>
        <p:spPr bwMode="auto">
          <a:xfrm>
            <a:off x="7010400" y="4281488"/>
            <a:ext cx="296863" cy="244475"/>
          </a:xfrm>
          <a:prstGeom prst="rect">
            <a:avLst/>
          </a:prstGeom>
          <a:noFill/>
          <a:ln w="9525">
            <a:noFill/>
            <a:miter lim="800000"/>
            <a:headEnd/>
            <a:tailEnd/>
          </a:ln>
        </p:spPr>
        <p:txBody>
          <a:bodyPr wrap="none">
            <a:spAutoFit/>
          </a:bodyPr>
          <a:lstStyle/>
          <a:p>
            <a:pPr>
              <a:defRPr/>
            </a:pPr>
            <a:r>
              <a:rPr lang="es-ES" sz="1000" b="1">
                <a:solidFill>
                  <a:srgbClr val="000000"/>
                </a:solidFill>
                <a:latin typeface="+mn-lt"/>
                <a:sym typeface="Wingdings" pitchFamily="2" charset="2"/>
              </a:rPr>
              <a:t></a:t>
            </a:r>
            <a:endParaRPr lang="es-ES" sz="1000" b="1">
              <a:solidFill>
                <a:srgbClr val="000000"/>
              </a:solidFill>
              <a:latin typeface="+mn-lt"/>
            </a:endParaRPr>
          </a:p>
        </p:txBody>
      </p:sp>
      <p:sp>
        <p:nvSpPr>
          <p:cNvPr id="2" name="Freeform 27"/>
          <p:cNvSpPr>
            <a:spLocks/>
          </p:cNvSpPr>
          <p:nvPr/>
        </p:nvSpPr>
        <p:spPr bwMode="auto">
          <a:xfrm>
            <a:off x="5811838" y="3913188"/>
            <a:ext cx="1566862" cy="523875"/>
          </a:xfrm>
          <a:custGeom>
            <a:avLst/>
            <a:gdLst>
              <a:gd name="T0" fmla="*/ 0 w 911"/>
              <a:gd name="T1" fmla="*/ 2147483647 h 331"/>
              <a:gd name="T2" fmla="*/ 2147483647 w 911"/>
              <a:gd name="T3" fmla="*/ 2147483647 h 331"/>
              <a:gd name="T4" fmla="*/ 2147483647 w 911"/>
              <a:gd name="T5" fmla="*/ 2147483647 h 331"/>
              <a:gd name="T6" fmla="*/ 2147483647 w 911"/>
              <a:gd name="T7" fmla="*/ 2147483647 h 331"/>
              <a:gd name="T8" fmla="*/ 2147483647 w 911"/>
              <a:gd name="T9" fmla="*/ 2147483647 h 331"/>
              <a:gd name="T10" fmla="*/ 2147483647 w 911"/>
              <a:gd name="T11" fmla="*/ 2147483647 h 331"/>
              <a:gd name="T12" fmla="*/ 2147483647 w 911"/>
              <a:gd name="T13" fmla="*/ 2147483647 h 331"/>
              <a:gd name="T14" fmla="*/ 2147483647 w 911"/>
              <a:gd name="T15" fmla="*/ 2147483647 h 331"/>
              <a:gd name="T16" fmla="*/ 0 60000 65536"/>
              <a:gd name="T17" fmla="*/ 0 60000 65536"/>
              <a:gd name="T18" fmla="*/ 0 60000 65536"/>
              <a:gd name="T19" fmla="*/ 0 60000 65536"/>
              <a:gd name="T20" fmla="*/ 0 60000 65536"/>
              <a:gd name="T21" fmla="*/ 0 60000 65536"/>
              <a:gd name="T22" fmla="*/ 0 60000 65536"/>
              <a:gd name="T23" fmla="*/ 0 60000 65536"/>
              <a:gd name="T24" fmla="*/ 0 w 911"/>
              <a:gd name="T25" fmla="*/ 0 h 331"/>
              <a:gd name="T26" fmla="*/ 911 w 911"/>
              <a:gd name="T27" fmla="*/ 331 h 3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1" h="331">
                <a:moveTo>
                  <a:pt x="0" y="331"/>
                </a:moveTo>
                <a:cubicBezTo>
                  <a:pt x="26" y="318"/>
                  <a:pt x="113" y="284"/>
                  <a:pt x="157" y="256"/>
                </a:cubicBezTo>
                <a:cubicBezTo>
                  <a:pt x="201" y="228"/>
                  <a:pt x="220" y="181"/>
                  <a:pt x="261" y="164"/>
                </a:cubicBezTo>
                <a:cubicBezTo>
                  <a:pt x="302" y="147"/>
                  <a:pt x="349" y="165"/>
                  <a:pt x="401" y="152"/>
                </a:cubicBezTo>
                <a:cubicBezTo>
                  <a:pt x="453" y="139"/>
                  <a:pt x="524" y="99"/>
                  <a:pt x="573" y="88"/>
                </a:cubicBezTo>
                <a:cubicBezTo>
                  <a:pt x="622" y="77"/>
                  <a:pt x="662" y="96"/>
                  <a:pt x="697" y="84"/>
                </a:cubicBezTo>
                <a:cubicBezTo>
                  <a:pt x="732" y="72"/>
                  <a:pt x="749" y="28"/>
                  <a:pt x="785" y="14"/>
                </a:cubicBezTo>
                <a:cubicBezTo>
                  <a:pt x="821" y="0"/>
                  <a:pt x="885" y="4"/>
                  <a:pt x="911" y="2"/>
                </a:cubicBezTo>
              </a:path>
            </a:pathLst>
          </a:custGeom>
          <a:noFill/>
          <a:ln w="57150" cmpd="sng">
            <a:solidFill>
              <a:srgbClr val="C00000"/>
            </a:solidFill>
            <a:round/>
            <a:headEnd/>
            <a:tailEnd/>
          </a:ln>
        </p:spPr>
        <p:txBody>
          <a:bodyPr/>
          <a:lstStyle/>
          <a:p>
            <a:pPr>
              <a:defRPr/>
            </a:pPr>
            <a:endParaRPr lang="en-US" sz="1000">
              <a:latin typeface="+mn-lt"/>
            </a:endParaRPr>
          </a:p>
        </p:txBody>
      </p:sp>
      <p:sp>
        <p:nvSpPr>
          <p:cNvPr id="66588" name="Freeform 28"/>
          <p:cNvSpPr>
            <a:spLocks/>
          </p:cNvSpPr>
          <p:nvPr/>
        </p:nvSpPr>
        <p:spPr bwMode="auto">
          <a:xfrm>
            <a:off x="4253008" y="2492907"/>
            <a:ext cx="1245724" cy="504294"/>
          </a:xfrm>
          <a:custGeom>
            <a:avLst/>
            <a:gdLst>
              <a:gd name="connsiteX0" fmla="*/ 10000 w 10695"/>
              <a:gd name="connsiteY0" fmla="*/ 14167 h 19854"/>
              <a:gd name="connsiteX1" fmla="*/ 10695 w 10695"/>
              <a:gd name="connsiteY1" fmla="*/ 0 h 19854"/>
              <a:gd name="connsiteX2" fmla="*/ 7921 w 10695"/>
              <a:gd name="connsiteY2" fmla="*/ 9854 h 19854"/>
              <a:gd name="connsiteX3" fmla="*/ 3953 w 10695"/>
              <a:gd name="connsiteY3" fmla="*/ 10229 h 19854"/>
              <a:gd name="connsiteX4" fmla="*/ 0 w 10695"/>
              <a:gd name="connsiteY4" fmla="*/ 19854 h 19854"/>
              <a:gd name="connsiteX0" fmla="*/ 10000 w 10695"/>
              <a:gd name="connsiteY0" fmla="*/ 14167 h 19854"/>
              <a:gd name="connsiteX1" fmla="*/ 10695 w 10695"/>
              <a:gd name="connsiteY1" fmla="*/ 0 h 19854"/>
              <a:gd name="connsiteX2" fmla="*/ 8552 w 10695"/>
              <a:gd name="connsiteY2" fmla="*/ 2834 h 19854"/>
              <a:gd name="connsiteX3" fmla="*/ 3953 w 10695"/>
              <a:gd name="connsiteY3" fmla="*/ 10229 h 19854"/>
              <a:gd name="connsiteX4" fmla="*/ 0 w 10695"/>
              <a:gd name="connsiteY4" fmla="*/ 19854 h 19854"/>
              <a:gd name="connsiteX0" fmla="*/ 10000 w 10695"/>
              <a:gd name="connsiteY0" fmla="*/ 14167 h 19854"/>
              <a:gd name="connsiteX1" fmla="*/ 10695 w 10695"/>
              <a:gd name="connsiteY1" fmla="*/ 0 h 19854"/>
              <a:gd name="connsiteX2" fmla="*/ 8552 w 10695"/>
              <a:gd name="connsiteY2" fmla="*/ 2834 h 19854"/>
              <a:gd name="connsiteX3" fmla="*/ 3953 w 10695"/>
              <a:gd name="connsiteY3" fmla="*/ 10229 h 19854"/>
              <a:gd name="connsiteX4" fmla="*/ 2693 w 10695"/>
              <a:gd name="connsiteY4" fmla="*/ 13104 h 19854"/>
              <a:gd name="connsiteX5" fmla="*/ 0 w 10695"/>
              <a:gd name="connsiteY5" fmla="*/ 19854 h 19854"/>
              <a:gd name="connsiteX0" fmla="*/ 10000 w 10695"/>
              <a:gd name="connsiteY0" fmla="*/ 14167 h 19854"/>
              <a:gd name="connsiteX1" fmla="*/ 10695 w 10695"/>
              <a:gd name="connsiteY1" fmla="*/ 0 h 19854"/>
              <a:gd name="connsiteX2" fmla="*/ 8552 w 10695"/>
              <a:gd name="connsiteY2" fmla="*/ 2834 h 19854"/>
              <a:gd name="connsiteX3" fmla="*/ 7124 w 10695"/>
              <a:gd name="connsiteY3" fmla="*/ 11339 h 19854"/>
              <a:gd name="connsiteX4" fmla="*/ 2693 w 10695"/>
              <a:gd name="connsiteY4" fmla="*/ 13104 h 19854"/>
              <a:gd name="connsiteX5" fmla="*/ 0 w 10695"/>
              <a:gd name="connsiteY5" fmla="*/ 19854 h 19854"/>
              <a:gd name="connsiteX0" fmla="*/ 10000 w 10695"/>
              <a:gd name="connsiteY0" fmla="*/ 14167 h 19854"/>
              <a:gd name="connsiteX1" fmla="*/ 10695 w 10695"/>
              <a:gd name="connsiteY1" fmla="*/ 0 h 19854"/>
              <a:gd name="connsiteX2" fmla="*/ 8552 w 10695"/>
              <a:gd name="connsiteY2" fmla="*/ 2834 h 19854"/>
              <a:gd name="connsiteX3" fmla="*/ 7124 w 10695"/>
              <a:gd name="connsiteY3" fmla="*/ 11339 h 19854"/>
              <a:gd name="connsiteX4" fmla="*/ 4266 w 10695"/>
              <a:gd name="connsiteY4" fmla="*/ 8504 h 19854"/>
              <a:gd name="connsiteX5" fmla="*/ 0 w 10695"/>
              <a:gd name="connsiteY5" fmla="*/ 19854 h 19854"/>
              <a:gd name="connsiteX0" fmla="*/ 10000 w 10695"/>
              <a:gd name="connsiteY0" fmla="*/ 14167 h 19854"/>
              <a:gd name="connsiteX1" fmla="*/ 10695 w 10695"/>
              <a:gd name="connsiteY1" fmla="*/ 0 h 19854"/>
              <a:gd name="connsiteX2" fmla="*/ 8552 w 10695"/>
              <a:gd name="connsiteY2" fmla="*/ 2834 h 19854"/>
              <a:gd name="connsiteX3" fmla="*/ 7124 w 10695"/>
              <a:gd name="connsiteY3" fmla="*/ 11339 h 19854"/>
              <a:gd name="connsiteX4" fmla="*/ 4266 w 10695"/>
              <a:gd name="connsiteY4" fmla="*/ 10754 h 19854"/>
              <a:gd name="connsiteX5" fmla="*/ 0 w 10695"/>
              <a:gd name="connsiteY5" fmla="*/ 19854 h 19854"/>
              <a:gd name="connsiteX0" fmla="*/ 10000 w 10695"/>
              <a:gd name="connsiteY0" fmla="*/ 14167 h 19854"/>
              <a:gd name="connsiteX1" fmla="*/ 10695 w 10695"/>
              <a:gd name="connsiteY1" fmla="*/ 0 h 19854"/>
              <a:gd name="connsiteX2" fmla="*/ 8552 w 10695"/>
              <a:gd name="connsiteY2" fmla="*/ 2834 h 19854"/>
              <a:gd name="connsiteX3" fmla="*/ 7124 w 10695"/>
              <a:gd name="connsiteY3" fmla="*/ 9839 h 19854"/>
              <a:gd name="connsiteX4" fmla="*/ 4266 w 10695"/>
              <a:gd name="connsiteY4" fmla="*/ 10754 h 19854"/>
              <a:gd name="connsiteX5" fmla="*/ 0 w 10695"/>
              <a:gd name="connsiteY5" fmla="*/ 19854 h 19854"/>
              <a:gd name="connsiteX0" fmla="*/ 10000 w 10695"/>
              <a:gd name="connsiteY0" fmla="*/ 14167 h 19854"/>
              <a:gd name="connsiteX1" fmla="*/ 10695 w 10695"/>
              <a:gd name="connsiteY1" fmla="*/ 0 h 19854"/>
              <a:gd name="connsiteX2" fmla="*/ 8111 w 10695"/>
              <a:gd name="connsiteY2" fmla="*/ 2834 h 19854"/>
              <a:gd name="connsiteX3" fmla="*/ 7124 w 10695"/>
              <a:gd name="connsiteY3" fmla="*/ 9839 h 19854"/>
              <a:gd name="connsiteX4" fmla="*/ 4266 w 10695"/>
              <a:gd name="connsiteY4" fmla="*/ 10754 h 19854"/>
              <a:gd name="connsiteX5" fmla="*/ 0 w 10695"/>
              <a:gd name="connsiteY5" fmla="*/ 19854 h 19854"/>
              <a:gd name="connsiteX0" fmla="*/ 10000 w 10695"/>
              <a:gd name="connsiteY0" fmla="*/ 14167 h 19854"/>
              <a:gd name="connsiteX1" fmla="*/ 10695 w 10695"/>
              <a:gd name="connsiteY1" fmla="*/ 0 h 19854"/>
              <a:gd name="connsiteX2" fmla="*/ 8111 w 10695"/>
              <a:gd name="connsiteY2" fmla="*/ 2834 h 19854"/>
              <a:gd name="connsiteX3" fmla="*/ 7124 w 10695"/>
              <a:gd name="connsiteY3" fmla="*/ 9839 h 19854"/>
              <a:gd name="connsiteX4" fmla="*/ 3825 w 10695"/>
              <a:gd name="connsiteY4" fmla="*/ 10004 h 19854"/>
              <a:gd name="connsiteX5" fmla="*/ 0 w 10695"/>
              <a:gd name="connsiteY5" fmla="*/ 19854 h 19854"/>
              <a:gd name="connsiteX0" fmla="*/ 10000 w 12954"/>
              <a:gd name="connsiteY0" fmla="*/ 14167 h 19854"/>
              <a:gd name="connsiteX1" fmla="*/ 12838 w 12954"/>
              <a:gd name="connsiteY1" fmla="*/ 8504 h 19854"/>
              <a:gd name="connsiteX2" fmla="*/ 10695 w 12954"/>
              <a:gd name="connsiteY2" fmla="*/ 0 h 19854"/>
              <a:gd name="connsiteX3" fmla="*/ 8111 w 12954"/>
              <a:gd name="connsiteY3" fmla="*/ 2834 h 19854"/>
              <a:gd name="connsiteX4" fmla="*/ 7124 w 12954"/>
              <a:gd name="connsiteY4" fmla="*/ 9839 h 19854"/>
              <a:gd name="connsiteX5" fmla="*/ 3825 w 12954"/>
              <a:gd name="connsiteY5" fmla="*/ 10004 h 19854"/>
              <a:gd name="connsiteX6" fmla="*/ 0 w 12954"/>
              <a:gd name="connsiteY6" fmla="*/ 19854 h 19854"/>
              <a:gd name="connsiteX0" fmla="*/ 12838 w 13195"/>
              <a:gd name="connsiteY0" fmla="*/ 17009 h 19854"/>
              <a:gd name="connsiteX1" fmla="*/ 12838 w 13195"/>
              <a:gd name="connsiteY1" fmla="*/ 8504 h 19854"/>
              <a:gd name="connsiteX2" fmla="*/ 10695 w 13195"/>
              <a:gd name="connsiteY2" fmla="*/ 0 h 19854"/>
              <a:gd name="connsiteX3" fmla="*/ 8111 w 13195"/>
              <a:gd name="connsiteY3" fmla="*/ 2834 h 19854"/>
              <a:gd name="connsiteX4" fmla="*/ 7124 w 13195"/>
              <a:gd name="connsiteY4" fmla="*/ 9839 h 19854"/>
              <a:gd name="connsiteX5" fmla="*/ 3825 w 13195"/>
              <a:gd name="connsiteY5" fmla="*/ 10004 h 19854"/>
              <a:gd name="connsiteX6" fmla="*/ 0 w 13195"/>
              <a:gd name="connsiteY6" fmla="*/ 19854 h 19854"/>
              <a:gd name="connsiteX0" fmla="*/ 12838 w 13626"/>
              <a:gd name="connsiteY0" fmla="*/ 14398 h 17243"/>
              <a:gd name="connsiteX1" fmla="*/ 12838 w 13626"/>
              <a:gd name="connsiteY1" fmla="*/ 5893 h 17243"/>
              <a:gd name="connsiteX2" fmla="*/ 8111 w 13626"/>
              <a:gd name="connsiteY2" fmla="*/ 223 h 17243"/>
              <a:gd name="connsiteX3" fmla="*/ 7124 w 13626"/>
              <a:gd name="connsiteY3" fmla="*/ 7228 h 17243"/>
              <a:gd name="connsiteX4" fmla="*/ 3825 w 13626"/>
              <a:gd name="connsiteY4" fmla="*/ 7393 h 17243"/>
              <a:gd name="connsiteX5" fmla="*/ 0 w 13626"/>
              <a:gd name="connsiteY5" fmla="*/ 17243 h 17243"/>
              <a:gd name="connsiteX0" fmla="*/ 12838 w 12838"/>
              <a:gd name="connsiteY0" fmla="*/ 14175 h 17020"/>
              <a:gd name="connsiteX1" fmla="*/ 8111 w 12838"/>
              <a:gd name="connsiteY1" fmla="*/ 0 h 17020"/>
              <a:gd name="connsiteX2" fmla="*/ 7124 w 12838"/>
              <a:gd name="connsiteY2" fmla="*/ 7005 h 17020"/>
              <a:gd name="connsiteX3" fmla="*/ 3825 w 12838"/>
              <a:gd name="connsiteY3" fmla="*/ 7170 h 17020"/>
              <a:gd name="connsiteX4" fmla="*/ 0 w 12838"/>
              <a:gd name="connsiteY4" fmla="*/ 17020 h 17020"/>
              <a:gd name="connsiteX0" fmla="*/ 11410 w 11410"/>
              <a:gd name="connsiteY0" fmla="*/ 2953 h 19972"/>
              <a:gd name="connsiteX1" fmla="*/ 8111 w 11410"/>
              <a:gd name="connsiteY1" fmla="*/ 2952 h 19972"/>
              <a:gd name="connsiteX2" fmla="*/ 7124 w 11410"/>
              <a:gd name="connsiteY2" fmla="*/ 9957 h 19972"/>
              <a:gd name="connsiteX3" fmla="*/ 3825 w 11410"/>
              <a:gd name="connsiteY3" fmla="*/ 10122 h 19972"/>
              <a:gd name="connsiteX4" fmla="*/ 0 w 11410"/>
              <a:gd name="connsiteY4" fmla="*/ 19972 h 19972"/>
              <a:gd name="connsiteX0" fmla="*/ 11410 w 11410"/>
              <a:gd name="connsiteY0" fmla="*/ 2953 h 22807"/>
              <a:gd name="connsiteX1" fmla="*/ 8111 w 11410"/>
              <a:gd name="connsiteY1" fmla="*/ 5787 h 22807"/>
              <a:gd name="connsiteX2" fmla="*/ 7124 w 11410"/>
              <a:gd name="connsiteY2" fmla="*/ 12792 h 22807"/>
              <a:gd name="connsiteX3" fmla="*/ 3825 w 11410"/>
              <a:gd name="connsiteY3" fmla="*/ 12957 h 22807"/>
              <a:gd name="connsiteX4" fmla="*/ 0 w 11410"/>
              <a:gd name="connsiteY4" fmla="*/ 22807 h 22807"/>
              <a:gd name="connsiteX0" fmla="*/ 11410 w 11410"/>
              <a:gd name="connsiteY0" fmla="*/ 0 h 19854"/>
              <a:gd name="connsiteX1" fmla="*/ 8111 w 11410"/>
              <a:gd name="connsiteY1" fmla="*/ 2834 h 19854"/>
              <a:gd name="connsiteX2" fmla="*/ 7124 w 11410"/>
              <a:gd name="connsiteY2" fmla="*/ 9839 h 19854"/>
              <a:gd name="connsiteX3" fmla="*/ 3825 w 11410"/>
              <a:gd name="connsiteY3" fmla="*/ 10004 h 19854"/>
              <a:gd name="connsiteX4" fmla="*/ 0 w 11410"/>
              <a:gd name="connsiteY4" fmla="*/ 19854 h 1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0" h="19854">
                <a:moveTo>
                  <a:pt x="11410" y="0"/>
                </a:moveTo>
                <a:cubicBezTo>
                  <a:pt x="9982" y="1236"/>
                  <a:pt x="9063" y="4029"/>
                  <a:pt x="8111" y="2834"/>
                </a:cubicBezTo>
                <a:lnTo>
                  <a:pt x="7124" y="9839"/>
                </a:lnTo>
                <a:lnTo>
                  <a:pt x="3825" y="10004"/>
                </a:lnTo>
                <a:lnTo>
                  <a:pt x="0" y="19854"/>
                </a:lnTo>
              </a:path>
            </a:pathLst>
          </a:custGeom>
          <a:ln>
            <a:solidFill>
              <a:schemeClr val="accent1">
                <a:lumMod val="10000"/>
              </a:schemeClr>
            </a:solidFill>
          </a:ln>
          <a:effectLst>
            <a:glow rad="63500">
              <a:schemeClr val="accent4">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s-ES" sz="1000"/>
          </a:p>
        </p:txBody>
      </p:sp>
      <p:sp>
        <p:nvSpPr>
          <p:cNvPr id="66589" name="Freeform 29"/>
          <p:cNvSpPr>
            <a:spLocks/>
          </p:cNvSpPr>
          <p:nvPr/>
        </p:nvSpPr>
        <p:spPr bwMode="auto">
          <a:xfrm>
            <a:off x="2704241" y="2752725"/>
            <a:ext cx="1312718" cy="316240"/>
          </a:xfrm>
          <a:custGeom>
            <a:avLst/>
            <a:gdLst>
              <a:gd name="connsiteX0" fmla="*/ 9027 w 9027"/>
              <a:gd name="connsiteY0" fmla="*/ 9486 h 9486"/>
              <a:gd name="connsiteX1" fmla="*/ 7163 w 9027"/>
              <a:gd name="connsiteY1" fmla="*/ 9429 h 9486"/>
              <a:gd name="connsiteX2" fmla="*/ 4823 w 9027"/>
              <a:gd name="connsiteY2" fmla="*/ 7714 h 9486"/>
              <a:gd name="connsiteX3" fmla="*/ 4184 w 9027"/>
              <a:gd name="connsiteY3" fmla="*/ 9143 h 9486"/>
              <a:gd name="connsiteX4" fmla="*/ 1844 w 9027"/>
              <a:gd name="connsiteY4" fmla="*/ 0 h 9486"/>
              <a:gd name="connsiteX5" fmla="*/ 922 w 9027"/>
              <a:gd name="connsiteY5" fmla="*/ 3429 h 9486"/>
              <a:gd name="connsiteX6" fmla="*/ 0 w 9027"/>
              <a:gd name="connsiteY6" fmla="*/ 4000 h 9486"/>
              <a:gd name="connsiteX0" fmla="*/ 10000 w 10000"/>
              <a:gd name="connsiteY0" fmla="*/ 10000 h 10000"/>
              <a:gd name="connsiteX1" fmla="*/ 7624 w 10000"/>
              <a:gd name="connsiteY1" fmla="*/ 10000 h 10000"/>
              <a:gd name="connsiteX2" fmla="*/ 5343 w 10000"/>
              <a:gd name="connsiteY2" fmla="*/ 8132 h 10000"/>
              <a:gd name="connsiteX3" fmla="*/ 4635 w 10000"/>
              <a:gd name="connsiteY3" fmla="*/ 9638 h 10000"/>
              <a:gd name="connsiteX4" fmla="*/ 2043 w 10000"/>
              <a:gd name="connsiteY4" fmla="*/ 0 h 10000"/>
              <a:gd name="connsiteX5" fmla="*/ 1021 w 10000"/>
              <a:gd name="connsiteY5" fmla="*/ 3615 h 10000"/>
              <a:gd name="connsiteX6" fmla="*/ 0 w 10000"/>
              <a:gd name="connsiteY6" fmla="*/ 421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10000"/>
                </a:moveTo>
                <a:lnTo>
                  <a:pt x="7624" y="10000"/>
                </a:lnTo>
                <a:lnTo>
                  <a:pt x="5343" y="8132"/>
                </a:lnTo>
                <a:lnTo>
                  <a:pt x="4635" y="9638"/>
                </a:lnTo>
                <a:lnTo>
                  <a:pt x="2043" y="0"/>
                </a:lnTo>
                <a:lnTo>
                  <a:pt x="1021" y="3615"/>
                </a:lnTo>
                <a:lnTo>
                  <a:pt x="0" y="4217"/>
                </a:lnTo>
              </a:path>
            </a:pathLst>
          </a:custGeom>
          <a:ln>
            <a:solidFill>
              <a:schemeClr val="accent1">
                <a:lumMod val="10000"/>
              </a:schemeClr>
            </a:solidFill>
          </a:ln>
          <a:effectLst>
            <a:glow rad="63500">
              <a:schemeClr val="accent4">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s-ES" sz="1000"/>
          </a:p>
        </p:txBody>
      </p:sp>
      <p:sp>
        <p:nvSpPr>
          <p:cNvPr id="29750" name="Freeform 30"/>
          <p:cNvSpPr>
            <a:spLocks/>
          </p:cNvSpPr>
          <p:nvPr/>
        </p:nvSpPr>
        <p:spPr bwMode="auto">
          <a:xfrm>
            <a:off x="2755900" y="2305050"/>
            <a:ext cx="1082675" cy="379413"/>
          </a:xfrm>
          <a:custGeom>
            <a:avLst/>
            <a:gdLst>
              <a:gd name="T0" fmla="*/ 2147483647 w 630"/>
              <a:gd name="T1" fmla="*/ 2147483647 h 240"/>
              <a:gd name="T2" fmla="*/ 2147483647 w 630"/>
              <a:gd name="T3" fmla="*/ 2147483647 h 240"/>
              <a:gd name="T4" fmla="*/ 2147483647 w 630"/>
              <a:gd name="T5" fmla="*/ 0 h 240"/>
              <a:gd name="T6" fmla="*/ 2147483647 w 630"/>
              <a:gd name="T7" fmla="*/ 2147483647 h 240"/>
              <a:gd name="T8" fmla="*/ 2147483647 w 630"/>
              <a:gd name="T9" fmla="*/ 2147483647 h 240"/>
              <a:gd name="T10" fmla="*/ 0 w 630"/>
              <a:gd name="T11" fmla="*/ 2147483647 h 240"/>
              <a:gd name="T12" fmla="*/ 0 60000 65536"/>
              <a:gd name="T13" fmla="*/ 0 60000 65536"/>
              <a:gd name="T14" fmla="*/ 0 60000 65536"/>
              <a:gd name="T15" fmla="*/ 0 60000 65536"/>
              <a:gd name="T16" fmla="*/ 0 60000 65536"/>
              <a:gd name="T17" fmla="*/ 0 60000 65536"/>
              <a:gd name="T18" fmla="*/ 0 w 630"/>
              <a:gd name="T19" fmla="*/ 0 h 240"/>
              <a:gd name="T20" fmla="*/ 630 w 630"/>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630" h="240">
                <a:moveTo>
                  <a:pt x="630" y="240"/>
                </a:moveTo>
                <a:lnTo>
                  <a:pt x="426" y="96"/>
                </a:lnTo>
                <a:lnTo>
                  <a:pt x="324" y="0"/>
                </a:lnTo>
                <a:lnTo>
                  <a:pt x="174" y="54"/>
                </a:lnTo>
                <a:lnTo>
                  <a:pt x="90" y="78"/>
                </a:lnTo>
                <a:lnTo>
                  <a:pt x="0" y="114"/>
                </a:lnTo>
              </a:path>
            </a:pathLst>
          </a:custGeom>
          <a:noFill/>
          <a:ln w="57150" cmpd="sng">
            <a:solidFill>
              <a:srgbClr val="C00000"/>
            </a:solidFill>
            <a:round/>
            <a:headEnd type="none" w="med" len="med"/>
            <a:tailEnd type="none" w="med" len="med"/>
          </a:ln>
        </p:spPr>
        <p:txBody>
          <a:bodyPr/>
          <a:lstStyle/>
          <a:p>
            <a:pPr>
              <a:defRPr/>
            </a:pPr>
            <a:endParaRPr lang="en-US" sz="1000">
              <a:latin typeface="+mn-lt"/>
            </a:endParaRPr>
          </a:p>
        </p:txBody>
      </p:sp>
      <p:sp>
        <p:nvSpPr>
          <p:cNvPr id="29751" name="Freeform 32"/>
          <p:cNvSpPr>
            <a:spLocks/>
          </p:cNvSpPr>
          <p:nvPr/>
        </p:nvSpPr>
        <p:spPr bwMode="auto">
          <a:xfrm>
            <a:off x="6335713" y="4154488"/>
            <a:ext cx="103187" cy="427037"/>
          </a:xfrm>
          <a:custGeom>
            <a:avLst/>
            <a:gdLst>
              <a:gd name="T0" fmla="*/ 2147483647 w 60"/>
              <a:gd name="T1" fmla="*/ 2147483647 h 270"/>
              <a:gd name="T2" fmla="*/ 0 w 60"/>
              <a:gd name="T3" fmla="*/ 2147483647 h 270"/>
              <a:gd name="T4" fmla="*/ 2147483647 w 60"/>
              <a:gd name="T5" fmla="*/ 2147483647 h 270"/>
              <a:gd name="T6" fmla="*/ 2147483647 w 60"/>
              <a:gd name="T7" fmla="*/ 0 h 270"/>
              <a:gd name="T8" fmla="*/ 0 60000 65536"/>
              <a:gd name="T9" fmla="*/ 0 60000 65536"/>
              <a:gd name="T10" fmla="*/ 0 60000 65536"/>
              <a:gd name="T11" fmla="*/ 0 60000 65536"/>
              <a:gd name="T12" fmla="*/ 0 w 60"/>
              <a:gd name="T13" fmla="*/ 0 h 270"/>
              <a:gd name="T14" fmla="*/ 60 w 60"/>
              <a:gd name="T15" fmla="*/ 270 h 270"/>
            </a:gdLst>
            <a:ahLst/>
            <a:cxnLst>
              <a:cxn ang="T8">
                <a:pos x="T0" y="T1"/>
              </a:cxn>
              <a:cxn ang="T9">
                <a:pos x="T2" y="T3"/>
              </a:cxn>
              <a:cxn ang="T10">
                <a:pos x="T4" y="T5"/>
              </a:cxn>
              <a:cxn ang="T11">
                <a:pos x="T6" y="T7"/>
              </a:cxn>
            </a:cxnLst>
            <a:rect l="T12" t="T13" r="T14" b="T15"/>
            <a:pathLst>
              <a:path w="60" h="270">
                <a:moveTo>
                  <a:pt x="12" y="270"/>
                </a:moveTo>
                <a:lnTo>
                  <a:pt x="0" y="216"/>
                </a:lnTo>
                <a:lnTo>
                  <a:pt x="60" y="150"/>
                </a:lnTo>
                <a:lnTo>
                  <a:pt x="12" y="0"/>
                </a:lnTo>
              </a:path>
            </a:pathLst>
          </a:custGeom>
          <a:noFill/>
          <a:ln w="57150" cmpd="sng">
            <a:solidFill>
              <a:srgbClr val="C00000"/>
            </a:solidFill>
            <a:round/>
            <a:headEnd type="none" w="med" len="med"/>
            <a:tailEnd type="none" w="med" len="med"/>
          </a:ln>
        </p:spPr>
        <p:txBody>
          <a:bodyPr/>
          <a:lstStyle/>
          <a:p>
            <a:pPr>
              <a:defRPr/>
            </a:pPr>
            <a:endParaRPr lang="en-US" sz="1000">
              <a:latin typeface="+mn-lt"/>
            </a:endParaRPr>
          </a:p>
        </p:txBody>
      </p:sp>
      <p:sp>
        <p:nvSpPr>
          <p:cNvPr id="46" name="45 Forma libre"/>
          <p:cNvSpPr/>
          <p:nvPr/>
        </p:nvSpPr>
        <p:spPr>
          <a:xfrm>
            <a:off x="3705613" y="3501008"/>
            <a:ext cx="1091804" cy="216025"/>
          </a:xfrm>
          <a:custGeom>
            <a:avLst/>
            <a:gdLst>
              <a:gd name="connsiteX0" fmla="*/ 1688042 w 1688042"/>
              <a:gd name="connsiteY0" fmla="*/ 28575 h 466725"/>
              <a:gd name="connsiteX1" fmla="*/ 1484842 w 1688042"/>
              <a:gd name="connsiteY1" fmla="*/ 3175 h 466725"/>
              <a:gd name="connsiteX2" fmla="*/ 1275292 w 1688042"/>
              <a:gd name="connsiteY2" fmla="*/ 47625 h 466725"/>
              <a:gd name="connsiteX3" fmla="*/ 1078442 w 1688042"/>
              <a:gd name="connsiteY3" fmla="*/ 34925 h 466725"/>
              <a:gd name="connsiteX4" fmla="*/ 906992 w 1688042"/>
              <a:gd name="connsiteY4" fmla="*/ 53975 h 466725"/>
              <a:gd name="connsiteX5" fmla="*/ 779992 w 1688042"/>
              <a:gd name="connsiteY5" fmla="*/ 73025 h 466725"/>
              <a:gd name="connsiteX6" fmla="*/ 652992 w 1688042"/>
              <a:gd name="connsiteY6" fmla="*/ 41275 h 466725"/>
              <a:gd name="connsiteX7" fmla="*/ 583142 w 1688042"/>
              <a:gd name="connsiteY7" fmla="*/ 98425 h 466725"/>
              <a:gd name="connsiteX8" fmla="*/ 195792 w 1688042"/>
              <a:gd name="connsiteY8" fmla="*/ 174625 h 466725"/>
              <a:gd name="connsiteX9" fmla="*/ 100542 w 1688042"/>
              <a:gd name="connsiteY9" fmla="*/ 301625 h 466725"/>
              <a:gd name="connsiteX10" fmla="*/ 11642 w 1688042"/>
              <a:gd name="connsiteY10" fmla="*/ 390525 h 466725"/>
              <a:gd name="connsiteX11" fmla="*/ 30692 w 1688042"/>
              <a:gd name="connsiteY11" fmla="*/ 466725 h 466725"/>
              <a:gd name="connsiteX0" fmla="*/ 1484842 w 1484841"/>
              <a:gd name="connsiteY0" fmla="*/ -1 h 463549"/>
              <a:gd name="connsiteX1" fmla="*/ 1275292 w 1484841"/>
              <a:gd name="connsiteY1" fmla="*/ 44449 h 463549"/>
              <a:gd name="connsiteX2" fmla="*/ 1078442 w 1484841"/>
              <a:gd name="connsiteY2" fmla="*/ 31749 h 463549"/>
              <a:gd name="connsiteX3" fmla="*/ 906992 w 1484841"/>
              <a:gd name="connsiteY3" fmla="*/ 50799 h 463549"/>
              <a:gd name="connsiteX4" fmla="*/ 779992 w 1484841"/>
              <a:gd name="connsiteY4" fmla="*/ 69849 h 463549"/>
              <a:gd name="connsiteX5" fmla="*/ 652992 w 1484841"/>
              <a:gd name="connsiteY5" fmla="*/ 38099 h 463549"/>
              <a:gd name="connsiteX6" fmla="*/ 583142 w 1484841"/>
              <a:gd name="connsiteY6" fmla="*/ 95249 h 463549"/>
              <a:gd name="connsiteX7" fmla="*/ 195792 w 1484841"/>
              <a:gd name="connsiteY7" fmla="*/ 171449 h 463549"/>
              <a:gd name="connsiteX8" fmla="*/ 100542 w 1484841"/>
              <a:gd name="connsiteY8" fmla="*/ 298449 h 463549"/>
              <a:gd name="connsiteX9" fmla="*/ 11642 w 1484841"/>
              <a:gd name="connsiteY9" fmla="*/ 387349 h 463549"/>
              <a:gd name="connsiteX10" fmla="*/ 30692 w 1484841"/>
              <a:gd name="connsiteY10" fmla="*/ 463549 h 463549"/>
              <a:gd name="connsiteX0" fmla="*/ 1530367 w 1530367"/>
              <a:gd name="connsiteY0" fmla="*/ 0 h 466729"/>
              <a:gd name="connsiteX1" fmla="*/ 1275292 w 1530367"/>
              <a:gd name="connsiteY1" fmla="*/ 47629 h 466729"/>
              <a:gd name="connsiteX2" fmla="*/ 1078442 w 1530367"/>
              <a:gd name="connsiteY2" fmla="*/ 34929 h 466729"/>
              <a:gd name="connsiteX3" fmla="*/ 906992 w 1530367"/>
              <a:gd name="connsiteY3" fmla="*/ 53979 h 466729"/>
              <a:gd name="connsiteX4" fmla="*/ 779992 w 1530367"/>
              <a:gd name="connsiteY4" fmla="*/ 73029 h 466729"/>
              <a:gd name="connsiteX5" fmla="*/ 652992 w 1530367"/>
              <a:gd name="connsiteY5" fmla="*/ 41279 h 466729"/>
              <a:gd name="connsiteX6" fmla="*/ 583142 w 1530367"/>
              <a:gd name="connsiteY6" fmla="*/ 98429 h 466729"/>
              <a:gd name="connsiteX7" fmla="*/ 195792 w 1530367"/>
              <a:gd name="connsiteY7" fmla="*/ 174629 h 466729"/>
              <a:gd name="connsiteX8" fmla="*/ 100542 w 1530367"/>
              <a:gd name="connsiteY8" fmla="*/ 301629 h 466729"/>
              <a:gd name="connsiteX9" fmla="*/ 11642 w 1530367"/>
              <a:gd name="connsiteY9" fmla="*/ 390529 h 466729"/>
              <a:gd name="connsiteX10" fmla="*/ 30692 w 1530367"/>
              <a:gd name="connsiteY10" fmla="*/ 466729 h 46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0367" h="466729">
                <a:moveTo>
                  <a:pt x="1530367" y="0"/>
                </a:moveTo>
                <a:cubicBezTo>
                  <a:pt x="1461575" y="3175"/>
                  <a:pt x="1350613" y="41807"/>
                  <a:pt x="1275292" y="47629"/>
                </a:cubicBezTo>
                <a:cubicBezTo>
                  <a:pt x="1199971" y="53451"/>
                  <a:pt x="1139825" y="33871"/>
                  <a:pt x="1078442" y="34929"/>
                </a:cubicBezTo>
                <a:cubicBezTo>
                  <a:pt x="1017059" y="35987"/>
                  <a:pt x="956734" y="47629"/>
                  <a:pt x="906992" y="53979"/>
                </a:cubicBezTo>
                <a:cubicBezTo>
                  <a:pt x="857250" y="60329"/>
                  <a:pt x="822325" y="75146"/>
                  <a:pt x="779992" y="73029"/>
                </a:cubicBezTo>
                <a:cubicBezTo>
                  <a:pt x="737659" y="70912"/>
                  <a:pt x="685800" y="37046"/>
                  <a:pt x="652992" y="41279"/>
                </a:cubicBezTo>
                <a:cubicBezTo>
                  <a:pt x="620184" y="45512"/>
                  <a:pt x="659342" y="76204"/>
                  <a:pt x="583142" y="98429"/>
                </a:cubicBezTo>
                <a:cubicBezTo>
                  <a:pt x="506942" y="120654"/>
                  <a:pt x="276225" y="140762"/>
                  <a:pt x="195792" y="174629"/>
                </a:cubicBezTo>
                <a:cubicBezTo>
                  <a:pt x="115359" y="208496"/>
                  <a:pt x="131234" y="265646"/>
                  <a:pt x="100542" y="301629"/>
                </a:cubicBezTo>
                <a:cubicBezTo>
                  <a:pt x="69850" y="337612"/>
                  <a:pt x="23284" y="363012"/>
                  <a:pt x="11642" y="390529"/>
                </a:cubicBezTo>
                <a:cubicBezTo>
                  <a:pt x="0" y="418046"/>
                  <a:pt x="15346" y="442387"/>
                  <a:pt x="30692" y="466729"/>
                </a:cubicBezTo>
              </a:path>
            </a:pathLst>
          </a:custGeom>
          <a:ln>
            <a:solidFill>
              <a:schemeClr val="accent1">
                <a:lumMod val="10000"/>
              </a:schemeClr>
            </a:solidFill>
          </a:ln>
          <a:effectLst>
            <a:glow rad="63500">
              <a:schemeClr val="accent4">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s-ES" sz="1000"/>
          </a:p>
        </p:txBody>
      </p:sp>
      <p:sp>
        <p:nvSpPr>
          <p:cNvPr id="47" name="46 Forma libre"/>
          <p:cNvSpPr/>
          <p:nvPr/>
        </p:nvSpPr>
        <p:spPr>
          <a:xfrm>
            <a:off x="3705638" y="3645024"/>
            <a:ext cx="1949986" cy="864096"/>
          </a:xfrm>
          <a:custGeom>
            <a:avLst/>
            <a:gdLst>
              <a:gd name="connsiteX0" fmla="*/ 0 w 2495550"/>
              <a:gd name="connsiteY0" fmla="*/ 67733 h 1051983"/>
              <a:gd name="connsiteX1" fmla="*/ 133350 w 2495550"/>
              <a:gd name="connsiteY1" fmla="*/ 4233 h 1051983"/>
              <a:gd name="connsiteX2" fmla="*/ 330200 w 2495550"/>
              <a:gd name="connsiteY2" fmla="*/ 93133 h 1051983"/>
              <a:gd name="connsiteX3" fmla="*/ 419100 w 2495550"/>
              <a:gd name="connsiteY3" fmla="*/ 99483 h 1051983"/>
              <a:gd name="connsiteX4" fmla="*/ 692150 w 2495550"/>
              <a:gd name="connsiteY4" fmla="*/ 150283 h 1051983"/>
              <a:gd name="connsiteX5" fmla="*/ 844550 w 2495550"/>
              <a:gd name="connsiteY5" fmla="*/ 220133 h 1051983"/>
              <a:gd name="connsiteX6" fmla="*/ 895350 w 2495550"/>
              <a:gd name="connsiteY6" fmla="*/ 220133 h 1051983"/>
              <a:gd name="connsiteX7" fmla="*/ 1016000 w 2495550"/>
              <a:gd name="connsiteY7" fmla="*/ 245533 h 1051983"/>
              <a:gd name="connsiteX8" fmla="*/ 1060450 w 2495550"/>
              <a:gd name="connsiteY8" fmla="*/ 277283 h 1051983"/>
              <a:gd name="connsiteX9" fmla="*/ 1162050 w 2495550"/>
              <a:gd name="connsiteY9" fmla="*/ 296333 h 1051983"/>
              <a:gd name="connsiteX10" fmla="*/ 1181100 w 2495550"/>
              <a:gd name="connsiteY10" fmla="*/ 397933 h 1051983"/>
              <a:gd name="connsiteX11" fmla="*/ 1225550 w 2495550"/>
              <a:gd name="connsiteY11" fmla="*/ 486833 h 1051983"/>
              <a:gd name="connsiteX12" fmla="*/ 1263650 w 2495550"/>
              <a:gd name="connsiteY12" fmla="*/ 512233 h 1051983"/>
              <a:gd name="connsiteX13" fmla="*/ 1371600 w 2495550"/>
              <a:gd name="connsiteY13" fmla="*/ 550333 h 1051983"/>
              <a:gd name="connsiteX14" fmla="*/ 1530350 w 2495550"/>
              <a:gd name="connsiteY14" fmla="*/ 594783 h 1051983"/>
              <a:gd name="connsiteX15" fmla="*/ 1663700 w 2495550"/>
              <a:gd name="connsiteY15" fmla="*/ 594783 h 1051983"/>
              <a:gd name="connsiteX16" fmla="*/ 1689100 w 2495550"/>
              <a:gd name="connsiteY16" fmla="*/ 620183 h 1051983"/>
              <a:gd name="connsiteX17" fmla="*/ 1727200 w 2495550"/>
              <a:gd name="connsiteY17" fmla="*/ 645583 h 1051983"/>
              <a:gd name="connsiteX18" fmla="*/ 1771650 w 2495550"/>
              <a:gd name="connsiteY18" fmla="*/ 651933 h 1051983"/>
              <a:gd name="connsiteX19" fmla="*/ 1816100 w 2495550"/>
              <a:gd name="connsiteY19" fmla="*/ 702733 h 1051983"/>
              <a:gd name="connsiteX20" fmla="*/ 1866900 w 2495550"/>
              <a:gd name="connsiteY20" fmla="*/ 721783 h 1051983"/>
              <a:gd name="connsiteX21" fmla="*/ 1924050 w 2495550"/>
              <a:gd name="connsiteY21" fmla="*/ 772583 h 1051983"/>
              <a:gd name="connsiteX22" fmla="*/ 2006600 w 2495550"/>
              <a:gd name="connsiteY22" fmla="*/ 829733 h 1051983"/>
              <a:gd name="connsiteX23" fmla="*/ 2095500 w 2495550"/>
              <a:gd name="connsiteY23" fmla="*/ 842433 h 1051983"/>
              <a:gd name="connsiteX24" fmla="*/ 2171700 w 2495550"/>
              <a:gd name="connsiteY24" fmla="*/ 886883 h 1051983"/>
              <a:gd name="connsiteX25" fmla="*/ 2254250 w 2495550"/>
              <a:gd name="connsiteY25" fmla="*/ 956733 h 1051983"/>
              <a:gd name="connsiteX26" fmla="*/ 2343150 w 2495550"/>
              <a:gd name="connsiteY26" fmla="*/ 1020233 h 1051983"/>
              <a:gd name="connsiteX27" fmla="*/ 2393950 w 2495550"/>
              <a:gd name="connsiteY27" fmla="*/ 1020233 h 1051983"/>
              <a:gd name="connsiteX28" fmla="*/ 2495550 w 2495550"/>
              <a:gd name="connsiteY28" fmla="*/ 1051983 h 105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95550" h="1051983">
                <a:moveTo>
                  <a:pt x="0" y="67733"/>
                </a:moveTo>
                <a:cubicBezTo>
                  <a:pt x="39158" y="33866"/>
                  <a:pt x="78317" y="0"/>
                  <a:pt x="133350" y="4233"/>
                </a:cubicBezTo>
                <a:cubicBezTo>
                  <a:pt x="188383" y="8466"/>
                  <a:pt x="282575" y="77258"/>
                  <a:pt x="330200" y="93133"/>
                </a:cubicBezTo>
                <a:cubicBezTo>
                  <a:pt x="377825" y="109008"/>
                  <a:pt x="358775" y="89958"/>
                  <a:pt x="419100" y="99483"/>
                </a:cubicBezTo>
                <a:cubicBezTo>
                  <a:pt x="479425" y="109008"/>
                  <a:pt x="621242" y="130175"/>
                  <a:pt x="692150" y="150283"/>
                </a:cubicBezTo>
                <a:cubicBezTo>
                  <a:pt x="763058" y="170391"/>
                  <a:pt x="810683" y="208491"/>
                  <a:pt x="844550" y="220133"/>
                </a:cubicBezTo>
                <a:cubicBezTo>
                  <a:pt x="878417" y="231775"/>
                  <a:pt x="866775" y="215900"/>
                  <a:pt x="895350" y="220133"/>
                </a:cubicBezTo>
                <a:cubicBezTo>
                  <a:pt x="923925" y="224366"/>
                  <a:pt x="988483" y="236008"/>
                  <a:pt x="1016000" y="245533"/>
                </a:cubicBezTo>
                <a:cubicBezTo>
                  <a:pt x="1043517" y="255058"/>
                  <a:pt x="1036108" y="268816"/>
                  <a:pt x="1060450" y="277283"/>
                </a:cubicBezTo>
                <a:cubicBezTo>
                  <a:pt x="1084792" y="285750"/>
                  <a:pt x="1141942" y="276225"/>
                  <a:pt x="1162050" y="296333"/>
                </a:cubicBezTo>
                <a:cubicBezTo>
                  <a:pt x="1182158" y="316441"/>
                  <a:pt x="1170517" y="366183"/>
                  <a:pt x="1181100" y="397933"/>
                </a:cubicBezTo>
                <a:cubicBezTo>
                  <a:pt x="1191683" y="429683"/>
                  <a:pt x="1211792" y="467783"/>
                  <a:pt x="1225550" y="486833"/>
                </a:cubicBezTo>
                <a:cubicBezTo>
                  <a:pt x="1239308" y="505883"/>
                  <a:pt x="1239308" y="501650"/>
                  <a:pt x="1263650" y="512233"/>
                </a:cubicBezTo>
                <a:cubicBezTo>
                  <a:pt x="1287992" y="522816"/>
                  <a:pt x="1327150" y="536575"/>
                  <a:pt x="1371600" y="550333"/>
                </a:cubicBezTo>
                <a:cubicBezTo>
                  <a:pt x="1416050" y="564091"/>
                  <a:pt x="1481667" y="587375"/>
                  <a:pt x="1530350" y="594783"/>
                </a:cubicBezTo>
                <a:cubicBezTo>
                  <a:pt x="1579033" y="602191"/>
                  <a:pt x="1637242" y="590550"/>
                  <a:pt x="1663700" y="594783"/>
                </a:cubicBezTo>
                <a:cubicBezTo>
                  <a:pt x="1690158" y="599016"/>
                  <a:pt x="1678517" y="611716"/>
                  <a:pt x="1689100" y="620183"/>
                </a:cubicBezTo>
                <a:cubicBezTo>
                  <a:pt x="1699683" y="628650"/>
                  <a:pt x="1713442" y="640291"/>
                  <a:pt x="1727200" y="645583"/>
                </a:cubicBezTo>
                <a:cubicBezTo>
                  <a:pt x="1740958" y="650875"/>
                  <a:pt x="1756833" y="642408"/>
                  <a:pt x="1771650" y="651933"/>
                </a:cubicBezTo>
                <a:cubicBezTo>
                  <a:pt x="1786467" y="661458"/>
                  <a:pt x="1800225" y="691091"/>
                  <a:pt x="1816100" y="702733"/>
                </a:cubicBezTo>
                <a:cubicBezTo>
                  <a:pt x="1831975" y="714375"/>
                  <a:pt x="1848908" y="710141"/>
                  <a:pt x="1866900" y="721783"/>
                </a:cubicBezTo>
                <a:cubicBezTo>
                  <a:pt x="1884892" y="733425"/>
                  <a:pt x="1900767" y="754591"/>
                  <a:pt x="1924050" y="772583"/>
                </a:cubicBezTo>
                <a:cubicBezTo>
                  <a:pt x="1947333" y="790575"/>
                  <a:pt x="1978025" y="818091"/>
                  <a:pt x="2006600" y="829733"/>
                </a:cubicBezTo>
                <a:cubicBezTo>
                  <a:pt x="2035175" y="841375"/>
                  <a:pt x="2067983" y="832908"/>
                  <a:pt x="2095500" y="842433"/>
                </a:cubicBezTo>
                <a:cubicBezTo>
                  <a:pt x="2123017" y="851958"/>
                  <a:pt x="2145242" y="867833"/>
                  <a:pt x="2171700" y="886883"/>
                </a:cubicBezTo>
                <a:cubicBezTo>
                  <a:pt x="2198158" y="905933"/>
                  <a:pt x="2225675" y="934508"/>
                  <a:pt x="2254250" y="956733"/>
                </a:cubicBezTo>
                <a:cubicBezTo>
                  <a:pt x="2282825" y="978958"/>
                  <a:pt x="2319867" y="1009650"/>
                  <a:pt x="2343150" y="1020233"/>
                </a:cubicBezTo>
                <a:cubicBezTo>
                  <a:pt x="2366433" y="1030816"/>
                  <a:pt x="2368550" y="1014941"/>
                  <a:pt x="2393950" y="1020233"/>
                </a:cubicBezTo>
                <a:cubicBezTo>
                  <a:pt x="2419350" y="1025525"/>
                  <a:pt x="2457450" y="1038754"/>
                  <a:pt x="2495550" y="1051983"/>
                </a:cubicBezTo>
              </a:path>
            </a:pathLst>
          </a:custGeom>
          <a:ln>
            <a:solidFill>
              <a:schemeClr val="accent1">
                <a:lumMod val="10000"/>
              </a:schemeClr>
            </a:solidFill>
          </a:ln>
          <a:effectLst>
            <a:glow rad="63500">
              <a:schemeClr val="accent4">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s-ES" sz="1000"/>
          </a:p>
        </p:txBody>
      </p:sp>
      <p:sp>
        <p:nvSpPr>
          <p:cNvPr id="49" name="48 Forma libre"/>
          <p:cNvSpPr/>
          <p:nvPr/>
        </p:nvSpPr>
        <p:spPr>
          <a:xfrm>
            <a:off x="6278803" y="5028520"/>
            <a:ext cx="156173" cy="488712"/>
          </a:xfrm>
          <a:custGeom>
            <a:avLst/>
            <a:gdLst>
              <a:gd name="connsiteX0" fmla="*/ 42863 w 98425"/>
              <a:gd name="connsiteY0" fmla="*/ 0 h 390525"/>
              <a:gd name="connsiteX1" fmla="*/ 2381 w 98425"/>
              <a:gd name="connsiteY1" fmla="*/ 50006 h 390525"/>
              <a:gd name="connsiteX2" fmla="*/ 28575 w 98425"/>
              <a:gd name="connsiteY2" fmla="*/ 80962 h 390525"/>
              <a:gd name="connsiteX3" fmla="*/ 33338 w 98425"/>
              <a:gd name="connsiteY3" fmla="*/ 116681 h 390525"/>
              <a:gd name="connsiteX4" fmla="*/ 52388 w 98425"/>
              <a:gd name="connsiteY4" fmla="*/ 116681 h 390525"/>
              <a:gd name="connsiteX5" fmla="*/ 80963 w 98425"/>
              <a:gd name="connsiteY5" fmla="*/ 104775 h 390525"/>
              <a:gd name="connsiteX6" fmla="*/ 90488 w 98425"/>
              <a:gd name="connsiteY6" fmla="*/ 114300 h 390525"/>
              <a:gd name="connsiteX7" fmla="*/ 88106 w 98425"/>
              <a:gd name="connsiteY7" fmla="*/ 147637 h 390525"/>
              <a:gd name="connsiteX8" fmla="*/ 88106 w 98425"/>
              <a:gd name="connsiteY8" fmla="*/ 166687 h 390525"/>
              <a:gd name="connsiteX9" fmla="*/ 73819 w 98425"/>
              <a:gd name="connsiteY9" fmla="*/ 202406 h 390525"/>
              <a:gd name="connsiteX10" fmla="*/ 90488 w 98425"/>
              <a:gd name="connsiteY10" fmla="*/ 230981 h 390525"/>
              <a:gd name="connsiteX11" fmla="*/ 97631 w 98425"/>
              <a:gd name="connsiteY11" fmla="*/ 290512 h 390525"/>
              <a:gd name="connsiteX12" fmla="*/ 95250 w 98425"/>
              <a:gd name="connsiteY12" fmla="*/ 326231 h 390525"/>
              <a:gd name="connsiteX13" fmla="*/ 85725 w 98425"/>
              <a:gd name="connsiteY13" fmla="*/ 376237 h 390525"/>
              <a:gd name="connsiteX14" fmla="*/ 92869 w 98425"/>
              <a:gd name="connsiteY14"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425" h="390525">
                <a:moveTo>
                  <a:pt x="42863" y="0"/>
                </a:moveTo>
                <a:cubicBezTo>
                  <a:pt x="23812" y="18256"/>
                  <a:pt x="4762" y="36512"/>
                  <a:pt x="2381" y="50006"/>
                </a:cubicBezTo>
                <a:cubicBezTo>
                  <a:pt x="0" y="63500"/>
                  <a:pt x="23416" y="69850"/>
                  <a:pt x="28575" y="80962"/>
                </a:cubicBezTo>
                <a:cubicBezTo>
                  <a:pt x="33734" y="92074"/>
                  <a:pt x="29369" y="110728"/>
                  <a:pt x="33338" y="116681"/>
                </a:cubicBezTo>
                <a:cubicBezTo>
                  <a:pt x="37307" y="122634"/>
                  <a:pt x="44451" y="118665"/>
                  <a:pt x="52388" y="116681"/>
                </a:cubicBezTo>
                <a:cubicBezTo>
                  <a:pt x="60325" y="114697"/>
                  <a:pt x="74613" y="105172"/>
                  <a:pt x="80963" y="104775"/>
                </a:cubicBezTo>
                <a:cubicBezTo>
                  <a:pt x="87313" y="104378"/>
                  <a:pt x="89298" y="107156"/>
                  <a:pt x="90488" y="114300"/>
                </a:cubicBezTo>
                <a:cubicBezTo>
                  <a:pt x="91678" y="121444"/>
                  <a:pt x="88503" y="138906"/>
                  <a:pt x="88106" y="147637"/>
                </a:cubicBezTo>
                <a:cubicBezTo>
                  <a:pt x="87709" y="156368"/>
                  <a:pt x="90487" y="157559"/>
                  <a:pt x="88106" y="166687"/>
                </a:cubicBezTo>
                <a:cubicBezTo>
                  <a:pt x="85725" y="175815"/>
                  <a:pt x="73422" y="191690"/>
                  <a:pt x="73819" y="202406"/>
                </a:cubicBezTo>
                <a:cubicBezTo>
                  <a:pt x="74216" y="213122"/>
                  <a:pt x="86519" y="216297"/>
                  <a:pt x="90488" y="230981"/>
                </a:cubicBezTo>
                <a:cubicBezTo>
                  <a:pt x="94457" y="245665"/>
                  <a:pt x="96837" y="274637"/>
                  <a:pt x="97631" y="290512"/>
                </a:cubicBezTo>
                <a:cubicBezTo>
                  <a:pt x="98425" y="306387"/>
                  <a:pt x="97234" y="311944"/>
                  <a:pt x="95250" y="326231"/>
                </a:cubicBezTo>
                <a:cubicBezTo>
                  <a:pt x="93266" y="340518"/>
                  <a:pt x="86122" y="365521"/>
                  <a:pt x="85725" y="376237"/>
                </a:cubicBezTo>
                <a:cubicBezTo>
                  <a:pt x="85328" y="386953"/>
                  <a:pt x="89098" y="388739"/>
                  <a:pt x="92869" y="390525"/>
                </a:cubicBezTo>
              </a:path>
            </a:pathLst>
          </a:custGeom>
          <a:ln>
            <a:solidFill>
              <a:schemeClr val="accent1">
                <a:lumMod val="10000"/>
              </a:schemeClr>
            </a:solidFill>
          </a:ln>
          <a:effectLst>
            <a:glow rad="101600">
              <a:schemeClr val="accent4">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s-ES" sz="1000"/>
          </a:p>
        </p:txBody>
      </p:sp>
      <p:sp>
        <p:nvSpPr>
          <p:cNvPr id="50" name="49 Forma libre"/>
          <p:cNvSpPr/>
          <p:nvPr/>
        </p:nvSpPr>
        <p:spPr>
          <a:xfrm>
            <a:off x="6356673" y="4984073"/>
            <a:ext cx="850646" cy="73703"/>
          </a:xfrm>
          <a:custGeom>
            <a:avLst/>
            <a:gdLst>
              <a:gd name="connsiteX0" fmla="*/ 0 w 276225"/>
              <a:gd name="connsiteY0" fmla="*/ 0 h 39290"/>
              <a:gd name="connsiteX1" fmla="*/ 114300 w 276225"/>
              <a:gd name="connsiteY1" fmla="*/ 35718 h 39290"/>
              <a:gd name="connsiteX2" fmla="*/ 171450 w 276225"/>
              <a:gd name="connsiteY2" fmla="*/ 21431 h 39290"/>
              <a:gd name="connsiteX3" fmla="*/ 209550 w 276225"/>
              <a:gd name="connsiteY3" fmla="*/ 21431 h 39290"/>
              <a:gd name="connsiteX4" fmla="*/ 252413 w 276225"/>
              <a:gd name="connsiteY4" fmla="*/ 23812 h 39290"/>
              <a:gd name="connsiteX5" fmla="*/ 276225 w 276225"/>
              <a:gd name="connsiteY5" fmla="*/ 23812 h 3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5" h="39290">
                <a:moveTo>
                  <a:pt x="0" y="0"/>
                </a:moveTo>
                <a:cubicBezTo>
                  <a:pt x="42862" y="16073"/>
                  <a:pt x="85725" y="32146"/>
                  <a:pt x="114300" y="35718"/>
                </a:cubicBezTo>
                <a:cubicBezTo>
                  <a:pt x="142875" y="39290"/>
                  <a:pt x="155575" y="23812"/>
                  <a:pt x="171450" y="21431"/>
                </a:cubicBezTo>
                <a:cubicBezTo>
                  <a:pt x="187325" y="19050"/>
                  <a:pt x="196056" y="21034"/>
                  <a:pt x="209550" y="21431"/>
                </a:cubicBezTo>
                <a:cubicBezTo>
                  <a:pt x="223044" y="21828"/>
                  <a:pt x="241301" y="23415"/>
                  <a:pt x="252413" y="23812"/>
                </a:cubicBezTo>
                <a:cubicBezTo>
                  <a:pt x="263525" y="24209"/>
                  <a:pt x="269875" y="24010"/>
                  <a:pt x="276225" y="23812"/>
                </a:cubicBezTo>
              </a:path>
            </a:pathLst>
          </a:custGeom>
          <a:ln>
            <a:solidFill>
              <a:schemeClr val="accent1">
                <a:lumMod val="10000"/>
              </a:schemeClr>
            </a:solidFill>
          </a:ln>
          <a:effectLst>
            <a:glow rad="63500">
              <a:schemeClr val="accent4">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s-ES" sz="1000"/>
          </a:p>
        </p:txBody>
      </p:sp>
      <p:sp>
        <p:nvSpPr>
          <p:cNvPr id="52" name="51 Forma libre"/>
          <p:cNvSpPr/>
          <p:nvPr/>
        </p:nvSpPr>
        <p:spPr>
          <a:xfrm>
            <a:off x="7152873" y="5107077"/>
            <a:ext cx="167290" cy="49326"/>
          </a:xfrm>
          <a:custGeom>
            <a:avLst/>
            <a:gdLst>
              <a:gd name="connsiteX0" fmla="*/ 0 w 166687"/>
              <a:gd name="connsiteY0" fmla="*/ 0 h 40482"/>
              <a:gd name="connsiteX1" fmla="*/ 54768 w 166687"/>
              <a:gd name="connsiteY1" fmla="*/ 28575 h 40482"/>
              <a:gd name="connsiteX2" fmla="*/ 104775 w 166687"/>
              <a:gd name="connsiteY2" fmla="*/ 9525 h 40482"/>
              <a:gd name="connsiteX3" fmla="*/ 119062 w 166687"/>
              <a:gd name="connsiteY3" fmla="*/ 21432 h 40482"/>
              <a:gd name="connsiteX4" fmla="*/ 166687 w 166687"/>
              <a:gd name="connsiteY4" fmla="*/ 40482 h 4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7" h="40482">
                <a:moveTo>
                  <a:pt x="0" y="0"/>
                </a:moveTo>
                <a:cubicBezTo>
                  <a:pt x="18653" y="13494"/>
                  <a:pt x="37306" y="26988"/>
                  <a:pt x="54768" y="28575"/>
                </a:cubicBezTo>
                <a:cubicBezTo>
                  <a:pt x="72230" y="30162"/>
                  <a:pt x="94059" y="10715"/>
                  <a:pt x="104775" y="9525"/>
                </a:cubicBezTo>
                <a:cubicBezTo>
                  <a:pt x="115491" y="8335"/>
                  <a:pt x="108743" y="16273"/>
                  <a:pt x="119062" y="21432"/>
                </a:cubicBezTo>
                <a:cubicBezTo>
                  <a:pt x="129381" y="26591"/>
                  <a:pt x="148034" y="33536"/>
                  <a:pt x="166687" y="40482"/>
                </a:cubicBezTo>
              </a:path>
            </a:pathLst>
          </a:custGeom>
          <a:ln>
            <a:solidFill>
              <a:schemeClr val="accent1">
                <a:lumMod val="10000"/>
              </a:schemeClr>
            </a:solidFill>
          </a:ln>
          <a:effectLst>
            <a:glow rad="101600">
              <a:schemeClr val="accent4">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s-ES" sz="1000"/>
          </a:p>
        </p:txBody>
      </p:sp>
      <p:sp>
        <p:nvSpPr>
          <p:cNvPr id="53" name="52 Forma libre"/>
          <p:cNvSpPr/>
          <p:nvPr/>
        </p:nvSpPr>
        <p:spPr>
          <a:xfrm>
            <a:off x="5420627" y="2782219"/>
            <a:ext cx="392278" cy="646782"/>
          </a:xfrm>
          <a:custGeom>
            <a:avLst/>
            <a:gdLst>
              <a:gd name="connsiteX0" fmla="*/ 245268 w 245268"/>
              <a:gd name="connsiteY0" fmla="*/ 469106 h 469106"/>
              <a:gd name="connsiteX1" fmla="*/ 226218 w 245268"/>
              <a:gd name="connsiteY1" fmla="*/ 407193 h 469106"/>
              <a:gd name="connsiteX2" fmla="*/ 209550 w 245268"/>
              <a:gd name="connsiteY2" fmla="*/ 361950 h 469106"/>
              <a:gd name="connsiteX3" fmla="*/ 219075 w 245268"/>
              <a:gd name="connsiteY3" fmla="*/ 309562 h 469106"/>
              <a:gd name="connsiteX4" fmla="*/ 207168 w 245268"/>
              <a:gd name="connsiteY4" fmla="*/ 271462 h 469106"/>
              <a:gd name="connsiteX5" fmla="*/ 176212 w 245268"/>
              <a:gd name="connsiteY5" fmla="*/ 207168 h 469106"/>
              <a:gd name="connsiteX6" fmla="*/ 145256 w 245268"/>
              <a:gd name="connsiteY6" fmla="*/ 145256 h 469106"/>
              <a:gd name="connsiteX7" fmla="*/ 121443 w 245268"/>
              <a:gd name="connsiteY7" fmla="*/ 85725 h 469106"/>
              <a:gd name="connsiteX8" fmla="*/ 104775 w 245268"/>
              <a:gd name="connsiteY8" fmla="*/ 40481 h 469106"/>
              <a:gd name="connsiteX9" fmla="*/ 69056 w 245268"/>
              <a:gd name="connsiteY9" fmla="*/ 11906 h 469106"/>
              <a:gd name="connsiteX10" fmla="*/ 0 w 245268"/>
              <a:gd name="connsiteY10" fmla="*/ 0 h 469106"/>
              <a:gd name="connsiteX0" fmla="*/ 228198 w 229326"/>
              <a:gd name="connsiteY0" fmla="*/ 500615 h 500615"/>
              <a:gd name="connsiteX1" fmla="*/ 226218 w 229326"/>
              <a:gd name="connsiteY1" fmla="*/ 407193 h 500615"/>
              <a:gd name="connsiteX2" fmla="*/ 209550 w 229326"/>
              <a:gd name="connsiteY2" fmla="*/ 361950 h 500615"/>
              <a:gd name="connsiteX3" fmla="*/ 219075 w 229326"/>
              <a:gd name="connsiteY3" fmla="*/ 309562 h 500615"/>
              <a:gd name="connsiteX4" fmla="*/ 207168 w 229326"/>
              <a:gd name="connsiteY4" fmla="*/ 271462 h 500615"/>
              <a:gd name="connsiteX5" fmla="*/ 176212 w 229326"/>
              <a:gd name="connsiteY5" fmla="*/ 207168 h 500615"/>
              <a:gd name="connsiteX6" fmla="*/ 145256 w 229326"/>
              <a:gd name="connsiteY6" fmla="*/ 145256 h 500615"/>
              <a:gd name="connsiteX7" fmla="*/ 121443 w 229326"/>
              <a:gd name="connsiteY7" fmla="*/ 85725 h 500615"/>
              <a:gd name="connsiteX8" fmla="*/ 104775 w 229326"/>
              <a:gd name="connsiteY8" fmla="*/ 40481 h 500615"/>
              <a:gd name="connsiteX9" fmla="*/ 69056 w 229326"/>
              <a:gd name="connsiteY9" fmla="*/ 11906 h 500615"/>
              <a:gd name="connsiteX10" fmla="*/ 0 w 229326"/>
              <a:gd name="connsiteY10" fmla="*/ 0 h 500615"/>
              <a:gd name="connsiteX0" fmla="*/ 228198 w 229326"/>
              <a:gd name="connsiteY0" fmla="*/ 450464 h 450464"/>
              <a:gd name="connsiteX1" fmla="*/ 226218 w 229326"/>
              <a:gd name="connsiteY1" fmla="*/ 407193 h 450464"/>
              <a:gd name="connsiteX2" fmla="*/ 209550 w 229326"/>
              <a:gd name="connsiteY2" fmla="*/ 361950 h 450464"/>
              <a:gd name="connsiteX3" fmla="*/ 219075 w 229326"/>
              <a:gd name="connsiteY3" fmla="*/ 309562 h 450464"/>
              <a:gd name="connsiteX4" fmla="*/ 207168 w 229326"/>
              <a:gd name="connsiteY4" fmla="*/ 271462 h 450464"/>
              <a:gd name="connsiteX5" fmla="*/ 176212 w 229326"/>
              <a:gd name="connsiteY5" fmla="*/ 207168 h 450464"/>
              <a:gd name="connsiteX6" fmla="*/ 145256 w 229326"/>
              <a:gd name="connsiteY6" fmla="*/ 145256 h 450464"/>
              <a:gd name="connsiteX7" fmla="*/ 121443 w 229326"/>
              <a:gd name="connsiteY7" fmla="*/ 85725 h 450464"/>
              <a:gd name="connsiteX8" fmla="*/ 104775 w 229326"/>
              <a:gd name="connsiteY8" fmla="*/ 40481 h 450464"/>
              <a:gd name="connsiteX9" fmla="*/ 69056 w 229326"/>
              <a:gd name="connsiteY9" fmla="*/ 11906 h 450464"/>
              <a:gd name="connsiteX10" fmla="*/ 0 w 229326"/>
              <a:gd name="connsiteY10" fmla="*/ 0 h 45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326" h="450464">
                <a:moveTo>
                  <a:pt x="228198" y="450464"/>
                </a:moveTo>
                <a:cubicBezTo>
                  <a:pt x="221649" y="428437"/>
                  <a:pt x="229326" y="421945"/>
                  <a:pt x="226218" y="407193"/>
                </a:cubicBezTo>
                <a:cubicBezTo>
                  <a:pt x="223110" y="392441"/>
                  <a:pt x="210740" y="378222"/>
                  <a:pt x="209550" y="361950"/>
                </a:cubicBezTo>
                <a:cubicBezTo>
                  <a:pt x="208360" y="345678"/>
                  <a:pt x="219472" y="324643"/>
                  <a:pt x="219075" y="309562"/>
                </a:cubicBezTo>
                <a:cubicBezTo>
                  <a:pt x="218678" y="294481"/>
                  <a:pt x="214312" y="288528"/>
                  <a:pt x="207168" y="271462"/>
                </a:cubicBezTo>
                <a:cubicBezTo>
                  <a:pt x="200024" y="254396"/>
                  <a:pt x="186531" y="228202"/>
                  <a:pt x="176212" y="207168"/>
                </a:cubicBezTo>
                <a:cubicBezTo>
                  <a:pt x="165893" y="186134"/>
                  <a:pt x="154384" y="165497"/>
                  <a:pt x="145256" y="145256"/>
                </a:cubicBezTo>
                <a:cubicBezTo>
                  <a:pt x="136128" y="125016"/>
                  <a:pt x="128190" y="103187"/>
                  <a:pt x="121443" y="85725"/>
                </a:cubicBezTo>
                <a:cubicBezTo>
                  <a:pt x="114696" y="68263"/>
                  <a:pt x="113506" y="52784"/>
                  <a:pt x="104775" y="40481"/>
                </a:cubicBezTo>
                <a:cubicBezTo>
                  <a:pt x="96044" y="28178"/>
                  <a:pt x="86518" y="18653"/>
                  <a:pt x="69056" y="11906"/>
                </a:cubicBezTo>
                <a:cubicBezTo>
                  <a:pt x="51594" y="5159"/>
                  <a:pt x="25797" y="2579"/>
                  <a:pt x="0" y="0"/>
                </a:cubicBezTo>
              </a:path>
            </a:pathLst>
          </a:custGeom>
          <a:ln>
            <a:solidFill>
              <a:schemeClr val="accent1">
                <a:lumMod val="10000"/>
              </a:schemeClr>
            </a:solidFill>
          </a:ln>
          <a:effectLst>
            <a:glow rad="63500">
              <a:schemeClr val="accent4">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s-ES" sz="1000"/>
          </a:p>
        </p:txBody>
      </p:sp>
      <p:sp>
        <p:nvSpPr>
          <p:cNvPr id="54" name="53 Forma libre"/>
          <p:cNvSpPr/>
          <p:nvPr/>
        </p:nvSpPr>
        <p:spPr>
          <a:xfrm>
            <a:off x="6325320" y="2741191"/>
            <a:ext cx="147113" cy="348740"/>
          </a:xfrm>
          <a:custGeom>
            <a:avLst/>
            <a:gdLst>
              <a:gd name="connsiteX0" fmla="*/ 85725 w 86122"/>
              <a:gd name="connsiteY0" fmla="*/ 242887 h 242887"/>
              <a:gd name="connsiteX1" fmla="*/ 59531 w 86122"/>
              <a:gd name="connsiteY1" fmla="*/ 185737 h 242887"/>
              <a:gd name="connsiteX2" fmla="*/ 76200 w 86122"/>
              <a:gd name="connsiteY2" fmla="*/ 121443 h 242887"/>
              <a:gd name="connsiteX3" fmla="*/ 0 w 86122"/>
              <a:gd name="connsiteY3" fmla="*/ 0 h 242887"/>
            </a:gdLst>
            <a:ahLst/>
            <a:cxnLst>
              <a:cxn ang="0">
                <a:pos x="connsiteX0" y="connsiteY0"/>
              </a:cxn>
              <a:cxn ang="0">
                <a:pos x="connsiteX1" y="connsiteY1"/>
              </a:cxn>
              <a:cxn ang="0">
                <a:pos x="connsiteX2" y="connsiteY2"/>
              </a:cxn>
              <a:cxn ang="0">
                <a:pos x="connsiteX3" y="connsiteY3"/>
              </a:cxn>
            </a:cxnLst>
            <a:rect l="l" t="t" r="r" b="b"/>
            <a:pathLst>
              <a:path w="86122" h="242887">
                <a:moveTo>
                  <a:pt x="85725" y="242887"/>
                </a:moveTo>
                <a:cubicBezTo>
                  <a:pt x="73421" y="224432"/>
                  <a:pt x="61118" y="205978"/>
                  <a:pt x="59531" y="185737"/>
                </a:cubicBezTo>
                <a:cubicBezTo>
                  <a:pt x="57944" y="165496"/>
                  <a:pt x="86122" y="152399"/>
                  <a:pt x="76200" y="121443"/>
                </a:cubicBezTo>
                <a:cubicBezTo>
                  <a:pt x="66278" y="90487"/>
                  <a:pt x="33139" y="45243"/>
                  <a:pt x="0" y="0"/>
                </a:cubicBezTo>
              </a:path>
            </a:pathLst>
          </a:custGeom>
          <a:ln>
            <a:solidFill>
              <a:schemeClr val="accent1">
                <a:lumMod val="10000"/>
              </a:schemeClr>
            </a:solidFill>
          </a:ln>
          <a:effectLst>
            <a:glow rad="63500">
              <a:schemeClr val="accent4">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s-ES" sz="1000"/>
          </a:p>
        </p:txBody>
      </p:sp>
      <p:sp>
        <p:nvSpPr>
          <p:cNvPr id="57" name="56 Forma libre"/>
          <p:cNvSpPr/>
          <p:nvPr/>
        </p:nvSpPr>
        <p:spPr>
          <a:xfrm>
            <a:off x="6320723" y="3394224"/>
            <a:ext cx="555520" cy="318539"/>
          </a:xfrm>
          <a:custGeom>
            <a:avLst/>
            <a:gdLst>
              <a:gd name="connsiteX0" fmla="*/ 0 w 350044"/>
              <a:gd name="connsiteY0" fmla="*/ 216694 h 221853"/>
              <a:gd name="connsiteX1" fmla="*/ 78581 w 350044"/>
              <a:gd name="connsiteY1" fmla="*/ 219075 h 221853"/>
              <a:gd name="connsiteX2" fmla="*/ 109537 w 350044"/>
              <a:gd name="connsiteY2" fmla="*/ 200025 h 221853"/>
              <a:gd name="connsiteX3" fmla="*/ 166687 w 350044"/>
              <a:gd name="connsiteY3" fmla="*/ 192882 h 221853"/>
              <a:gd name="connsiteX4" fmla="*/ 171450 w 350044"/>
              <a:gd name="connsiteY4" fmla="*/ 133350 h 221853"/>
              <a:gd name="connsiteX5" fmla="*/ 176212 w 350044"/>
              <a:gd name="connsiteY5" fmla="*/ 109538 h 221853"/>
              <a:gd name="connsiteX6" fmla="*/ 159544 w 350044"/>
              <a:gd name="connsiteY6" fmla="*/ 95250 h 221853"/>
              <a:gd name="connsiteX7" fmla="*/ 157162 w 350044"/>
              <a:gd name="connsiteY7" fmla="*/ 64294 h 221853"/>
              <a:gd name="connsiteX8" fmla="*/ 178594 w 350044"/>
              <a:gd name="connsiteY8" fmla="*/ 52388 h 221853"/>
              <a:gd name="connsiteX9" fmla="*/ 214312 w 350044"/>
              <a:gd name="connsiteY9" fmla="*/ 40482 h 221853"/>
              <a:gd name="connsiteX10" fmla="*/ 235744 w 350044"/>
              <a:gd name="connsiteY10" fmla="*/ 19050 h 221853"/>
              <a:gd name="connsiteX11" fmla="*/ 271462 w 350044"/>
              <a:gd name="connsiteY11" fmla="*/ 33338 h 221853"/>
              <a:gd name="connsiteX12" fmla="*/ 300037 w 350044"/>
              <a:gd name="connsiteY12" fmla="*/ 52388 h 221853"/>
              <a:gd name="connsiteX13" fmla="*/ 350044 w 350044"/>
              <a:gd name="connsiteY13" fmla="*/ 0 h 22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044" h="221853">
                <a:moveTo>
                  <a:pt x="0" y="216694"/>
                </a:moveTo>
                <a:cubicBezTo>
                  <a:pt x="30162" y="219273"/>
                  <a:pt x="60325" y="221853"/>
                  <a:pt x="78581" y="219075"/>
                </a:cubicBezTo>
                <a:cubicBezTo>
                  <a:pt x="96837" y="216297"/>
                  <a:pt x="94853" y="204390"/>
                  <a:pt x="109537" y="200025"/>
                </a:cubicBezTo>
                <a:cubicBezTo>
                  <a:pt x="124221" y="195660"/>
                  <a:pt x="156368" y="203994"/>
                  <a:pt x="166687" y="192882"/>
                </a:cubicBezTo>
                <a:cubicBezTo>
                  <a:pt x="177006" y="181770"/>
                  <a:pt x="169862" y="147241"/>
                  <a:pt x="171450" y="133350"/>
                </a:cubicBezTo>
                <a:cubicBezTo>
                  <a:pt x="173038" y="119459"/>
                  <a:pt x="178196" y="115888"/>
                  <a:pt x="176212" y="109538"/>
                </a:cubicBezTo>
                <a:cubicBezTo>
                  <a:pt x="174228" y="103188"/>
                  <a:pt x="162719" y="102791"/>
                  <a:pt x="159544" y="95250"/>
                </a:cubicBezTo>
                <a:cubicBezTo>
                  <a:pt x="156369" y="87709"/>
                  <a:pt x="153987" y="71438"/>
                  <a:pt x="157162" y="64294"/>
                </a:cubicBezTo>
                <a:cubicBezTo>
                  <a:pt x="160337" y="57150"/>
                  <a:pt x="169069" y="56357"/>
                  <a:pt x="178594" y="52388"/>
                </a:cubicBezTo>
                <a:cubicBezTo>
                  <a:pt x="188119" y="48419"/>
                  <a:pt x="204787" y="46038"/>
                  <a:pt x="214312" y="40482"/>
                </a:cubicBezTo>
                <a:cubicBezTo>
                  <a:pt x="223837" y="34926"/>
                  <a:pt x="226219" y="20241"/>
                  <a:pt x="235744" y="19050"/>
                </a:cubicBezTo>
                <a:cubicBezTo>
                  <a:pt x="245269" y="17859"/>
                  <a:pt x="260747" y="27782"/>
                  <a:pt x="271462" y="33338"/>
                </a:cubicBezTo>
                <a:cubicBezTo>
                  <a:pt x="282177" y="38894"/>
                  <a:pt x="286940" y="57944"/>
                  <a:pt x="300037" y="52388"/>
                </a:cubicBezTo>
                <a:cubicBezTo>
                  <a:pt x="313134" y="46832"/>
                  <a:pt x="331589" y="23416"/>
                  <a:pt x="350044" y="0"/>
                </a:cubicBezTo>
              </a:path>
            </a:pathLst>
          </a:custGeom>
          <a:ln>
            <a:solidFill>
              <a:schemeClr val="accent1">
                <a:lumMod val="10000"/>
              </a:schemeClr>
            </a:solidFill>
          </a:ln>
          <a:effectLst>
            <a:glow rad="63500">
              <a:schemeClr val="accent4">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s-ES" sz="1000"/>
          </a:p>
        </p:txBody>
      </p:sp>
      <p:sp>
        <p:nvSpPr>
          <p:cNvPr id="58" name="57 Forma libre"/>
          <p:cNvSpPr/>
          <p:nvPr/>
        </p:nvSpPr>
        <p:spPr>
          <a:xfrm>
            <a:off x="6617488" y="3741420"/>
            <a:ext cx="333544" cy="876817"/>
          </a:xfrm>
          <a:custGeom>
            <a:avLst/>
            <a:gdLst>
              <a:gd name="connsiteX0" fmla="*/ 0 w 211931"/>
              <a:gd name="connsiteY0" fmla="*/ 621506 h 621506"/>
              <a:gd name="connsiteX1" fmla="*/ 16669 w 211931"/>
              <a:gd name="connsiteY1" fmla="*/ 511968 h 621506"/>
              <a:gd name="connsiteX2" fmla="*/ 35719 w 211931"/>
              <a:gd name="connsiteY2" fmla="*/ 454818 h 621506"/>
              <a:gd name="connsiteX3" fmla="*/ 69056 w 211931"/>
              <a:gd name="connsiteY3" fmla="*/ 440531 h 621506"/>
              <a:gd name="connsiteX4" fmla="*/ 97631 w 211931"/>
              <a:gd name="connsiteY4" fmla="*/ 404812 h 621506"/>
              <a:gd name="connsiteX5" fmla="*/ 135731 w 211931"/>
              <a:gd name="connsiteY5" fmla="*/ 392906 h 621506"/>
              <a:gd name="connsiteX6" fmla="*/ 138113 w 211931"/>
              <a:gd name="connsiteY6" fmla="*/ 359568 h 621506"/>
              <a:gd name="connsiteX7" fmla="*/ 164306 w 211931"/>
              <a:gd name="connsiteY7" fmla="*/ 333375 h 621506"/>
              <a:gd name="connsiteX8" fmla="*/ 154781 w 211931"/>
              <a:gd name="connsiteY8" fmla="*/ 278606 h 621506"/>
              <a:gd name="connsiteX9" fmla="*/ 114300 w 211931"/>
              <a:gd name="connsiteY9" fmla="*/ 240506 h 621506"/>
              <a:gd name="connsiteX10" fmla="*/ 126206 w 211931"/>
              <a:gd name="connsiteY10" fmla="*/ 161925 h 621506"/>
              <a:gd name="connsiteX11" fmla="*/ 126206 w 211931"/>
              <a:gd name="connsiteY11" fmla="*/ 100012 h 621506"/>
              <a:gd name="connsiteX12" fmla="*/ 161925 w 211931"/>
              <a:gd name="connsiteY12" fmla="*/ 80962 h 621506"/>
              <a:gd name="connsiteX13" fmla="*/ 169069 w 211931"/>
              <a:gd name="connsiteY13" fmla="*/ 52387 h 621506"/>
              <a:gd name="connsiteX14" fmla="*/ 188119 w 211931"/>
              <a:gd name="connsiteY14" fmla="*/ 42862 h 621506"/>
              <a:gd name="connsiteX15" fmla="*/ 188119 w 211931"/>
              <a:gd name="connsiteY15" fmla="*/ 14287 h 621506"/>
              <a:gd name="connsiteX16" fmla="*/ 211931 w 211931"/>
              <a:gd name="connsiteY16" fmla="*/ 0 h 62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1931" h="621506">
                <a:moveTo>
                  <a:pt x="0" y="621506"/>
                </a:moveTo>
                <a:cubicBezTo>
                  <a:pt x="5358" y="580627"/>
                  <a:pt x="10716" y="539749"/>
                  <a:pt x="16669" y="511968"/>
                </a:cubicBezTo>
                <a:cubicBezTo>
                  <a:pt x="22622" y="484187"/>
                  <a:pt x="26988" y="466724"/>
                  <a:pt x="35719" y="454818"/>
                </a:cubicBezTo>
                <a:cubicBezTo>
                  <a:pt x="44450" y="442912"/>
                  <a:pt x="58737" y="448865"/>
                  <a:pt x="69056" y="440531"/>
                </a:cubicBezTo>
                <a:cubicBezTo>
                  <a:pt x="79375" y="432197"/>
                  <a:pt x="86518" y="412750"/>
                  <a:pt x="97631" y="404812"/>
                </a:cubicBezTo>
                <a:cubicBezTo>
                  <a:pt x="108743" y="396875"/>
                  <a:pt x="128984" y="400447"/>
                  <a:pt x="135731" y="392906"/>
                </a:cubicBezTo>
                <a:cubicBezTo>
                  <a:pt x="142478" y="385365"/>
                  <a:pt x="133351" y="369490"/>
                  <a:pt x="138113" y="359568"/>
                </a:cubicBezTo>
                <a:cubicBezTo>
                  <a:pt x="142875" y="349646"/>
                  <a:pt x="161528" y="346869"/>
                  <a:pt x="164306" y="333375"/>
                </a:cubicBezTo>
                <a:cubicBezTo>
                  <a:pt x="167084" y="319881"/>
                  <a:pt x="163115" y="294084"/>
                  <a:pt x="154781" y="278606"/>
                </a:cubicBezTo>
                <a:cubicBezTo>
                  <a:pt x="146447" y="263128"/>
                  <a:pt x="119062" y="259953"/>
                  <a:pt x="114300" y="240506"/>
                </a:cubicBezTo>
                <a:cubicBezTo>
                  <a:pt x="109538" y="221059"/>
                  <a:pt x="124222" y="185341"/>
                  <a:pt x="126206" y="161925"/>
                </a:cubicBezTo>
                <a:cubicBezTo>
                  <a:pt x="128190" y="138509"/>
                  <a:pt x="120253" y="113506"/>
                  <a:pt x="126206" y="100012"/>
                </a:cubicBezTo>
                <a:cubicBezTo>
                  <a:pt x="132159" y="86518"/>
                  <a:pt x="154781" y="88900"/>
                  <a:pt x="161925" y="80962"/>
                </a:cubicBezTo>
                <a:cubicBezTo>
                  <a:pt x="169069" y="73025"/>
                  <a:pt x="164703" y="58737"/>
                  <a:pt x="169069" y="52387"/>
                </a:cubicBezTo>
                <a:cubicBezTo>
                  <a:pt x="173435" y="46037"/>
                  <a:pt x="184944" y="49212"/>
                  <a:pt x="188119" y="42862"/>
                </a:cubicBezTo>
                <a:cubicBezTo>
                  <a:pt x="191294" y="36512"/>
                  <a:pt x="184150" y="21431"/>
                  <a:pt x="188119" y="14287"/>
                </a:cubicBezTo>
                <a:cubicBezTo>
                  <a:pt x="192088" y="7143"/>
                  <a:pt x="202009" y="3571"/>
                  <a:pt x="211931" y="0"/>
                </a:cubicBezTo>
              </a:path>
            </a:pathLst>
          </a:custGeom>
          <a:ln>
            <a:solidFill>
              <a:schemeClr val="accent1">
                <a:lumMod val="10000"/>
              </a:schemeClr>
            </a:solidFill>
          </a:ln>
          <a:effectLst>
            <a:glow rad="63500">
              <a:schemeClr val="accent4">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s-ES" sz="1000"/>
          </a:p>
        </p:txBody>
      </p:sp>
      <p:sp>
        <p:nvSpPr>
          <p:cNvPr id="61" name="60 Forma libre"/>
          <p:cNvSpPr/>
          <p:nvPr/>
        </p:nvSpPr>
        <p:spPr>
          <a:xfrm>
            <a:off x="7059534" y="3773684"/>
            <a:ext cx="113890" cy="160693"/>
          </a:xfrm>
          <a:custGeom>
            <a:avLst/>
            <a:gdLst>
              <a:gd name="connsiteX0" fmla="*/ 66675 w 66675"/>
              <a:gd name="connsiteY0" fmla="*/ 111918 h 111918"/>
              <a:gd name="connsiteX1" fmla="*/ 57150 w 66675"/>
              <a:gd name="connsiteY1" fmla="*/ 42862 h 111918"/>
              <a:gd name="connsiteX2" fmla="*/ 21431 w 66675"/>
              <a:gd name="connsiteY2" fmla="*/ 33337 h 111918"/>
              <a:gd name="connsiteX3" fmla="*/ 0 w 66675"/>
              <a:gd name="connsiteY3" fmla="*/ 0 h 111918"/>
            </a:gdLst>
            <a:ahLst/>
            <a:cxnLst>
              <a:cxn ang="0">
                <a:pos x="connsiteX0" y="connsiteY0"/>
              </a:cxn>
              <a:cxn ang="0">
                <a:pos x="connsiteX1" y="connsiteY1"/>
              </a:cxn>
              <a:cxn ang="0">
                <a:pos x="connsiteX2" y="connsiteY2"/>
              </a:cxn>
              <a:cxn ang="0">
                <a:pos x="connsiteX3" y="connsiteY3"/>
              </a:cxn>
            </a:cxnLst>
            <a:rect l="l" t="t" r="r" b="b"/>
            <a:pathLst>
              <a:path w="66675" h="111918">
                <a:moveTo>
                  <a:pt x="66675" y="111918"/>
                </a:moveTo>
                <a:cubicBezTo>
                  <a:pt x="65683" y="83938"/>
                  <a:pt x="64691" y="55959"/>
                  <a:pt x="57150" y="42862"/>
                </a:cubicBezTo>
                <a:cubicBezTo>
                  <a:pt x="49609" y="29765"/>
                  <a:pt x="30956" y="40481"/>
                  <a:pt x="21431" y="33337"/>
                </a:cubicBezTo>
                <a:cubicBezTo>
                  <a:pt x="11906" y="26193"/>
                  <a:pt x="5953" y="13096"/>
                  <a:pt x="0" y="0"/>
                </a:cubicBezTo>
              </a:path>
            </a:pathLst>
          </a:custGeom>
          <a:ln>
            <a:solidFill>
              <a:schemeClr val="accent1">
                <a:lumMod val="10000"/>
              </a:schemeClr>
            </a:solidFill>
          </a:ln>
          <a:effectLst>
            <a:glow rad="63500">
              <a:schemeClr val="accent4">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s-ES" sz="1000"/>
          </a:p>
        </p:txBody>
      </p:sp>
      <p:sp>
        <p:nvSpPr>
          <p:cNvPr id="63" name="62 Forma libre"/>
          <p:cNvSpPr/>
          <p:nvPr/>
        </p:nvSpPr>
        <p:spPr>
          <a:xfrm>
            <a:off x="5592763" y="4602163"/>
            <a:ext cx="155575" cy="192087"/>
          </a:xfrm>
          <a:custGeom>
            <a:avLst/>
            <a:gdLst>
              <a:gd name="connsiteX0" fmla="*/ 167640 w 167640"/>
              <a:gd name="connsiteY0" fmla="*/ 0 h 259080"/>
              <a:gd name="connsiteX1" fmla="*/ 129540 w 167640"/>
              <a:gd name="connsiteY1" fmla="*/ 76200 h 259080"/>
              <a:gd name="connsiteX2" fmla="*/ 83820 w 167640"/>
              <a:gd name="connsiteY2" fmla="*/ 175260 h 259080"/>
              <a:gd name="connsiteX3" fmla="*/ 15240 w 167640"/>
              <a:gd name="connsiteY3" fmla="*/ 175260 h 259080"/>
              <a:gd name="connsiteX4" fmla="*/ 0 w 167640"/>
              <a:gd name="connsiteY4" fmla="*/ 259080 h 259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 h="259080">
                <a:moveTo>
                  <a:pt x="167640" y="0"/>
                </a:moveTo>
                <a:cubicBezTo>
                  <a:pt x="155575" y="23495"/>
                  <a:pt x="143510" y="46990"/>
                  <a:pt x="129540" y="76200"/>
                </a:cubicBezTo>
                <a:cubicBezTo>
                  <a:pt x="115570" y="105410"/>
                  <a:pt x="102870" y="158750"/>
                  <a:pt x="83820" y="175260"/>
                </a:cubicBezTo>
                <a:cubicBezTo>
                  <a:pt x="64770" y="191770"/>
                  <a:pt x="29210" y="161290"/>
                  <a:pt x="15240" y="175260"/>
                </a:cubicBezTo>
                <a:cubicBezTo>
                  <a:pt x="1270" y="189230"/>
                  <a:pt x="635" y="224155"/>
                  <a:pt x="0" y="259080"/>
                </a:cubicBezTo>
              </a:path>
            </a:pathLst>
          </a:custGeom>
          <a:ln>
            <a:solidFill>
              <a:srgbClr val="C00000"/>
            </a:solidFill>
          </a:ln>
        </p:spPr>
        <p:style>
          <a:lnRef idx="3">
            <a:schemeClr val="accent6"/>
          </a:lnRef>
          <a:fillRef idx="0">
            <a:schemeClr val="accent6"/>
          </a:fillRef>
          <a:effectRef idx="2">
            <a:schemeClr val="accent6"/>
          </a:effectRef>
          <a:fontRef idx="minor">
            <a:schemeClr val="tx1"/>
          </a:fontRef>
        </p:style>
        <p:txBody>
          <a:bodyPr anchor="ctr"/>
          <a:lstStyle/>
          <a:p>
            <a:pPr algn="ctr" fontAlgn="auto">
              <a:spcBef>
                <a:spcPts val="0"/>
              </a:spcBef>
              <a:spcAft>
                <a:spcPts val="0"/>
              </a:spcAft>
              <a:defRPr/>
            </a:pPr>
            <a:endParaRPr lang="es-ES" sz="1000"/>
          </a:p>
        </p:txBody>
      </p:sp>
      <p:sp>
        <p:nvSpPr>
          <p:cNvPr id="64" name="63 Forma libre"/>
          <p:cNvSpPr/>
          <p:nvPr/>
        </p:nvSpPr>
        <p:spPr>
          <a:xfrm>
            <a:off x="5265402" y="4799368"/>
            <a:ext cx="319515" cy="573848"/>
          </a:xfrm>
          <a:custGeom>
            <a:avLst/>
            <a:gdLst>
              <a:gd name="connsiteX0" fmla="*/ 342900 w 342900"/>
              <a:gd name="connsiteY0" fmla="*/ 0 h 777240"/>
              <a:gd name="connsiteX1" fmla="*/ 312420 w 342900"/>
              <a:gd name="connsiteY1" fmla="*/ 144780 h 777240"/>
              <a:gd name="connsiteX2" fmla="*/ 243840 w 342900"/>
              <a:gd name="connsiteY2" fmla="*/ 167640 h 777240"/>
              <a:gd name="connsiteX3" fmla="*/ 121920 w 342900"/>
              <a:gd name="connsiteY3" fmla="*/ 281940 h 777240"/>
              <a:gd name="connsiteX4" fmla="*/ 83820 w 342900"/>
              <a:gd name="connsiteY4" fmla="*/ 365760 h 777240"/>
              <a:gd name="connsiteX5" fmla="*/ 83820 w 342900"/>
              <a:gd name="connsiteY5" fmla="*/ 480060 h 777240"/>
              <a:gd name="connsiteX6" fmla="*/ 144780 w 342900"/>
              <a:gd name="connsiteY6" fmla="*/ 632460 h 777240"/>
              <a:gd name="connsiteX7" fmla="*/ 60960 w 342900"/>
              <a:gd name="connsiteY7" fmla="*/ 640080 h 777240"/>
              <a:gd name="connsiteX8" fmla="*/ 0 w 342900"/>
              <a:gd name="connsiteY8" fmla="*/ 77724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00" h="777240">
                <a:moveTo>
                  <a:pt x="342900" y="0"/>
                </a:moveTo>
                <a:cubicBezTo>
                  <a:pt x="335915" y="58420"/>
                  <a:pt x="328930" y="116840"/>
                  <a:pt x="312420" y="144780"/>
                </a:cubicBezTo>
                <a:cubicBezTo>
                  <a:pt x="295910" y="172720"/>
                  <a:pt x="275590" y="144780"/>
                  <a:pt x="243840" y="167640"/>
                </a:cubicBezTo>
                <a:cubicBezTo>
                  <a:pt x="212090" y="190500"/>
                  <a:pt x="148590" y="248920"/>
                  <a:pt x="121920" y="281940"/>
                </a:cubicBezTo>
                <a:cubicBezTo>
                  <a:pt x="95250" y="314960"/>
                  <a:pt x="90170" y="332740"/>
                  <a:pt x="83820" y="365760"/>
                </a:cubicBezTo>
                <a:cubicBezTo>
                  <a:pt x="77470" y="398780"/>
                  <a:pt x="73660" y="435610"/>
                  <a:pt x="83820" y="480060"/>
                </a:cubicBezTo>
                <a:cubicBezTo>
                  <a:pt x="93980" y="524510"/>
                  <a:pt x="148590" y="605790"/>
                  <a:pt x="144780" y="632460"/>
                </a:cubicBezTo>
                <a:cubicBezTo>
                  <a:pt x="140970" y="659130"/>
                  <a:pt x="85090" y="615950"/>
                  <a:pt x="60960" y="640080"/>
                </a:cubicBezTo>
                <a:cubicBezTo>
                  <a:pt x="36830" y="664210"/>
                  <a:pt x="18415" y="720725"/>
                  <a:pt x="0" y="777240"/>
                </a:cubicBezTo>
              </a:path>
            </a:pathLst>
          </a:custGeom>
          <a:ln>
            <a:solidFill>
              <a:schemeClr val="accent1">
                <a:lumMod val="10000"/>
              </a:schemeClr>
            </a:solidFill>
          </a:ln>
          <a:effectLst>
            <a:glow rad="63500">
              <a:schemeClr val="accent4">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s-ES" sz="1000"/>
          </a:p>
        </p:txBody>
      </p:sp>
      <p:sp>
        <p:nvSpPr>
          <p:cNvPr id="66" name="65 Forma libre"/>
          <p:cNvSpPr/>
          <p:nvPr/>
        </p:nvSpPr>
        <p:spPr>
          <a:xfrm>
            <a:off x="5888038" y="3716338"/>
            <a:ext cx="450850" cy="217487"/>
          </a:xfrm>
          <a:custGeom>
            <a:avLst/>
            <a:gdLst>
              <a:gd name="connsiteX0" fmla="*/ 487680 w 487680"/>
              <a:gd name="connsiteY0" fmla="*/ 0 h 205740"/>
              <a:gd name="connsiteX1" fmla="*/ 373380 w 487680"/>
              <a:gd name="connsiteY1" fmla="*/ 45720 h 205740"/>
              <a:gd name="connsiteX2" fmla="*/ 327660 w 487680"/>
              <a:gd name="connsiteY2" fmla="*/ 91440 h 205740"/>
              <a:gd name="connsiteX3" fmla="*/ 220980 w 487680"/>
              <a:gd name="connsiteY3" fmla="*/ 99060 h 205740"/>
              <a:gd name="connsiteX4" fmla="*/ 99060 w 487680"/>
              <a:gd name="connsiteY4" fmla="*/ 175260 h 205740"/>
              <a:gd name="connsiteX5" fmla="*/ 0 w 487680"/>
              <a:gd name="connsiteY5" fmla="*/ 205740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680" h="205740">
                <a:moveTo>
                  <a:pt x="487680" y="0"/>
                </a:moveTo>
                <a:cubicBezTo>
                  <a:pt x="443865" y="15240"/>
                  <a:pt x="400050" y="30480"/>
                  <a:pt x="373380" y="45720"/>
                </a:cubicBezTo>
                <a:cubicBezTo>
                  <a:pt x="346710" y="60960"/>
                  <a:pt x="353060" y="82550"/>
                  <a:pt x="327660" y="91440"/>
                </a:cubicBezTo>
                <a:cubicBezTo>
                  <a:pt x="302260" y="100330"/>
                  <a:pt x="259080" y="85090"/>
                  <a:pt x="220980" y="99060"/>
                </a:cubicBezTo>
                <a:cubicBezTo>
                  <a:pt x="182880" y="113030"/>
                  <a:pt x="135890" y="157480"/>
                  <a:pt x="99060" y="175260"/>
                </a:cubicBezTo>
                <a:cubicBezTo>
                  <a:pt x="62230" y="193040"/>
                  <a:pt x="31115" y="199390"/>
                  <a:pt x="0" y="205740"/>
                </a:cubicBezTo>
              </a:path>
            </a:pathLst>
          </a:custGeom>
          <a:ln>
            <a:solidFill>
              <a:srgbClr val="C00000"/>
            </a:solidFill>
          </a:ln>
        </p:spPr>
        <p:style>
          <a:lnRef idx="3">
            <a:schemeClr val="accent6"/>
          </a:lnRef>
          <a:fillRef idx="0">
            <a:schemeClr val="accent6"/>
          </a:fillRef>
          <a:effectRef idx="2">
            <a:schemeClr val="accent6"/>
          </a:effectRef>
          <a:fontRef idx="minor">
            <a:schemeClr val="tx1"/>
          </a:fontRef>
        </p:style>
        <p:txBody>
          <a:bodyPr anchor="ctr"/>
          <a:lstStyle/>
          <a:p>
            <a:pPr algn="ctr" fontAlgn="auto">
              <a:spcBef>
                <a:spcPts val="0"/>
              </a:spcBef>
              <a:spcAft>
                <a:spcPts val="0"/>
              </a:spcAft>
              <a:defRPr/>
            </a:pPr>
            <a:endParaRPr lang="es-ES" sz="1000"/>
          </a:p>
        </p:txBody>
      </p:sp>
      <p:sp>
        <p:nvSpPr>
          <p:cNvPr id="67" name="AutoShape 12"/>
          <p:cNvSpPr>
            <a:spLocks/>
          </p:cNvSpPr>
          <p:nvPr/>
        </p:nvSpPr>
        <p:spPr bwMode="auto">
          <a:xfrm>
            <a:off x="8181044" y="1631122"/>
            <a:ext cx="1684451" cy="246221"/>
          </a:xfrm>
          <a:prstGeom prst="borderCallout2">
            <a:avLst>
              <a:gd name="adj1" fmla="val 46153"/>
              <a:gd name="adj2" fmla="val -5778"/>
              <a:gd name="adj3" fmla="val 46153"/>
              <a:gd name="adj4" fmla="val -14199"/>
              <a:gd name="adj5" fmla="val 474876"/>
              <a:gd name="adj6" fmla="val -148913"/>
            </a:avLst>
          </a:prstGeom>
          <a:ln>
            <a:solidFill>
              <a:schemeClr val="accent4">
                <a:lumMod val="75000"/>
              </a:schemeClr>
            </a:solidFill>
            <a:headEnd/>
            <a:tailEnd/>
          </a:ln>
        </p:spPr>
        <p:style>
          <a:lnRef idx="0">
            <a:schemeClr val="accent4"/>
          </a:lnRef>
          <a:fillRef idx="3">
            <a:schemeClr val="accent4"/>
          </a:fillRef>
          <a:effectRef idx="3">
            <a:schemeClr val="accent4"/>
          </a:effectRef>
          <a:fontRef idx="minor">
            <a:schemeClr val="lt1"/>
          </a:fontRef>
        </p:style>
        <p:txBody>
          <a:bodyPr wrap="none">
            <a:spAutoFit/>
          </a:bodyPr>
          <a:lstStyle/>
          <a:p>
            <a:pPr algn="ctr" fontAlgn="auto">
              <a:spcBef>
                <a:spcPts val="0"/>
              </a:spcBef>
              <a:spcAft>
                <a:spcPts val="0"/>
              </a:spcAft>
              <a:defRPr/>
            </a:pPr>
            <a:r>
              <a:rPr lang="es-MX" sz="1000" dirty="0" err="1">
                <a:solidFill>
                  <a:schemeClr val="bg1"/>
                </a:solidFill>
              </a:rPr>
              <a:t>Pav</a:t>
            </a:r>
            <a:r>
              <a:rPr lang="es-MX" sz="1000" dirty="0">
                <a:solidFill>
                  <a:schemeClr val="bg1"/>
                </a:solidFill>
              </a:rPr>
              <a:t>. Concepción - </a:t>
            </a:r>
            <a:r>
              <a:rPr lang="es-MX" sz="1000" dirty="0" err="1">
                <a:solidFill>
                  <a:schemeClr val="bg1"/>
                </a:solidFill>
              </a:rPr>
              <a:t>Vallemí</a:t>
            </a:r>
            <a:endParaRPr lang="es-PY" sz="1000" dirty="0">
              <a:solidFill>
                <a:schemeClr val="bg1"/>
              </a:solidFill>
            </a:endParaRPr>
          </a:p>
        </p:txBody>
      </p:sp>
      <p:sp>
        <p:nvSpPr>
          <p:cNvPr id="76" name="75 Elipse"/>
          <p:cNvSpPr/>
          <p:nvPr/>
        </p:nvSpPr>
        <p:spPr>
          <a:xfrm>
            <a:off x="6219825" y="4546600"/>
            <a:ext cx="155575" cy="14446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56" name="AutoShape 12"/>
          <p:cNvSpPr>
            <a:spLocks/>
          </p:cNvSpPr>
          <p:nvPr/>
        </p:nvSpPr>
        <p:spPr bwMode="auto">
          <a:xfrm>
            <a:off x="8181435" y="1992323"/>
            <a:ext cx="1684136" cy="246221"/>
          </a:xfrm>
          <a:prstGeom prst="borderCallout2">
            <a:avLst>
              <a:gd name="adj1" fmla="val 46153"/>
              <a:gd name="adj2" fmla="val -5778"/>
              <a:gd name="adj3" fmla="val 46153"/>
              <a:gd name="adj4" fmla="val -14199"/>
              <a:gd name="adj5" fmla="val 351821"/>
              <a:gd name="adj6" fmla="val -101861"/>
            </a:avLst>
          </a:prstGeom>
          <a:ln>
            <a:solidFill>
              <a:schemeClr val="accent4">
                <a:lumMod val="75000"/>
              </a:schemeClr>
            </a:solidFill>
            <a:headEnd/>
            <a:tailEnd/>
          </a:ln>
        </p:spPr>
        <p:style>
          <a:lnRef idx="0">
            <a:schemeClr val="accent4"/>
          </a:lnRef>
          <a:fillRef idx="3">
            <a:schemeClr val="accent4"/>
          </a:fillRef>
          <a:effectRef idx="3">
            <a:schemeClr val="accent4"/>
          </a:effectRef>
          <a:fontRef idx="minor">
            <a:schemeClr val="lt1"/>
          </a:fontRef>
        </p:style>
        <p:txBody>
          <a:bodyPr wrap="none">
            <a:spAutoFit/>
          </a:bodyPr>
          <a:lstStyle/>
          <a:p>
            <a:pPr algn="ctr" fontAlgn="auto">
              <a:spcBef>
                <a:spcPts val="0"/>
              </a:spcBef>
              <a:spcAft>
                <a:spcPts val="0"/>
              </a:spcAft>
              <a:defRPr/>
            </a:pPr>
            <a:r>
              <a:rPr lang="es-MX" sz="1000" dirty="0">
                <a:solidFill>
                  <a:schemeClr val="bg1"/>
                </a:solidFill>
              </a:rPr>
              <a:t>Ruta 5-B. Vista</a:t>
            </a:r>
            <a:endParaRPr lang="es-PY" sz="1000" dirty="0">
              <a:solidFill>
                <a:schemeClr val="bg1"/>
              </a:solidFill>
            </a:endParaRPr>
          </a:p>
        </p:txBody>
      </p:sp>
      <p:sp>
        <p:nvSpPr>
          <p:cNvPr id="59" name="AutoShape 12"/>
          <p:cNvSpPr>
            <a:spLocks/>
          </p:cNvSpPr>
          <p:nvPr/>
        </p:nvSpPr>
        <p:spPr bwMode="auto">
          <a:xfrm>
            <a:off x="8180971" y="2353524"/>
            <a:ext cx="1684510" cy="246221"/>
          </a:xfrm>
          <a:prstGeom prst="borderCallout2">
            <a:avLst>
              <a:gd name="adj1" fmla="val 46153"/>
              <a:gd name="adj2" fmla="val -5778"/>
              <a:gd name="adj3" fmla="val 46153"/>
              <a:gd name="adj4" fmla="val -14199"/>
              <a:gd name="adj5" fmla="val 439138"/>
              <a:gd name="adj6" fmla="val -88849"/>
            </a:avLst>
          </a:prstGeom>
          <a:ln>
            <a:solidFill>
              <a:schemeClr val="accent4">
                <a:lumMod val="75000"/>
              </a:schemeClr>
            </a:solidFill>
            <a:headEnd/>
            <a:tailEnd/>
          </a:ln>
        </p:spPr>
        <p:style>
          <a:lnRef idx="0">
            <a:schemeClr val="accent4"/>
          </a:lnRef>
          <a:fillRef idx="3">
            <a:schemeClr val="accent4"/>
          </a:fillRef>
          <a:effectRef idx="3">
            <a:schemeClr val="accent4"/>
          </a:effectRef>
          <a:fontRef idx="minor">
            <a:schemeClr val="lt1"/>
          </a:fontRef>
        </p:style>
        <p:txBody>
          <a:bodyPr wrap="none">
            <a:spAutoFit/>
          </a:bodyPr>
          <a:lstStyle/>
          <a:p>
            <a:pPr algn="ctr" fontAlgn="auto">
              <a:spcBef>
                <a:spcPts val="0"/>
              </a:spcBef>
              <a:spcAft>
                <a:spcPts val="0"/>
              </a:spcAft>
              <a:defRPr/>
            </a:pPr>
            <a:r>
              <a:rPr lang="es-MX" sz="1000" dirty="0">
                <a:solidFill>
                  <a:schemeClr val="bg1"/>
                </a:solidFill>
              </a:rPr>
              <a:t>Ruta 3-C. </a:t>
            </a:r>
            <a:r>
              <a:rPr lang="es-MX" sz="1000" dirty="0" err="1">
                <a:solidFill>
                  <a:schemeClr val="bg1"/>
                </a:solidFill>
              </a:rPr>
              <a:t>Bado</a:t>
            </a:r>
            <a:endParaRPr lang="es-PY" sz="1000" dirty="0">
              <a:solidFill>
                <a:schemeClr val="bg1"/>
              </a:solidFill>
            </a:endParaRPr>
          </a:p>
        </p:txBody>
      </p:sp>
      <p:sp>
        <p:nvSpPr>
          <p:cNvPr id="60" name="AutoShape 12"/>
          <p:cNvSpPr>
            <a:spLocks/>
          </p:cNvSpPr>
          <p:nvPr/>
        </p:nvSpPr>
        <p:spPr bwMode="auto">
          <a:xfrm>
            <a:off x="8181579" y="3229815"/>
            <a:ext cx="1684020" cy="400110"/>
          </a:xfrm>
          <a:prstGeom prst="borderCallout2">
            <a:avLst>
              <a:gd name="adj1" fmla="val 46153"/>
              <a:gd name="adj2" fmla="val -5778"/>
              <a:gd name="adj3" fmla="val 46153"/>
              <a:gd name="adj4" fmla="val -14199"/>
              <a:gd name="adj5" fmla="val 157487"/>
              <a:gd name="adj6" fmla="val -59136"/>
            </a:avLst>
          </a:prstGeom>
          <a:ln>
            <a:solidFill>
              <a:schemeClr val="accent4">
                <a:lumMod val="75000"/>
              </a:schemeClr>
            </a:solidFill>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ts val="0"/>
              </a:spcBef>
              <a:spcAft>
                <a:spcPts val="0"/>
              </a:spcAft>
              <a:defRPr/>
            </a:pPr>
            <a:r>
              <a:rPr lang="es-ES" sz="1000" dirty="0"/>
              <a:t>Cruce Guaraní – </a:t>
            </a:r>
            <a:r>
              <a:rPr lang="es-ES" sz="1000" dirty="0" err="1"/>
              <a:t>Pindoty</a:t>
            </a:r>
            <a:r>
              <a:rPr lang="es-ES" sz="1000" dirty="0"/>
              <a:t> </a:t>
            </a:r>
            <a:r>
              <a:rPr lang="es-ES" sz="1000" dirty="0" err="1"/>
              <a:t>Porá</a:t>
            </a:r>
            <a:endParaRPr lang="it-IT" sz="1000" dirty="0"/>
          </a:p>
        </p:txBody>
      </p:sp>
      <p:sp>
        <p:nvSpPr>
          <p:cNvPr id="62" name="AutoShape 12"/>
          <p:cNvSpPr>
            <a:spLocks/>
          </p:cNvSpPr>
          <p:nvPr/>
        </p:nvSpPr>
        <p:spPr bwMode="auto">
          <a:xfrm>
            <a:off x="8181578" y="2714725"/>
            <a:ext cx="1684021" cy="400110"/>
          </a:xfrm>
          <a:prstGeom prst="borderCallout2">
            <a:avLst>
              <a:gd name="adj1" fmla="val 46153"/>
              <a:gd name="adj2" fmla="val -5778"/>
              <a:gd name="adj3" fmla="val 46153"/>
              <a:gd name="adj4" fmla="val -14199"/>
              <a:gd name="adj5" fmla="val 347627"/>
              <a:gd name="adj6" fmla="val -77500"/>
            </a:avLst>
          </a:prstGeom>
          <a:ln>
            <a:solidFill>
              <a:schemeClr val="accent4">
                <a:lumMod val="75000"/>
              </a:schemeClr>
            </a:solidFill>
            <a:headEnd/>
            <a:tailEnd/>
          </a:ln>
        </p:spPr>
        <p:style>
          <a:lnRef idx="0">
            <a:schemeClr val="accent4"/>
          </a:lnRef>
          <a:fillRef idx="3">
            <a:schemeClr val="accent4"/>
          </a:fillRef>
          <a:effectRef idx="3">
            <a:schemeClr val="accent4"/>
          </a:effectRef>
          <a:fontRef idx="minor">
            <a:schemeClr val="lt1"/>
          </a:fontRef>
        </p:style>
        <p:txBody>
          <a:bodyPr wrap="none">
            <a:spAutoFit/>
          </a:bodyPr>
          <a:lstStyle/>
          <a:p>
            <a:pPr algn="ctr" fontAlgn="auto">
              <a:spcBef>
                <a:spcPts val="0"/>
              </a:spcBef>
              <a:spcAft>
                <a:spcPts val="0"/>
              </a:spcAft>
              <a:defRPr/>
            </a:pPr>
            <a:r>
              <a:rPr lang="es-MX" sz="1000" dirty="0">
                <a:solidFill>
                  <a:schemeClr val="bg1"/>
                </a:solidFill>
              </a:rPr>
              <a:t>Caaguazú - </a:t>
            </a:r>
          </a:p>
          <a:p>
            <a:pPr algn="ctr" fontAlgn="auto">
              <a:spcBef>
                <a:spcPts val="0"/>
              </a:spcBef>
              <a:spcAft>
                <a:spcPts val="0"/>
              </a:spcAft>
              <a:defRPr/>
            </a:pPr>
            <a:r>
              <a:rPr lang="es-MX" sz="1000" dirty="0" err="1">
                <a:solidFill>
                  <a:schemeClr val="bg1"/>
                </a:solidFill>
              </a:rPr>
              <a:t>Curuguaty</a:t>
            </a:r>
            <a:r>
              <a:rPr lang="es-MX" sz="1000" dirty="0">
                <a:solidFill>
                  <a:schemeClr val="bg1"/>
                </a:solidFill>
              </a:rPr>
              <a:t> - </a:t>
            </a:r>
            <a:r>
              <a:rPr lang="es-MX" sz="1000" dirty="0" err="1">
                <a:solidFill>
                  <a:schemeClr val="bg1"/>
                </a:solidFill>
              </a:rPr>
              <a:t>Ypehú</a:t>
            </a:r>
            <a:endParaRPr lang="es-PY" sz="1000" dirty="0">
              <a:solidFill>
                <a:schemeClr val="bg1"/>
              </a:solidFill>
            </a:endParaRPr>
          </a:p>
        </p:txBody>
      </p:sp>
      <p:sp>
        <p:nvSpPr>
          <p:cNvPr id="65" name="AutoShape 12"/>
          <p:cNvSpPr>
            <a:spLocks/>
          </p:cNvSpPr>
          <p:nvPr/>
        </p:nvSpPr>
        <p:spPr bwMode="auto">
          <a:xfrm>
            <a:off x="8222048" y="5229200"/>
            <a:ext cx="1683952" cy="400110"/>
          </a:xfrm>
          <a:prstGeom prst="borderCallout2">
            <a:avLst>
              <a:gd name="adj1" fmla="val 46153"/>
              <a:gd name="adj2" fmla="val -5778"/>
              <a:gd name="adj3" fmla="val 46153"/>
              <a:gd name="adj4" fmla="val -14199"/>
              <a:gd name="adj5" fmla="val -42774"/>
              <a:gd name="adj6" fmla="val -83250"/>
            </a:avLst>
          </a:prstGeom>
          <a:ln>
            <a:solidFill>
              <a:schemeClr val="accent4">
                <a:lumMod val="75000"/>
              </a:schemeClr>
            </a:solidFill>
            <a:headEnd/>
            <a:tailEnd/>
          </a:ln>
        </p:spPr>
        <p:style>
          <a:lnRef idx="0">
            <a:schemeClr val="accent4"/>
          </a:lnRef>
          <a:fillRef idx="3">
            <a:schemeClr val="accent4"/>
          </a:fillRef>
          <a:effectRef idx="3">
            <a:schemeClr val="accent4"/>
          </a:effectRef>
          <a:fontRef idx="minor">
            <a:schemeClr val="lt1"/>
          </a:fontRef>
        </p:style>
        <p:txBody>
          <a:bodyPr wrap="none">
            <a:spAutoFit/>
          </a:bodyPr>
          <a:lstStyle/>
          <a:p>
            <a:pPr algn="ctr" fontAlgn="auto">
              <a:spcBef>
                <a:spcPts val="0"/>
              </a:spcBef>
              <a:spcAft>
                <a:spcPts val="0"/>
              </a:spcAft>
              <a:defRPr/>
            </a:pPr>
            <a:r>
              <a:rPr lang="es-MX" sz="1000" dirty="0">
                <a:solidFill>
                  <a:schemeClr val="bg1"/>
                </a:solidFill>
              </a:rPr>
              <a:t>S.J. </a:t>
            </a:r>
            <a:r>
              <a:rPr lang="es-MX" sz="1000" dirty="0" err="1">
                <a:solidFill>
                  <a:schemeClr val="bg1"/>
                </a:solidFill>
              </a:rPr>
              <a:t>Nepom</a:t>
            </a:r>
            <a:r>
              <a:rPr lang="es-MX" sz="1000" dirty="0">
                <a:solidFill>
                  <a:schemeClr val="bg1"/>
                </a:solidFill>
              </a:rPr>
              <a:t> – Ruta 6</a:t>
            </a:r>
          </a:p>
          <a:p>
            <a:pPr algn="ctr" fontAlgn="auto">
              <a:spcBef>
                <a:spcPts val="0"/>
              </a:spcBef>
              <a:spcAft>
                <a:spcPts val="0"/>
              </a:spcAft>
              <a:defRPr/>
            </a:pPr>
            <a:r>
              <a:rPr lang="es-MX" sz="1000" dirty="0">
                <a:solidFill>
                  <a:schemeClr val="bg1"/>
                </a:solidFill>
              </a:rPr>
              <a:t>Ruta 6 – Mayor </a:t>
            </a:r>
            <a:r>
              <a:rPr lang="es-MX" sz="1000" dirty="0" err="1">
                <a:solidFill>
                  <a:schemeClr val="bg1"/>
                </a:solidFill>
              </a:rPr>
              <a:t>Otaño</a:t>
            </a:r>
            <a:endParaRPr lang="es-PY" sz="1000" dirty="0">
              <a:solidFill>
                <a:schemeClr val="bg1"/>
              </a:solidFill>
            </a:endParaRPr>
          </a:p>
        </p:txBody>
      </p:sp>
      <p:sp>
        <p:nvSpPr>
          <p:cNvPr id="68" name="AutoShape 11"/>
          <p:cNvSpPr>
            <a:spLocks/>
          </p:cNvSpPr>
          <p:nvPr/>
        </p:nvSpPr>
        <p:spPr bwMode="auto">
          <a:xfrm>
            <a:off x="374626" y="5231454"/>
            <a:ext cx="2080566" cy="246221"/>
          </a:xfrm>
          <a:prstGeom prst="borderCallout2">
            <a:avLst>
              <a:gd name="adj1" fmla="val 46153"/>
              <a:gd name="adj2" fmla="val 103847"/>
              <a:gd name="adj3" fmla="val 46153"/>
              <a:gd name="adj4" fmla="val 128444"/>
              <a:gd name="adj5" fmla="val -15885"/>
              <a:gd name="adj6" fmla="val 237564"/>
            </a:avLst>
          </a:prstGeom>
          <a:ln>
            <a:solidFill>
              <a:schemeClr val="accent4">
                <a:lumMod val="75000"/>
              </a:schemeClr>
            </a:solidFill>
            <a:headEnd/>
            <a:tailEnd/>
          </a:ln>
        </p:spPr>
        <p:style>
          <a:lnRef idx="0">
            <a:schemeClr val="accent4"/>
          </a:lnRef>
          <a:fillRef idx="3">
            <a:schemeClr val="accent4"/>
          </a:fillRef>
          <a:effectRef idx="3">
            <a:schemeClr val="accent4"/>
          </a:effectRef>
          <a:fontRef idx="minor">
            <a:schemeClr val="lt1"/>
          </a:fontRef>
        </p:style>
        <p:txBody>
          <a:bodyPr wrap="none">
            <a:spAutoFit/>
          </a:bodyPr>
          <a:lstStyle/>
          <a:p>
            <a:pPr algn="ctr" fontAlgn="auto">
              <a:spcBef>
                <a:spcPts val="0"/>
              </a:spcBef>
              <a:spcAft>
                <a:spcPts val="0"/>
              </a:spcAft>
              <a:defRPr/>
            </a:pPr>
            <a:r>
              <a:rPr lang="es-MX" sz="1000" dirty="0">
                <a:solidFill>
                  <a:schemeClr val="bg1"/>
                </a:solidFill>
              </a:rPr>
              <a:t>Km40-Alberdi-Pilar</a:t>
            </a:r>
            <a:endParaRPr lang="es-PY" sz="1000" dirty="0" err="1">
              <a:solidFill>
                <a:schemeClr val="bg1"/>
              </a:solidFill>
            </a:endParaRPr>
          </a:p>
        </p:txBody>
      </p:sp>
      <p:sp>
        <p:nvSpPr>
          <p:cNvPr id="71" name="70 Forma libre"/>
          <p:cNvSpPr/>
          <p:nvPr/>
        </p:nvSpPr>
        <p:spPr>
          <a:xfrm>
            <a:off x="7293023" y="4293096"/>
            <a:ext cx="194121" cy="59315"/>
          </a:xfrm>
          <a:custGeom>
            <a:avLst/>
            <a:gdLst>
              <a:gd name="connsiteX0" fmla="*/ 0 w 322545"/>
              <a:gd name="connsiteY0" fmla="*/ 144049 h 144049"/>
              <a:gd name="connsiteX1" fmla="*/ 28183 w 322545"/>
              <a:gd name="connsiteY1" fmla="*/ 109603 h 144049"/>
              <a:gd name="connsiteX2" fmla="*/ 53235 w 322545"/>
              <a:gd name="connsiteY2" fmla="*/ 109603 h 144049"/>
              <a:gd name="connsiteX3" fmla="*/ 97077 w 322545"/>
              <a:gd name="connsiteY3" fmla="*/ 81419 h 144049"/>
              <a:gd name="connsiteX4" fmla="*/ 118997 w 322545"/>
              <a:gd name="connsiteY4" fmla="*/ 65762 h 144049"/>
              <a:gd name="connsiteX5" fmla="*/ 140918 w 322545"/>
              <a:gd name="connsiteY5" fmla="*/ 65762 h 144049"/>
              <a:gd name="connsiteX6" fmla="*/ 162838 w 322545"/>
              <a:gd name="connsiteY6" fmla="*/ 40710 h 144049"/>
              <a:gd name="connsiteX7" fmla="*/ 194153 w 322545"/>
              <a:gd name="connsiteY7" fmla="*/ 53236 h 144049"/>
              <a:gd name="connsiteX8" fmla="*/ 222337 w 322545"/>
              <a:gd name="connsiteY8" fmla="*/ 40710 h 144049"/>
              <a:gd name="connsiteX9" fmla="*/ 310019 w 322545"/>
              <a:gd name="connsiteY9" fmla="*/ 15658 h 144049"/>
              <a:gd name="connsiteX10" fmla="*/ 322545 w 322545"/>
              <a:gd name="connsiteY10" fmla="*/ 0 h 14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545" h="144049">
                <a:moveTo>
                  <a:pt x="0" y="144049"/>
                </a:moveTo>
                <a:lnTo>
                  <a:pt x="28183" y="109603"/>
                </a:lnTo>
                <a:lnTo>
                  <a:pt x="53235" y="109603"/>
                </a:lnTo>
                <a:lnTo>
                  <a:pt x="97077" y="81419"/>
                </a:lnTo>
                <a:lnTo>
                  <a:pt x="118997" y="65762"/>
                </a:lnTo>
                <a:lnTo>
                  <a:pt x="140918" y="65762"/>
                </a:lnTo>
                <a:lnTo>
                  <a:pt x="162838" y="40710"/>
                </a:lnTo>
                <a:lnTo>
                  <a:pt x="194153" y="53236"/>
                </a:lnTo>
                <a:lnTo>
                  <a:pt x="222337" y="40710"/>
                </a:lnTo>
                <a:lnTo>
                  <a:pt x="310019" y="15658"/>
                </a:lnTo>
                <a:lnTo>
                  <a:pt x="322545" y="0"/>
                </a:lnTo>
              </a:path>
            </a:pathLst>
          </a:custGeom>
          <a:ln>
            <a:solidFill>
              <a:schemeClr val="accent1">
                <a:lumMod val="10000"/>
              </a:schemeClr>
            </a:solidFill>
          </a:ln>
          <a:effectLst>
            <a:glow rad="63500">
              <a:schemeClr val="accent4">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n-US" sz="1000"/>
          </a:p>
        </p:txBody>
      </p:sp>
      <p:sp>
        <p:nvSpPr>
          <p:cNvPr id="73" name="AutoShape 12"/>
          <p:cNvSpPr>
            <a:spLocks/>
          </p:cNvSpPr>
          <p:nvPr/>
        </p:nvSpPr>
        <p:spPr bwMode="auto">
          <a:xfrm>
            <a:off x="8181296" y="3744905"/>
            <a:ext cx="1684248" cy="553998"/>
          </a:xfrm>
          <a:prstGeom prst="borderCallout2">
            <a:avLst>
              <a:gd name="adj1" fmla="val 46153"/>
              <a:gd name="adj2" fmla="val -5778"/>
              <a:gd name="adj3" fmla="val 46153"/>
              <a:gd name="adj4" fmla="val -14199"/>
              <a:gd name="adj5" fmla="val 99185"/>
              <a:gd name="adj6" fmla="val -46390"/>
            </a:avLst>
          </a:prstGeom>
          <a:ln>
            <a:solidFill>
              <a:schemeClr val="accent4">
                <a:lumMod val="75000"/>
              </a:schemeClr>
            </a:solidFill>
            <a:headEnd/>
            <a:tailEnd/>
          </a:ln>
        </p:spPr>
        <p:style>
          <a:lnRef idx="0">
            <a:schemeClr val="accent4"/>
          </a:lnRef>
          <a:fillRef idx="3">
            <a:schemeClr val="accent4"/>
          </a:fillRef>
          <a:effectRef idx="3">
            <a:schemeClr val="accent4"/>
          </a:effectRef>
          <a:fontRef idx="minor">
            <a:schemeClr val="lt1"/>
          </a:fontRef>
        </p:style>
        <p:txBody>
          <a:bodyPr>
            <a:spAutoFit/>
          </a:bodyPr>
          <a:lstStyle/>
          <a:p>
            <a:pPr fontAlgn="auto">
              <a:spcBef>
                <a:spcPts val="0"/>
              </a:spcBef>
              <a:spcAft>
                <a:spcPts val="0"/>
              </a:spcAft>
              <a:defRPr/>
            </a:pPr>
            <a:r>
              <a:rPr lang="es-ES" sz="1000" dirty="0"/>
              <a:t>Ampliación </a:t>
            </a:r>
            <a:r>
              <a:rPr lang="es-ES" sz="1000" dirty="0" err="1"/>
              <a:t>Pto</a:t>
            </a:r>
            <a:r>
              <a:rPr lang="es-ES" sz="1000" dirty="0"/>
              <a:t> Indio y </a:t>
            </a:r>
            <a:r>
              <a:rPr lang="es-ES" sz="1000" dirty="0" err="1"/>
              <a:t>Pav</a:t>
            </a:r>
            <a:r>
              <a:rPr lang="es-ES" sz="1000" dirty="0"/>
              <a:t>. </a:t>
            </a:r>
            <a:r>
              <a:rPr lang="es-ES" sz="1000" dirty="0" err="1"/>
              <a:t>Pto</a:t>
            </a:r>
            <a:r>
              <a:rPr lang="es-ES" sz="1000" dirty="0"/>
              <a:t> Indio – Empalme </a:t>
            </a:r>
            <a:r>
              <a:rPr lang="es-ES" sz="1000" dirty="0" err="1"/>
              <a:t>Supercarretara</a:t>
            </a:r>
            <a:r>
              <a:rPr lang="es-ES" sz="1000" dirty="0"/>
              <a:t> (Troncal II)</a:t>
            </a:r>
            <a:endParaRPr lang="it-IT" sz="1000" dirty="0"/>
          </a:p>
        </p:txBody>
      </p:sp>
      <p:sp>
        <p:nvSpPr>
          <p:cNvPr id="29838" name="83 CuadroTexto"/>
          <p:cNvSpPr txBox="1">
            <a:spLocks noChangeArrowheads="1"/>
          </p:cNvSpPr>
          <p:nvPr/>
        </p:nvSpPr>
        <p:spPr bwMode="auto">
          <a:xfrm>
            <a:off x="7280275" y="5516563"/>
            <a:ext cx="184150" cy="244475"/>
          </a:xfrm>
          <a:prstGeom prst="rect">
            <a:avLst/>
          </a:prstGeom>
          <a:noFill/>
          <a:ln w="9525">
            <a:noFill/>
            <a:miter lim="800000"/>
            <a:headEnd/>
            <a:tailEnd/>
          </a:ln>
        </p:spPr>
        <p:txBody>
          <a:bodyPr wrap="none">
            <a:spAutoFit/>
          </a:bodyPr>
          <a:lstStyle/>
          <a:p>
            <a:pPr>
              <a:defRPr/>
            </a:pPr>
            <a:endParaRPr lang="en-US" sz="1000">
              <a:latin typeface="+mn-lt"/>
            </a:endParaRPr>
          </a:p>
        </p:txBody>
      </p:sp>
      <p:sp>
        <p:nvSpPr>
          <p:cNvPr id="85" name="84 Forma libre"/>
          <p:cNvSpPr/>
          <p:nvPr/>
        </p:nvSpPr>
        <p:spPr>
          <a:xfrm>
            <a:off x="6980989" y="4657725"/>
            <a:ext cx="400195" cy="815975"/>
          </a:xfrm>
          <a:custGeom>
            <a:avLst/>
            <a:gdLst>
              <a:gd name="connsiteX0" fmla="*/ 471487 w 471487"/>
              <a:gd name="connsiteY0" fmla="*/ 0 h 1214438"/>
              <a:gd name="connsiteX1" fmla="*/ 447675 w 471487"/>
              <a:gd name="connsiteY1" fmla="*/ 90488 h 1214438"/>
              <a:gd name="connsiteX2" fmla="*/ 404812 w 471487"/>
              <a:gd name="connsiteY2" fmla="*/ 166688 h 1214438"/>
              <a:gd name="connsiteX3" fmla="*/ 357187 w 471487"/>
              <a:gd name="connsiteY3" fmla="*/ 295275 h 1214438"/>
              <a:gd name="connsiteX4" fmla="*/ 357187 w 471487"/>
              <a:gd name="connsiteY4" fmla="*/ 314325 h 1214438"/>
              <a:gd name="connsiteX5" fmla="*/ 381000 w 471487"/>
              <a:gd name="connsiteY5" fmla="*/ 419100 h 1214438"/>
              <a:gd name="connsiteX6" fmla="*/ 376237 w 471487"/>
              <a:gd name="connsiteY6" fmla="*/ 547688 h 1214438"/>
              <a:gd name="connsiteX7" fmla="*/ 400050 w 471487"/>
              <a:gd name="connsiteY7" fmla="*/ 757238 h 1214438"/>
              <a:gd name="connsiteX8" fmla="*/ 390525 w 471487"/>
              <a:gd name="connsiteY8" fmla="*/ 814388 h 1214438"/>
              <a:gd name="connsiteX9" fmla="*/ 333375 w 471487"/>
              <a:gd name="connsiteY9" fmla="*/ 852488 h 1214438"/>
              <a:gd name="connsiteX10" fmla="*/ 309562 w 471487"/>
              <a:gd name="connsiteY10" fmla="*/ 900113 h 1214438"/>
              <a:gd name="connsiteX11" fmla="*/ 276225 w 471487"/>
              <a:gd name="connsiteY11" fmla="*/ 914400 h 1214438"/>
              <a:gd name="connsiteX12" fmla="*/ 242887 w 471487"/>
              <a:gd name="connsiteY12" fmla="*/ 914400 h 1214438"/>
              <a:gd name="connsiteX13" fmla="*/ 223837 w 471487"/>
              <a:gd name="connsiteY13" fmla="*/ 985838 h 1214438"/>
              <a:gd name="connsiteX14" fmla="*/ 166687 w 471487"/>
              <a:gd name="connsiteY14" fmla="*/ 1023938 h 1214438"/>
              <a:gd name="connsiteX15" fmla="*/ 166687 w 471487"/>
              <a:gd name="connsiteY15" fmla="*/ 1090613 h 1214438"/>
              <a:gd name="connsiteX16" fmla="*/ 76200 w 471487"/>
              <a:gd name="connsiteY16" fmla="*/ 1128713 h 1214438"/>
              <a:gd name="connsiteX17" fmla="*/ 0 w 471487"/>
              <a:gd name="connsiteY17" fmla="*/ 1214438 h 1214438"/>
              <a:gd name="connsiteX18" fmla="*/ 0 w 471487"/>
              <a:gd name="connsiteY18" fmla="*/ 1214438 h 121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1487" h="1214438">
                <a:moveTo>
                  <a:pt x="471487" y="0"/>
                </a:moveTo>
                <a:lnTo>
                  <a:pt x="447675" y="90488"/>
                </a:lnTo>
                <a:lnTo>
                  <a:pt x="404812" y="166688"/>
                </a:lnTo>
                <a:lnTo>
                  <a:pt x="357187" y="295275"/>
                </a:lnTo>
                <a:lnTo>
                  <a:pt x="357187" y="314325"/>
                </a:lnTo>
                <a:lnTo>
                  <a:pt x="381000" y="419100"/>
                </a:lnTo>
                <a:lnTo>
                  <a:pt x="376237" y="547688"/>
                </a:lnTo>
                <a:lnTo>
                  <a:pt x="400050" y="757238"/>
                </a:lnTo>
                <a:lnTo>
                  <a:pt x="390525" y="814388"/>
                </a:lnTo>
                <a:lnTo>
                  <a:pt x="333375" y="852488"/>
                </a:lnTo>
                <a:lnTo>
                  <a:pt x="309562" y="900113"/>
                </a:lnTo>
                <a:lnTo>
                  <a:pt x="276225" y="914400"/>
                </a:lnTo>
                <a:lnTo>
                  <a:pt x="242887" y="914400"/>
                </a:lnTo>
                <a:lnTo>
                  <a:pt x="223837" y="985838"/>
                </a:lnTo>
                <a:lnTo>
                  <a:pt x="166687" y="1023938"/>
                </a:lnTo>
                <a:lnTo>
                  <a:pt x="166687" y="1090613"/>
                </a:lnTo>
                <a:lnTo>
                  <a:pt x="76200" y="1128713"/>
                </a:lnTo>
                <a:lnTo>
                  <a:pt x="0" y="1214438"/>
                </a:lnTo>
                <a:lnTo>
                  <a:pt x="0" y="1214438"/>
                </a:lnTo>
              </a:path>
            </a:pathLst>
          </a:custGeom>
          <a:ln>
            <a:solidFill>
              <a:schemeClr val="accent1">
                <a:lumMod val="10000"/>
              </a:schemeClr>
            </a:solidFill>
          </a:ln>
          <a:effectLst>
            <a:glow rad="63500">
              <a:schemeClr val="accent4">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n-US" sz="1000"/>
          </a:p>
        </p:txBody>
      </p:sp>
      <p:sp>
        <p:nvSpPr>
          <p:cNvPr id="81" name="80 Forma libre"/>
          <p:cNvSpPr/>
          <p:nvPr/>
        </p:nvSpPr>
        <p:spPr>
          <a:xfrm>
            <a:off x="6669088" y="4638675"/>
            <a:ext cx="709612" cy="1022350"/>
          </a:xfrm>
          <a:custGeom>
            <a:avLst/>
            <a:gdLst>
              <a:gd name="connsiteX0" fmla="*/ 1971675 w 1971675"/>
              <a:gd name="connsiteY0" fmla="*/ 0 h 3476625"/>
              <a:gd name="connsiteX1" fmla="*/ 1800225 w 1971675"/>
              <a:gd name="connsiteY1" fmla="*/ 1304925 h 3476625"/>
              <a:gd name="connsiteX2" fmla="*/ 1304925 w 1971675"/>
              <a:gd name="connsiteY2" fmla="*/ 2209800 h 3476625"/>
              <a:gd name="connsiteX3" fmla="*/ 809625 w 1971675"/>
              <a:gd name="connsiteY3" fmla="*/ 2628900 h 3476625"/>
              <a:gd name="connsiteX4" fmla="*/ 504825 w 1971675"/>
              <a:gd name="connsiteY4" fmla="*/ 2876550 h 3476625"/>
              <a:gd name="connsiteX5" fmla="*/ 219075 w 1971675"/>
              <a:gd name="connsiteY5" fmla="*/ 3209925 h 3476625"/>
              <a:gd name="connsiteX6" fmla="*/ 0 w 1971675"/>
              <a:gd name="connsiteY6" fmla="*/ 3476625 h 347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1675" h="3476625">
                <a:moveTo>
                  <a:pt x="1971675" y="0"/>
                </a:moveTo>
                <a:cubicBezTo>
                  <a:pt x="1941512" y="468312"/>
                  <a:pt x="1911350" y="936625"/>
                  <a:pt x="1800225" y="1304925"/>
                </a:cubicBezTo>
                <a:cubicBezTo>
                  <a:pt x="1689100" y="1673225"/>
                  <a:pt x="1470025" y="1989138"/>
                  <a:pt x="1304925" y="2209800"/>
                </a:cubicBezTo>
                <a:cubicBezTo>
                  <a:pt x="1139825" y="2430462"/>
                  <a:pt x="942975" y="2517775"/>
                  <a:pt x="809625" y="2628900"/>
                </a:cubicBezTo>
                <a:cubicBezTo>
                  <a:pt x="676275" y="2740025"/>
                  <a:pt x="603250" y="2779713"/>
                  <a:pt x="504825" y="2876550"/>
                </a:cubicBezTo>
                <a:cubicBezTo>
                  <a:pt x="406400" y="2973387"/>
                  <a:pt x="303212" y="3109913"/>
                  <a:pt x="219075" y="3209925"/>
                </a:cubicBezTo>
                <a:cubicBezTo>
                  <a:pt x="134938" y="3309937"/>
                  <a:pt x="67469" y="3393281"/>
                  <a:pt x="0" y="3476625"/>
                </a:cubicBezTo>
              </a:path>
            </a:pathLst>
          </a:custGeom>
          <a:ln>
            <a:solidFill>
              <a:srgbClr val="FFC000"/>
            </a:solidFill>
            <a:prstDash val="sysDot"/>
          </a:ln>
        </p:spPr>
        <p:style>
          <a:lnRef idx="2">
            <a:schemeClr val="accent3"/>
          </a:lnRef>
          <a:fillRef idx="0">
            <a:schemeClr val="accent3"/>
          </a:fillRef>
          <a:effectRef idx="1">
            <a:schemeClr val="accent3"/>
          </a:effectRef>
          <a:fontRef idx="minor">
            <a:schemeClr val="tx1"/>
          </a:fontRef>
        </p:style>
        <p:txBody>
          <a:bodyPr anchor="ctr"/>
          <a:lstStyle/>
          <a:p>
            <a:pPr algn="ctr" fontAlgn="auto">
              <a:spcBef>
                <a:spcPts val="0"/>
              </a:spcBef>
              <a:spcAft>
                <a:spcPts val="0"/>
              </a:spcAft>
              <a:defRPr/>
            </a:pPr>
            <a:endParaRPr lang="es-ES" sz="1000"/>
          </a:p>
        </p:txBody>
      </p:sp>
      <p:sp>
        <p:nvSpPr>
          <p:cNvPr id="86" name="AutoShape 12"/>
          <p:cNvSpPr>
            <a:spLocks/>
          </p:cNvSpPr>
          <p:nvPr/>
        </p:nvSpPr>
        <p:spPr bwMode="auto">
          <a:xfrm>
            <a:off x="8221613" y="5765194"/>
            <a:ext cx="1684387" cy="400110"/>
          </a:xfrm>
          <a:prstGeom prst="borderCallout2">
            <a:avLst>
              <a:gd name="adj1" fmla="val 46153"/>
              <a:gd name="adj2" fmla="val -5778"/>
              <a:gd name="adj3" fmla="val 39011"/>
              <a:gd name="adj4" fmla="val -9421"/>
              <a:gd name="adj5" fmla="val -98435"/>
              <a:gd name="adj6" fmla="val -63905"/>
            </a:avLst>
          </a:prstGeom>
          <a:ln>
            <a:solidFill>
              <a:schemeClr val="accent4">
                <a:lumMod val="75000"/>
              </a:schemeClr>
            </a:solidFill>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ts val="0"/>
              </a:spcBef>
              <a:spcAft>
                <a:spcPts val="0"/>
              </a:spcAft>
              <a:defRPr/>
            </a:pPr>
            <a:r>
              <a:rPr lang="es-ES" sz="1000" dirty="0">
                <a:solidFill>
                  <a:schemeClr val="bg1"/>
                </a:solidFill>
              </a:rPr>
              <a:t>Tramo </a:t>
            </a:r>
            <a:r>
              <a:rPr lang="es-ES" sz="1000" dirty="0" err="1">
                <a:solidFill>
                  <a:schemeClr val="bg1"/>
                </a:solidFill>
              </a:rPr>
              <a:t>Pte</a:t>
            </a:r>
            <a:r>
              <a:rPr lang="es-ES" sz="1000" dirty="0">
                <a:solidFill>
                  <a:schemeClr val="bg1"/>
                </a:solidFill>
              </a:rPr>
              <a:t> </a:t>
            </a:r>
            <a:r>
              <a:rPr lang="es-ES" sz="1000" dirty="0" err="1">
                <a:solidFill>
                  <a:schemeClr val="bg1"/>
                </a:solidFill>
              </a:rPr>
              <a:t>Fco</a:t>
            </a:r>
            <a:r>
              <a:rPr lang="es-ES" sz="1000" dirty="0">
                <a:solidFill>
                  <a:schemeClr val="bg1"/>
                </a:solidFill>
              </a:rPr>
              <a:t> – M. </a:t>
            </a:r>
            <a:r>
              <a:rPr lang="es-ES" sz="1000" dirty="0" err="1">
                <a:solidFill>
                  <a:schemeClr val="bg1"/>
                </a:solidFill>
              </a:rPr>
              <a:t>Otaño</a:t>
            </a:r>
            <a:r>
              <a:rPr lang="es-ES" sz="1000" dirty="0">
                <a:solidFill>
                  <a:schemeClr val="bg1"/>
                </a:solidFill>
              </a:rPr>
              <a:t> –Nata. (</a:t>
            </a:r>
            <a:r>
              <a:rPr lang="es-ES" sz="1000" dirty="0" err="1">
                <a:solidFill>
                  <a:schemeClr val="bg1"/>
                </a:solidFill>
              </a:rPr>
              <a:t>Acc</a:t>
            </a:r>
            <a:r>
              <a:rPr lang="es-ES" sz="1000" dirty="0">
                <a:solidFill>
                  <a:schemeClr val="bg1"/>
                </a:solidFill>
              </a:rPr>
              <a:t> a </a:t>
            </a:r>
            <a:r>
              <a:rPr lang="es-ES" sz="1000" dirty="0" err="1">
                <a:solidFill>
                  <a:schemeClr val="bg1"/>
                </a:solidFill>
              </a:rPr>
              <a:t>ptos</a:t>
            </a:r>
            <a:r>
              <a:rPr lang="es-ES" sz="1000" dirty="0">
                <a:solidFill>
                  <a:schemeClr val="bg1"/>
                </a:solidFill>
              </a:rPr>
              <a:t>)</a:t>
            </a:r>
            <a:endParaRPr lang="es-PY" sz="1000" dirty="0">
              <a:solidFill>
                <a:schemeClr val="bg1"/>
              </a:solidFill>
            </a:endParaRPr>
          </a:p>
        </p:txBody>
      </p:sp>
      <p:sp>
        <p:nvSpPr>
          <p:cNvPr id="87" name="AutoShape 10"/>
          <p:cNvSpPr>
            <a:spLocks/>
          </p:cNvSpPr>
          <p:nvPr/>
        </p:nvSpPr>
        <p:spPr bwMode="auto">
          <a:xfrm>
            <a:off x="374625" y="4361295"/>
            <a:ext cx="2080509" cy="400110"/>
          </a:xfrm>
          <a:prstGeom prst="borderCallout2">
            <a:avLst>
              <a:gd name="adj1" fmla="val 46153"/>
              <a:gd name="adj2" fmla="val 105329"/>
              <a:gd name="adj3" fmla="val 46153"/>
              <a:gd name="adj4" fmla="val 136958"/>
              <a:gd name="adj5" fmla="val 69735"/>
              <a:gd name="adj6" fmla="val 243400"/>
            </a:avLst>
          </a:prstGeom>
          <a:solidFill>
            <a:srgbClr val="0070C0"/>
          </a:solidFill>
          <a:ln>
            <a:solidFill>
              <a:schemeClr val="accent4">
                <a:lumMod val="75000"/>
              </a:schemeClr>
            </a:solidFill>
            <a:headEnd/>
            <a:tailEnd/>
          </a:ln>
        </p:spPr>
        <p:style>
          <a:lnRef idx="0">
            <a:schemeClr val="accent4"/>
          </a:lnRef>
          <a:fillRef idx="3">
            <a:schemeClr val="accent4"/>
          </a:fillRef>
          <a:effectRef idx="3">
            <a:schemeClr val="accent4"/>
          </a:effectRef>
          <a:fontRef idx="minor">
            <a:schemeClr val="lt1"/>
          </a:fontRef>
        </p:style>
        <p:txBody>
          <a:bodyPr wrap="none">
            <a:spAutoFit/>
          </a:bodyPr>
          <a:lstStyle/>
          <a:p>
            <a:pPr algn="ctr" fontAlgn="auto">
              <a:spcBef>
                <a:spcPts val="0"/>
              </a:spcBef>
              <a:spcAft>
                <a:spcPts val="0"/>
              </a:spcAft>
              <a:defRPr/>
            </a:pPr>
            <a:r>
              <a:rPr lang="es-MX" sz="1000" dirty="0">
                <a:solidFill>
                  <a:schemeClr val="bg1"/>
                </a:solidFill>
              </a:rPr>
              <a:t>Ampliación </a:t>
            </a:r>
            <a:r>
              <a:rPr lang="es-MX" sz="1000" dirty="0" err="1">
                <a:solidFill>
                  <a:schemeClr val="bg1"/>
                </a:solidFill>
              </a:rPr>
              <a:t>Pto</a:t>
            </a:r>
            <a:r>
              <a:rPr lang="es-MX" sz="1000" dirty="0">
                <a:solidFill>
                  <a:schemeClr val="bg1"/>
                </a:solidFill>
              </a:rPr>
              <a:t> </a:t>
            </a:r>
            <a:r>
              <a:rPr lang="es-MX" sz="1000" dirty="0" err="1">
                <a:solidFill>
                  <a:schemeClr val="bg1"/>
                </a:solidFill>
              </a:rPr>
              <a:t>Villeta</a:t>
            </a:r>
            <a:r>
              <a:rPr lang="es-MX" sz="1000" dirty="0">
                <a:solidFill>
                  <a:schemeClr val="bg1"/>
                </a:solidFill>
              </a:rPr>
              <a:t> y</a:t>
            </a:r>
          </a:p>
          <a:p>
            <a:pPr algn="ctr" fontAlgn="auto">
              <a:spcBef>
                <a:spcPts val="0"/>
              </a:spcBef>
              <a:spcAft>
                <a:spcPts val="0"/>
              </a:spcAft>
              <a:defRPr/>
            </a:pPr>
            <a:r>
              <a:rPr lang="es-MX" sz="1000" dirty="0">
                <a:solidFill>
                  <a:schemeClr val="bg1"/>
                </a:solidFill>
              </a:rPr>
              <a:t>Relocalización </a:t>
            </a:r>
            <a:r>
              <a:rPr lang="es-MX" sz="1000" dirty="0" err="1">
                <a:solidFill>
                  <a:schemeClr val="bg1"/>
                </a:solidFill>
              </a:rPr>
              <a:t>Pto</a:t>
            </a:r>
            <a:r>
              <a:rPr lang="es-MX" sz="1000" dirty="0">
                <a:solidFill>
                  <a:schemeClr val="bg1"/>
                </a:solidFill>
              </a:rPr>
              <a:t>. Asunción</a:t>
            </a:r>
            <a:endParaRPr lang="es-PY" sz="1000" dirty="0" err="1">
              <a:solidFill>
                <a:schemeClr val="bg1"/>
              </a:solidFill>
            </a:endParaRPr>
          </a:p>
        </p:txBody>
      </p:sp>
      <p:sp>
        <p:nvSpPr>
          <p:cNvPr id="88" name="AutoShape 10"/>
          <p:cNvSpPr>
            <a:spLocks/>
          </p:cNvSpPr>
          <p:nvPr/>
        </p:nvSpPr>
        <p:spPr bwMode="auto">
          <a:xfrm>
            <a:off x="5205757" y="6457890"/>
            <a:ext cx="948918" cy="400110"/>
          </a:xfrm>
          <a:prstGeom prst="borderCallout2">
            <a:avLst>
              <a:gd name="adj1" fmla="val -3839"/>
              <a:gd name="adj2" fmla="val 54087"/>
              <a:gd name="adj3" fmla="val -25265"/>
              <a:gd name="adj4" fmla="val 101402"/>
              <a:gd name="adj5" fmla="val -161991"/>
              <a:gd name="adj6" fmla="val 152571"/>
            </a:avLst>
          </a:prstGeom>
          <a:solidFill>
            <a:srgbClr val="0070C0"/>
          </a:solidFill>
          <a:ln>
            <a:solidFill>
              <a:schemeClr val="accent4">
                <a:lumMod val="75000"/>
              </a:schemeClr>
            </a:solidFill>
            <a:headEnd/>
            <a:tailEnd/>
          </a:ln>
        </p:spPr>
        <p:style>
          <a:lnRef idx="0">
            <a:schemeClr val="accent4"/>
          </a:lnRef>
          <a:fillRef idx="3">
            <a:schemeClr val="accent4"/>
          </a:fillRef>
          <a:effectRef idx="3">
            <a:schemeClr val="accent4"/>
          </a:effectRef>
          <a:fontRef idx="minor">
            <a:schemeClr val="lt1"/>
          </a:fontRef>
        </p:style>
        <p:txBody>
          <a:bodyPr wrap="none">
            <a:spAutoFit/>
          </a:bodyPr>
          <a:lstStyle/>
          <a:p>
            <a:pPr algn="ctr" fontAlgn="auto">
              <a:spcBef>
                <a:spcPts val="0"/>
              </a:spcBef>
              <a:spcAft>
                <a:spcPts val="0"/>
              </a:spcAft>
              <a:defRPr/>
            </a:pPr>
            <a:r>
              <a:rPr lang="es-MX" sz="1000" dirty="0" err="1">
                <a:solidFill>
                  <a:schemeClr val="bg1"/>
                </a:solidFill>
              </a:rPr>
              <a:t>Modern</a:t>
            </a:r>
            <a:r>
              <a:rPr lang="es-MX" sz="1000" dirty="0">
                <a:solidFill>
                  <a:schemeClr val="bg1"/>
                </a:solidFill>
              </a:rPr>
              <a:t>. </a:t>
            </a:r>
            <a:r>
              <a:rPr lang="es-MX" sz="1000" dirty="0" err="1">
                <a:solidFill>
                  <a:schemeClr val="bg1"/>
                </a:solidFill>
              </a:rPr>
              <a:t>Pto</a:t>
            </a:r>
            <a:r>
              <a:rPr lang="es-MX" sz="1000" dirty="0">
                <a:solidFill>
                  <a:schemeClr val="bg1"/>
                </a:solidFill>
              </a:rPr>
              <a:t> </a:t>
            </a:r>
          </a:p>
          <a:p>
            <a:pPr algn="ctr" fontAlgn="auto">
              <a:spcBef>
                <a:spcPts val="0"/>
              </a:spcBef>
              <a:spcAft>
                <a:spcPts val="0"/>
              </a:spcAft>
              <a:defRPr/>
            </a:pPr>
            <a:r>
              <a:rPr lang="es-MX" sz="1000" dirty="0" err="1">
                <a:solidFill>
                  <a:schemeClr val="bg1"/>
                </a:solidFill>
              </a:rPr>
              <a:t>Encarnac</a:t>
            </a:r>
            <a:r>
              <a:rPr lang="es-MX" sz="1000" dirty="0">
                <a:solidFill>
                  <a:schemeClr val="bg1"/>
                </a:solidFill>
              </a:rPr>
              <a:t>.</a:t>
            </a:r>
            <a:endParaRPr lang="es-PY" sz="1000" dirty="0" err="1">
              <a:solidFill>
                <a:schemeClr val="bg1"/>
              </a:solidFill>
            </a:endParaRPr>
          </a:p>
        </p:txBody>
      </p:sp>
      <p:sp>
        <p:nvSpPr>
          <p:cNvPr id="89" name="88 Elipse"/>
          <p:cNvSpPr/>
          <p:nvPr/>
        </p:nvSpPr>
        <p:spPr>
          <a:xfrm>
            <a:off x="5576888" y="4437063"/>
            <a:ext cx="157162" cy="144462"/>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90" name="89 Elipse"/>
          <p:cNvSpPr/>
          <p:nvPr/>
        </p:nvSpPr>
        <p:spPr>
          <a:xfrm>
            <a:off x="5122863" y="5295900"/>
            <a:ext cx="157162" cy="144463"/>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000" dirty="0"/>
              <a:t>              </a:t>
            </a:r>
          </a:p>
        </p:txBody>
      </p:sp>
      <p:sp>
        <p:nvSpPr>
          <p:cNvPr id="91" name="90 Elipse"/>
          <p:cNvSpPr/>
          <p:nvPr/>
        </p:nvSpPr>
        <p:spPr>
          <a:xfrm>
            <a:off x="6600825" y="5530850"/>
            <a:ext cx="155575" cy="144463"/>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000" dirty="0"/>
              <a:t>              </a:t>
            </a:r>
          </a:p>
        </p:txBody>
      </p:sp>
      <p:sp>
        <p:nvSpPr>
          <p:cNvPr id="92" name="AutoShape 21"/>
          <p:cNvSpPr>
            <a:spLocks/>
          </p:cNvSpPr>
          <p:nvPr/>
        </p:nvSpPr>
        <p:spPr bwMode="auto">
          <a:xfrm>
            <a:off x="7288336" y="620688"/>
            <a:ext cx="2617664" cy="246221"/>
          </a:xfrm>
          <a:prstGeom prst="borderCallout2">
            <a:avLst>
              <a:gd name="adj1" fmla="val 66669"/>
              <a:gd name="adj2" fmla="val -4312"/>
              <a:gd name="adj3" fmla="val 184524"/>
              <a:gd name="adj4" fmla="val -7801"/>
              <a:gd name="adj5" fmla="val 603360"/>
              <a:gd name="adj6" fmla="val -70345"/>
            </a:avLst>
          </a:prstGeom>
          <a:solidFill>
            <a:srgbClr val="0070C0"/>
          </a:solidFill>
          <a:ln>
            <a:solidFill>
              <a:schemeClr val="accent4">
                <a:lumMod val="75000"/>
              </a:schemeClr>
            </a:solidFill>
            <a:headEnd/>
            <a:tailEnd/>
          </a:ln>
        </p:spPr>
        <p:style>
          <a:lnRef idx="0">
            <a:schemeClr val="accent4"/>
          </a:lnRef>
          <a:fillRef idx="3">
            <a:schemeClr val="accent4"/>
          </a:fillRef>
          <a:effectRef idx="3">
            <a:schemeClr val="accent4"/>
          </a:effectRef>
          <a:fontRef idx="minor">
            <a:schemeClr val="lt1"/>
          </a:fontRef>
        </p:style>
        <p:txBody>
          <a:bodyPr wrap="none">
            <a:spAutoFit/>
          </a:bodyPr>
          <a:lstStyle/>
          <a:p>
            <a:pPr algn="ctr" fontAlgn="auto">
              <a:spcBef>
                <a:spcPts val="0"/>
              </a:spcBef>
              <a:spcAft>
                <a:spcPts val="0"/>
              </a:spcAft>
              <a:defRPr/>
            </a:pPr>
            <a:r>
              <a:rPr lang="es-MX" sz="1000" dirty="0">
                <a:solidFill>
                  <a:schemeClr val="bg1"/>
                </a:solidFill>
              </a:rPr>
              <a:t>Navegabilidad </a:t>
            </a:r>
            <a:r>
              <a:rPr lang="es-MX" sz="1000" dirty="0" err="1">
                <a:solidFill>
                  <a:schemeClr val="bg1"/>
                </a:solidFill>
              </a:rPr>
              <a:t>Hidrovía</a:t>
            </a:r>
            <a:r>
              <a:rPr lang="es-MX" sz="1000" dirty="0">
                <a:solidFill>
                  <a:schemeClr val="bg1"/>
                </a:solidFill>
              </a:rPr>
              <a:t> Paraguay - Paraná</a:t>
            </a:r>
            <a:endParaRPr lang="es-PY" sz="1000" dirty="0" err="1">
              <a:solidFill>
                <a:schemeClr val="bg1"/>
              </a:solidFill>
            </a:endParaRPr>
          </a:p>
        </p:txBody>
      </p:sp>
      <p:sp>
        <p:nvSpPr>
          <p:cNvPr id="30879" name="92 CuadroTexto"/>
          <p:cNvSpPr txBox="1">
            <a:spLocks noChangeArrowheads="1"/>
          </p:cNvSpPr>
          <p:nvPr/>
        </p:nvSpPr>
        <p:spPr bwMode="auto">
          <a:xfrm>
            <a:off x="350838" y="6237288"/>
            <a:ext cx="2535237" cy="369887"/>
          </a:xfrm>
          <a:prstGeom prst="rect">
            <a:avLst/>
          </a:prstGeom>
          <a:solidFill>
            <a:schemeClr val="bg1"/>
          </a:solidFill>
          <a:ln w="9525">
            <a:noFill/>
            <a:miter lim="800000"/>
            <a:headEnd/>
            <a:tailEnd/>
          </a:ln>
        </p:spPr>
        <p:txBody>
          <a:bodyPr>
            <a:spAutoFit/>
          </a:bodyPr>
          <a:lstStyle/>
          <a:p>
            <a:r>
              <a:rPr lang="es-PY" b="1"/>
              <a:t>Referencia: IIRSA</a:t>
            </a:r>
            <a:endParaRPr lang="en-US" b="1"/>
          </a:p>
        </p:txBody>
      </p:sp>
      <p:sp>
        <p:nvSpPr>
          <p:cNvPr id="93" name="AutoShape 13"/>
          <p:cNvSpPr>
            <a:spLocks/>
          </p:cNvSpPr>
          <p:nvPr/>
        </p:nvSpPr>
        <p:spPr bwMode="auto">
          <a:xfrm>
            <a:off x="343683" y="2996952"/>
            <a:ext cx="2094455" cy="400110"/>
          </a:xfrm>
          <a:prstGeom prst="borderCallout2">
            <a:avLst>
              <a:gd name="adj1" fmla="val 104748"/>
              <a:gd name="adj2" fmla="val 51603"/>
              <a:gd name="adj3" fmla="val 141024"/>
              <a:gd name="adj4" fmla="val 98373"/>
              <a:gd name="adj5" fmla="val 172410"/>
              <a:gd name="adj6" fmla="val 162732"/>
            </a:avLst>
          </a:prstGeom>
          <a:ln>
            <a:solidFill>
              <a:schemeClr val="accent4">
                <a:lumMod val="75000"/>
              </a:schemeClr>
            </a:solidFill>
            <a:headEnd/>
            <a:tailEnd/>
          </a:ln>
        </p:spPr>
        <p:style>
          <a:lnRef idx="0">
            <a:schemeClr val="accent4"/>
          </a:lnRef>
          <a:fillRef idx="3">
            <a:schemeClr val="accent4"/>
          </a:fillRef>
          <a:effectRef idx="3">
            <a:schemeClr val="accent4"/>
          </a:effectRef>
          <a:fontRef idx="minor">
            <a:schemeClr val="lt1"/>
          </a:fontRef>
        </p:style>
        <p:txBody>
          <a:bodyPr wrap="none">
            <a:spAutoFit/>
          </a:bodyPr>
          <a:lstStyle/>
          <a:p>
            <a:pPr algn="ctr" fontAlgn="auto">
              <a:spcBef>
                <a:spcPts val="0"/>
              </a:spcBef>
              <a:spcAft>
                <a:spcPts val="0"/>
              </a:spcAft>
              <a:defRPr/>
            </a:pPr>
            <a:r>
              <a:rPr lang="es-MX" sz="1000" dirty="0">
                <a:solidFill>
                  <a:schemeClr val="bg1"/>
                </a:solidFill>
              </a:rPr>
              <a:t>Ruta 9 – </a:t>
            </a:r>
            <a:r>
              <a:rPr lang="es-MX" sz="1000" dirty="0" err="1">
                <a:solidFill>
                  <a:schemeClr val="bg1"/>
                </a:solidFill>
              </a:rPr>
              <a:t>Ftín</a:t>
            </a:r>
            <a:r>
              <a:rPr lang="es-MX" sz="1000" dirty="0">
                <a:solidFill>
                  <a:schemeClr val="bg1"/>
                </a:solidFill>
              </a:rPr>
              <a:t> Pilcomayo</a:t>
            </a:r>
          </a:p>
          <a:p>
            <a:pPr algn="ctr" fontAlgn="auto">
              <a:spcBef>
                <a:spcPts val="0"/>
              </a:spcBef>
              <a:spcAft>
                <a:spcPts val="0"/>
              </a:spcAft>
              <a:defRPr/>
            </a:pPr>
            <a:r>
              <a:rPr lang="es-MX" sz="1000" dirty="0">
                <a:solidFill>
                  <a:schemeClr val="bg1"/>
                </a:solidFill>
              </a:rPr>
              <a:t>Tte. E. Martínez – </a:t>
            </a:r>
            <a:r>
              <a:rPr lang="es-MX" sz="1000" dirty="0" err="1">
                <a:solidFill>
                  <a:schemeClr val="bg1"/>
                </a:solidFill>
              </a:rPr>
              <a:t>Ftín</a:t>
            </a:r>
            <a:r>
              <a:rPr lang="es-MX" sz="1000" dirty="0">
                <a:solidFill>
                  <a:schemeClr val="bg1"/>
                </a:solidFill>
              </a:rPr>
              <a:t> Pilcomayo</a:t>
            </a:r>
          </a:p>
        </p:txBody>
      </p:sp>
      <p:sp>
        <p:nvSpPr>
          <p:cNvPr id="66581" name="AutoShape 21"/>
          <p:cNvSpPr>
            <a:spLocks/>
          </p:cNvSpPr>
          <p:nvPr/>
        </p:nvSpPr>
        <p:spPr bwMode="auto">
          <a:xfrm>
            <a:off x="3115909" y="620688"/>
            <a:ext cx="1518125" cy="400110"/>
          </a:xfrm>
          <a:prstGeom prst="borderCallout2">
            <a:avLst>
              <a:gd name="adj1" fmla="val 102378"/>
              <a:gd name="adj2" fmla="val 51424"/>
              <a:gd name="adj3" fmla="val 197617"/>
              <a:gd name="adj4" fmla="val 57012"/>
              <a:gd name="adj5" fmla="val 513888"/>
              <a:gd name="adj6" fmla="val 53705"/>
            </a:avLst>
          </a:prstGeom>
          <a:solidFill>
            <a:srgbClr val="9900CC"/>
          </a:solidFill>
          <a:ln w="12700">
            <a:solidFill>
              <a:srgbClr val="7030A0"/>
            </a:solidFill>
            <a:headEnd/>
            <a:tailEnd/>
          </a:ln>
        </p:spPr>
        <p:style>
          <a:lnRef idx="0">
            <a:schemeClr val="accent6"/>
          </a:lnRef>
          <a:fillRef idx="3">
            <a:schemeClr val="accent6"/>
          </a:fillRef>
          <a:effectRef idx="3">
            <a:schemeClr val="accent6"/>
          </a:effectRef>
          <a:fontRef idx="minor">
            <a:schemeClr val="lt1"/>
          </a:fontRef>
        </p:style>
        <p:txBody>
          <a:bodyPr wrap="none">
            <a:spAutoFit/>
          </a:bodyPr>
          <a:lstStyle/>
          <a:p>
            <a:pPr algn="ctr" fontAlgn="auto">
              <a:spcBef>
                <a:spcPts val="0"/>
              </a:spcBef>
              <a:spcAft>
                <a:spcPts val="0"/>
              </a:spcAft>
              <a:defRPr/>
            </a:pPr>
            <a:r>
              <a:rPr lang="es-MX" sz="1000" dirty="0" err="1">
                <a:solidFill>
                  <a:schemeClr val="bg1"/>
                </a:solidFill>
              </a:rPr>
              <a:t>Modernización Aerop.</a:t>
            </a:r>
          </a:p>
          <a:p>
            <a:pPr algn="ctr" fontAlgn="auto">
              <a:spcBef>
                <a:spcPts val="0"/>
              </a:spcBef>
              <a:spcAft>
                <a:spcPts val="0"/>
              </a:spcAft>
              <a:defRPr/>
            </a:pPr>
            <a:r>
              <a:rPr lang="es-MX" sz="1000" dirty="0" err="1">
                <a:solidFill>
                  <a:schemeClr val="bg1"/>
                </a:solidFill>
              </a:rPr>
              <a:t>Mcal. Estigarribia</a:t>
            </a:r>
            <a:endParaRPr lang="es-PY" sz="1000" dirty="0" err="1">
              <a:solidFill>
                <a:schemeClr val="bg1"/>
              </a:solidFill>
            </a:endParaRPr>
          </a:p>
        </p:txBody>
      </p:sp>
      <p:grpSp>
        <p:nvGrpSpPr>
          <p:cNvPr id="6" name="94 Grupo"/>
          <p:cNvGrpSpPr/>
          <p:nvPr/>
        </p:nvGrpSpPr>
        <p:grpSpPr>
          <a:xfrm>
            <a:off x="3872880" y="2492896"/>
            <a:ext cx="347663" cy="369332"/>
            <a:chOff x="3386137" y="2709863"/>
            <a:chExt cx="347663" cy="369332"/>
          </a:xfrm>
        </p:grpSpPr>
        <p:sp>
          <p:nvSpPr>
            <p:cNvPr id="98" name="97 CuadroTexto"/>
            <p:cNvSpPr txBox="1"/>
            <p:nvPr/>
          </p:nvSpPr>
          <p:spPr>
            <a:xfrm>
              <a:off x="3386137" y="2709863"/>
              <a:ext cx="304800" cy="369332"/>
            </a:xfrm>
            <a:prstGeom prst="rect">
              <a:avLst/>
            </a:prstGeom>
            <a:noFill/>
          </p:spPr>
          <p:txBody>
            <a:bodyPr wrap="square" rtlCol="0">
              <a:spAutoFit/>
            </a:bodyPr>
            <a:lstStyle/>
            <a:p>
              <a:r>
                <a:rPr lang="en-US" dirty="0" smtClean="0">
                  <a:solidFill>
                    <a:srgbClr val="7030A0"/>
                  </a:solidFill>
                  <a:sym typeface="Wingdings"/>
                </a:rPr>
                <a:t></a:t>
              </a:r>
              <a:endParaRPr lang="en-US" dirty="0">
                <a:solidFill>
                  <a:srgbClr val="7030A0"/>
                </a:solidFill>
              </a:endParaRPr>
            </a:p>
          </p:txBody>
        </p:sp>
        <p:sp>
          <p:nvSpPr>
            <p:cNvPr id="99" name="98 Elipse"/>
            <p:cNvSpPr/>
            <p:nvPr/>
          </p:nvSpPr>
          <p:spPr>
            <a:xfrm>
              <a:off x="3429000" y="2743200"/>
              <a:ext cx="304800" cy="304800"/>
            </a:xfrm>
            <a:prstGeom prst="ellipse">
              <a:avLst/>
            </a:prstGeom>
            <a:no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7" name="99 Grupo"/>
          <p:cNvGrpSpPr/>
          <p:nvPr/>
        </p:nvGrpSpPr>
        <p:grpSpPr>
          <a:xfrm>
            <a:off x="5241032" y="4365104"/>
            <a:ext cx="357188" cy="369332"/>
            <a:chOff x="4038600" y="3429000"/>
            <a:chExt cx="357188" cy="369332"/>
          </a:xfrm>
          <a:noFill/>
        </p:grpSpPr>
        <p:sp>
          <p:nvSpPr>
            <p:cNvPr id="102" name="101 Elipse"/>
            <p:cNvSpPr/>
            <p:nvPr/>
          </p:nvSpPr>
          <p:spPr>
            <a:xfrm>
              <a:off x="4090988" y="3452813"/>
              <a:ext cx="304800" cy="304800"/>
            </a:xfrm>
            <a:prstGeom prst="ellipse">
              <a:avLst/>
            </a:prstGeom>
            <a:solidFill>
              <a:schemeClr val="bg1"/>
            </a:solid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1" name="100 CuadroTexto"/>
            <p:cNvSpPr txBox="1"/>
            <p:nvPr/>
          </p:nvSpPr>
          <p:spPr>
            <a:xfrm>
              <a:off x="4038600" y="3429000"/>
              <a:ext cx="304800" cy="369332"/>
            </a:xfrm>
            <a:prstGeom prst="rect">
              <a:avLst/>
            </a:prstGeom>
            <a:grpFill/>
          </p:spPr>
          <p:txBody>
            <a:bodyPr wrap="square" rtlCol="0">
              <a:spAutoFit/>
            </a:bodyPr>
            <a:lstStyle/>
            <a:p>
              <a:r>
                <a:rPr lang="en-US" dirty="0" smtClean="0">
                  <a:solidFill>
                    <a:srgbClr val="7030A0"/>
                  </a:solidFill>
                  <a:sym typeface="Wingdings"/>
                </a:rPr>
                <a:t></a:t>
              </a:r>
              <a:endParaRPr lang="en-US" dirty="0">
                <a:solidFill>
                  <a:srgbClr val="7030A0"/>
                </a:solidFill>
              </a:endParaRPr>
            </a:p>
          </p:txBody>
        </p:sp>
      </p:grpSp>
      <p:grpSp>
        <p:nvGrpSpPr>
          <p:cNvPr id="8" name="102 Grupo"/>
          <p:cNvGrpSpPr/>
          <p:nvPr/>
        </p:nvGrpSpPr>
        <p:grpSpPr>
          <a:xfrm>
            <a:off x="7041232" y="4365104"/>
            <a:ext cx="347663" cy="369332"/>
            <a:chOff x="3386137" y="2709863"/>
            <a:chExt cx="347663" cy="369332"/>
          </a:xfrm>
        </p:grpSpPr>
        <p:sp>
          <p:nvSpPr>
            <p:cNvPr id="105" name="104 Elipse"/>
            <p:cNvSpPr/>
            <p:nvPr/>
          </p:nvSpPr>
          <p:spPr>
            <a:xfrm>
              <a:off x="3429000" y="2743200"/>
              <a:ext cx="304800" cy="304800"/>
            </a:xfrm>
            <a:prstGeom prst="ellipse">
              <a:avLst/>
            </a:prstGeom>
            <a:solidFill>
              <a:schemeClr val="bg1"/>
            </a:solid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4" name="103 CuadroTexto"/>
            <p:cNvSpPr txBox="1"/>
            <p:nvPr/>
          </p:nvSpPr>
          <p:spPr>
            <a:xfrm>
              <a:off x="3386137" y="2709863"/>
              <a:ext cx="304800" cy="369332"/>
            </a:xfrm>
            <a:prstGeom prst="rect">
              <a:avLst/>
            </a:prstGeom>
            <a:noFill/>
          </p:spPr>
          <p:txBody>
            <a:bodyPr wrap="square" rtlCol="0">
              <a:spAutoFit/>
            </a:bodyPr>
            <a:lstStyle/>
            <a:p>
              <a:r>
                <a:rPr lang="en-US" dirty="0" smtClean="0">
                  <a:solidFill>
                    <a:srgbClr val="7030A0"/>
                  </a:solidFill>
                  <a:sym typeface="Wingdings"/>
                </a:rPr>
                <a:t></a:t>
              </a:r>
              <a:endParaRPr lang="en-US" dirty="0">
                <a:solidFill>
                  <a:srgbClr val="7030A0"/>
                </a:solidFill>
              </a:endParaRPr>
            </a:p>
          </p:txBody>
        </p:sp>
      </p:grpSp>
      <p:sp>
        <p:nvSpPr>
          <p:cNvPr id="106" name="105 Forma libre"/>
          <p:cNvSpPr/>
          <p:nvPr/>
        </p:nvSpPr>
        <p:spPr>
          <a:xfrm>
            <a:off x="5673080" y="4653136"/>
            <a:ext cx="1018006" cy="963893"/>
          </a:xfrm>
          <a:custGeom>
            <a:avLst/>
            <a:gdLst>
              <a:gd name="connsiteX0" fmla="*/ 0 w 416719"/>
              <a:gd name="connsiteY0" fmla="*/ 0 h 531019"/>
              <a:gd name="connsiteX1" fmla="*/ 76200 w 416719"/>
              <a:gd name="connsiteY1" fmla="*/ 7144 h 531019"/>
              <a:gd name="connsiteX2" fmla="*/ 97631 w 416719"/>
              <a:gd name="connsiteY2" fmla="*/ 73819 h 531019"/>
              <a:gd name="connsiteX3" fmla="*/ 292894 w 416719"/>
              <a:gd name="connsiteY3" fmla="*/ 226219 h 531019"/>
              <a:gd name="connsiteX4" fmla="*/ 333375 w 416719"/>
              <a:gd name="connsiteY4" fmla="*/ 431006 h 531019"/>
              <a:gd name="connsiteX5" fmla="*/ 416719 w 416719"/>
              <a:gd name="connsiteY5" fmla="*/ 531019 h 531019"/>
              <a:gd name="connsiteX0" fmla="*/ 0 w 416719"/>
              <a:gd name="connsiteY0" fmla="*/ 0 h 531019"/>
              <a:gd name="connsiteX1" fmla="*/ 76200 w 416719"/>
              <a:gd name="connsiteY1" fmla="*/ 7144 h 531019"/>
              <a:gd name="connsiteX2" fmla="*/ 97631 w 416719"/>
              <a:gd name="connsiteY2" fmla="*/ 73819 h 531019"/>
              <a:gd name="connsiteX3" fmla="*/ 252413 w 416719"/>
              <a:gd name="connsiteY3" fmla="*/ 107157 h 531019"/>
              <a:gd name="connsiteX4" fmla="*/ 333375 w 416719"/>
              <a:gd name="connsiteY4" fmla="*/ 431006 h 531019"/>
              <a:gd name="connsiteX5" fmla="*/ 416719 w 416719"/>
              <a:gd name="connsiteY5" fmla="*/ 531019 h 531019"/>
              <a:gd name="connsiteX0" fmla="*/ 0 w 416719"/>
              <a:gd name="connsiteY0" fmla="*/ 0 h 531019"/>
              <a:gd name="connsiteX1" fmla="*/ 76200 w 416719"/>
              <a:gd name="connsiteY1" fmla="*/ 7144 h 531019"/>
              <a:gd name="connsiteX2" fmla="*/ 97631 w 416719"/>
              <a:gd name="connsiteY2" fmla="*/ 73819 h 531019"/>
              <a:gd name="connsiteX3" fmla="*/ 252413 w 416719"/>
              <a:gd name="connsiteY3" fmla="*/ 107157 h 531019"/>
              <a:gd name="connsiteX4" fmla="*/ 333375 w 416719"/>
              <a:gd name="connsiteY4" fmla="*/ 431006 h 531019"/>
              <a:gd name="connsiteX5" fmla="*/ 416719 w 416719"/>
              <a:gd name="connsiteY5" fmla="*/ 531019 h 531019"/>
              <a:gd name="connsiteX0" fmla="*/ 0 w 416719"/>
              <a:gd name="connsiteY0" fmla="*/ 0 h 531019"/>
              <a:gd name="connsiteX1" fmla="*/ 76200 w 416719"/>
              <a:gd name="connsiteY1" fmla="*/ 7144 h 531019"/>
              <a:gd name="connsiteX2" fmla="*/ 97631 w 416719"/>
              <a:gd name="connsiteY2" fmla="*/ 73819 h 531019"/>
              <a:gd name="connsiteX3" fmla="*/ 252413 w 416719"/>
              <a:gd name="connsiteY3" fmla="*/ 107157 h 531019"/>
              <a:gd name="connsiteX4" fmla="*/ 333375 w 416719"/>
              <a:gd name="connsiteY4" fmla="*/ 431006 h 531019"/>
              <a:gd name="connsiteX5" fmla="*/ 416719 w 416719"/>
              <a:gd name="connsiteY5" fmla="*/ 531019 h 531019"/>
              <a:gd name="connsiteX0" fmla="*/ 0 w 416719"/>
              <a:gd name="connsiteY0" fmla="*/ 0 h 531019"/>
              <a:gd name="connsiteX1" fmla="*/ 76200 w 416719"/>
              <a:gd name="connsiteY1" fmla="*/ 7144 h 531019"/>
              <a:gd name="connsiteX2" fmla="*/ 97631 w 416719"/>
              <a:gd name="connsiteY2" fmla="*/ 73819 h 531019"/>
              <a:gd name="connsiteX3" fmla="*/ 302419 w 416719"/>
              <a:gd name="connsiteY3" fmla="*/ 116682 h 531019"/>
              <a:gd name="connsiteX4" fmla="*/ 333375 w 416719"/>
              <a:gd name="connsiteY4" fmla="*/ 431006 h 531019"/>
              <a:gd name="connsiteX5" fmla="*/ 416719 w 416719"/>
              <a:gd name="connsiteY5" fmla="*/ 531019 h 531019"/>
              <a:gd name="connsiteX0" fmla="*/ 0 w 416719"/>
              <a:gd name="connsiteY0" fmla="*/ 0 h 531019"/>
              <a:gd name="connsiteX1" fmla="*/ 76200 w 416719"/>
              <a:gd name="connsiteY1" fmla="*/ 7144 h 531019"/>
              <a:gd name="connsiteX2" fmla="*/ 97631 w 416719"/>
              <a:gd name="connsiteY2" fmla="*/ 73819 h 531019"/>
              <a:gd name="connsiteX3" fmla="*/ 302419 w 416719"/>
              <a:gd name="connsiteY3" fmla="*/ 116682 h 531019"/>
              <a:gd name="connsiteX4" fmla="*/ 333375 w 416719"/>
              <a:gd name="connsiteY4" fmla="*/ 431006 h 531019"/>
              <a:gd name="connsiteX5" fmla="*/ 416719 w 416719"/>
              <a:gd name="connsiteY5" fmla="*/ 531019 h 531019"/>
              <a:gd name="connsiteX0" fmla="*/ 0 w 416719"/>
              <a:gd name="connsiteY0" fmla="*/ 0 h 531019"/>
              <a:gd name="connsiteX1" fmla="*/ 76200 w 416719"/>
              <a:gd name="connsiteY1" fmla="*/ 7144 h 531019"/>
              <a:gd name="connsiteX2" fmla="*/ 97631 w 416719"/>
              <a:gd name="connsiteY2" fmla="*/ 73819 h 531019"/>
              <a:gd name="connsiteX3" fmla="*/ 302419 w 416719"/>
              <a:gd name="connsiteY3" fmla="*/ 116682 h 531019"/>
              <a:gd name="connsiteX4" fmla="*/ 333375 w 416719"/>
              <a:gd name="connsiteY4" fmla="*/ 431006 h 531019"/>
              <a:gd name="connsiteX5" fmla="*/ 416719 w 416719"/>
              <a:gd name="connsiteY5" fmla="*/ 531019 h 531019"/>
              <a:gd name="connsiteX0" fmla="*/ 0 w 416719"/>
              <a:gd name="connsiteY0" fmla="*/ 0 h 531019"/>
              <a:gd name="connsiteX1" fmla="*/ 76200 w 416719"/>
              <a:gd name="connsiteY1" fmla="*/ 7144 h 531019"/>
              <a:gd name="connsiteX2" fmla="*/ 97631 w 416719"/>
              <a:gd name="connsiteY2" fmla="*/ 73819 h 531019"/>
              <a:gd name="connsiteX3" fmla="*/ 302419 w 416719"/>
              <a:gd name="connsiteY3" fmla="*/ 116682 h 531019"/>
              <a:gd name="connsiteX4" fmla="*/ 333375 w 416719"/>
              <a:gd name="connsiteY4" fmla="*/ 431006 h 531019"/>
              <a:gd name="connsiteX5" fmla="*/ 416719 w 416719"/>
              <a:gd name="connsiteY5" fmla="*/ 531019 h 531019"/>
              <a:gd name="connsiteX0" fmla="*/ 0 w 416719"/>
              <a:gd name="connsiteY0" fmla="*/ 0 h 531019"/>
              <a:gd name="connsiteX1" fmla="*/ 76200 w 416719"/>
              <a:gd name="connsiteY1" fmla="*/ 7144 h 531019"/>
              <a:gd name="connsiteX2" fmla="*/ 97631 w 416719"/>
              <a:gd name="connsiteY2" fmla="*/ 73819 h 531019"/>
              <a:gd name="connsiteX3" fmla="*/ 302419 w 416719"/>
              <a:gd name="connsiteY3" fmla="*/ 116682 h 531019"/>
              <a:gd name="connsiteX4" fmla="*/ 333375 w 416719"/>
              <a:gd name="connsiteY4" fmla="*/ 431006 h 531019"/>
              <a:gd name="connsiteX5" fmla="*/ 416719 w 416719"/>
              <a:gd name="connsiteY5" fmla="*/ 531019 h 531019"/>
              <a:gd name="connsiteX0" fmla="*/ 0 w 416719"/>
              <a:gd name="connsiteY0" fmla="*/ 0 h 531019"/>
              <a:gd name="connsiteX1" fmla="*/ 76200 w 416719"/>
              <a:gd name="connsiteY1" fmla="*/ 7144 h 531019"/>
              <a:gd name="connsiteX2" fmla="*/ 97631 w 416719"/>
              <a:gd name="connsiteY2" fmla="*/ 73819 h 531019"/>
              <a:gd name="connsiteX3" fmla="*/ 302419 w 416719"/>
              <a:gd name="connsiteY3" fmla="*/ 116682 h 531019"/>
              <a:gd name="connsiteX4" fmla="*/ 333375 w 416719"/>
              <a:gd name="connsiteY4" fmla="*/ 431006 h 531019"/>
              <a:gd name="connsiteX5" fmla="*/ 416719 w 416719"/>
              <a:gd name="connsiteY5" fmla="*/ 531019 h 531019"/>
              <a:gd name="connsiteX0" fmla="*/ 0 w 416719"/>
              <a:gd name="connsiteY0" fmla="*/ 0 h 531019"/>
              <a:gd name="connsiteX1" fmla="*/ 76200 w 416719"/>
              <a:gd name="connsiteY1" fmla="*/ 7144 h 531019"/>
              <a:gd name="connsiteX2" fmla="*/ 97631 w 416719"/>
              <a:gd name="connsiteY2" fmla="*/ 73819 h 531019"/>
              <a:gd name="connsiteX3" fmla="*/ 302419 w 416719"/>
              <a:gd name="connsiteY3" fmla="*/ 116682 h 531019"/>
              <a:gd name="connsiteX4" fmla="*/ 333375 w 416719"/>
              <a:gd name="connsiteY4" fmla="*/ 431006 h 531019"/>
              <a:gd name="connsiteX5" fmla="*/ 416719 w 416719"/>
              <a:gd name="connsiteY5" fmla="*/ 531019 h 531019"/>
              <a:gd name="connsiteX0" fmla="*/ 0 w 416719"/>
              <a:gd name="connsiteY0" fmla="*/ 0 h 531019"/>
              <a:gd name="connsiteX1" fmla="*/ 76200 w 416719"/>
              <a:gd name="connsiteY1" fmla="*/ 7144 h 531019"/>
              <a:gd name="connsiteX2" fmla="*/ 97631 w 416719"/>
              <a:gd name="connsiteY2" fmla="*/ 73819 h 531019"/>
              <a:gd name="connsiteX3" fmla="*/ 302419 w 416719"/>
              <a:gd name="connsiteY3" fmla="*/ 116682 h 531019"/>
              <a:gd name="connsiteX4" fmla="*/ 333375 w 416719"/>
              <a:gd name="connsiteY4" fmla="*/ 431006 h 531019"/>
              <a:gd name="connsiteX5" fmla="*/ 416719 w 416719"/>
              <a:gd name="connsiteY5" fmla="*/ 531019 h 531019"/>
              <a:gd name="connsiteX0" fmla="*/ 0 w 416719"/>
              <a:gd name="connsiteY0" fmla="*/ 0 h 531019"/>
              <a:gd name="connsiteX1" fmla="*/ 76200 w 416719"/>
              <a:gd name="connsiteY1" fmla="*/ 7144 h 531019"/>
              <a:gd name="connsiteX2" fmla="*/ 97631 w 416719"/>
              <a:gd name="connsiteY2" fmla="*/ 73819 h 531019"/>
              <a:gd name="connsiteX3" fmla="*/ 302419 w 416719"/>
              <a:gd name="connsiteY3" fmla="*/ 116682 h 531019"/>
              <a:gd name="connsiteX4" fmla="*/ 333375 w 416719"/>
              <a:gd name="connsiteY4" fmla="*/ 431006 h 531019"/>
              <a:gd name="connsiteX5" fmla="*/ 416719 w 416719"/>
              <a:gd name="connsiteY5" fmla="*/ 531019 h 53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719" h="531019">
                <a:moveTo>
                  <a:pt x="0" y="0"/>
                </a:moveTo>
                <a:lnTo>
                  <a:pt x="76200" y="7144"/>
                </a:lnTo>
                <a:cubicBezTo>
                  <a:pt x="101997" y="59928"/>
                  <a:pt x="95647" y="72232"/>
                  <a:pt x="97631" y="73819"/>
                </a:cubicBezTo>
                <a:cubicBezTo>
                  <a:pt x="135334" y="92075"/>
                  <a:pt x="248840" y="109538"/>
                  <a:pt x="302419" y="116682"/>
                </a:cubicBezTo>
                <a:cubicBezTo>
                  <a:pt x="303610" y="223839"/>
                  <a:pt x="314325" y="361950"/>
                  <a:pt x="333375" y="431006"/>
                </a:cubicBezTo>
                <a:cubicBezTo>
                  <a:pt x="390525" y="490537"/>
                  <a:pt x="385365" y="506412"/>
                  <a:pt x="416719" y="531019"/>
                </a:cubicBezTo>
              </a:path>
            </a:pathLst>
          </a:custGeom>
          <a:ln>
            <a:solidFill>
              <a:srgbClr val="FFC000"/>
            </a:solidFill>
            <a:prstDash val="sysDot"/>
          </a:ln>
        </p:spPr>
        <p:style>
          <a:lnRef idx="2">
            <a:schemeClr val="accent3"/>
          </a:lnRef>
          <a:fillRef idx="0">
            <a:schemeClr val="accent3"/>
          </a:fillRef>
          <a:effectRef idx="1">
            <a:schemeClr val="accent3"/>
          </a:effectRef>
          <a:fontRef idx="minor">
            <a:schemeClr val="tx1"/>
          </a:fontRef>
        </p:style>
        <p:txBody>
          <a:bodyPr anchor="ctr"/>
          <a:lstStyle/>
          <a:p>
            <a:pPr algn="ctr">
              <a:defRPr/>
            </a:pPr>
            <a:endParaRPr lang="en-US" sz="1000"/>
          </a:p>
        </p:txBody>
      </p:sp>
      <p:sp>
        <p:nvSpPr>
          <p:cNvPr id="107" name="106 Forma libre"/>
          <p:cNvSpPr/>
          <p:nvPr/>
        </p:nvSpPr>
        <p:spPr>
          <a:xfrm>
            <a:off x="5280025" y="5397500"/>
            <a:ext cx="1320800" cy="209550"/>
          </a:xfrm>
          <a:custGeom>
            <a:avLst/>
            <a:gdLst>
              <a:gd name="connsiteX0" fmla="*/ 1320800 w 1320800"/>
              <a:gd name="connsiteY0" fmla="*/ 209550 h 209550"/>
              <a:gd name="connsiteX1" fmla="*/ 812800 w 1320800"/>
              <a:gd name="connsiteY1" fmla="*/ 114300 h 209550"/>
              <a:gd name="connsiteX2" fmla="*/ 0 w 1320800"/>
              <a:gd name="connsiteY2" fmla="*/ 0 h 209550"/>
            </a:gdLst>
            <a:ahLst/>
            <a:cxnLst>
              <a:cxn ang="0">
                <a:pos x="connsiteX0" y="connsiteY0"/>
              </a:cxn>
              <a:cxn ang="0">
                <a:pos x="connsiteX1" y="connsiteY1"/>
              </a:cxn>
              <a:cxn ang="0">
                <a:pos x="connsiteX2" y="connsiteY2"/>
              </a:cxn>
            </a:cxnLst>
            <a:rect l="l" t="t" r="r" b="b"/>
            <a:pathLst>
              <a:path w="1320800" h="209550">
                <a:moveTo>
                  <a:pt x="1320800" y="209550"/>
                </a:moveTo>
                <a:cubicBezTo>
                  <a:pt x="1176866" y="179387"/>
                  <a:pt x="1032933" y="149225"/>
                  <a:pt x="812800" y="114300"/>
                </a:cubicBezTo>
                <a:cubicBezTo>
                  <a:pt x="592667" y="79375"/>
                  <a:pt x="296333" y="39687"/>
                  <a:pt x="0" y="0"/>
                </a:cubicBezTo>
              </a:path>
            </a:pathLst>
          </a:custGeom>
          <a:ln>
            <a:solidFill>
              <a:srgbClr val="FFC000"/>
            </a:solidFill>
            <a:prstDash val="sysDot"/>
          </a:ln>
        </p:spPr>
        <p:style>
          <a:lnRef idx="2">
            <a:schemeClr val="accent3"/>
          </a:lnRef>
          <a:fillRef idx="0">
            <a:schemeClr val="accent3"/>
          </a:fillRef>
          <a:effectRef idx="1">
            <a:schemeClr val="accent3"/>
          </a:effectRef>
          <a:fontRef idx="minor">
            <a:schemeClr val="tx1"/>
          </a:fontRef>
        </p:style>
        <p:txBody>
          <a:bodyPr anchor="ctr"/>
          <a:lstStyle/>
          <a:p>
            <a:pPr algn="ctr">
              <a:defRPr/>
            </a:pPr>
            <a:endParaRPr lang="en-US" sz="1000"/>
          </a:p>
        </p:txBody>
      </p:sp>
      <p:sp>
        <p:nvSpPr>
          <p:cNvPr id="108" name="AutoShape 19"/>
          <p:cNvSpPr>
            <a:spLocks/>
          </p:cNvSpPr>
          <p:nvPr/>
        </p:nvSpPr>
        <p:spPr bwMode="auto">
          <a:xfrm>
            <a:off x="8193360" y="4725144"/>
            <a:ext cx="1712640" cy="400110"/>
          </a:xfrm>
          <a:prstGeom prst="borderCallout2">
            <a:avLst>
              <a:gd name="adj1" fmla="val 52501"/>
              <a:gd name="adj2" fmla="val -539"/>
              <a:gd name="adj3" fmla="val 20760"/>
              <a:gd name="adj4" fmla="val -14927"/>
              <a:gd name="adj5" fmla="val -52604"/>
              <a:gd name="adj6" fmla="val -44017"/>
            </a:avLst>
          </a:prstGeom>
          <a:solidFill>
            <a:srgbClr val="9900CC"/>
          </a:solidFill>
          <a:ln w="12700">
            <a:solidFill>
              <a:srgbClr val="7030A0"/>
            </a:solidFill>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es-MX" sz="1000" dirty="0">
                <a:solidFill>
                  <a:schemeClr val="bg1"/>
                </a:solidFill>
              </a:rPr>
              <a:t>Modernización </a:t>
            </a:r>
            <a:r>
              <a:rPr lang="es-MX" sz="1000" dirty="0" err="1">
                <a:solidFill>
                  <a:schemeClr val="bg1"/>
                </a:solidFill>
              </a:rPr>
              <a:t>Aerop</a:t>
            </a:r>
            <a:r>
              <a:rPr lang="es-MX" sz="1000" dirty="0">
                <a:solidFill>
                  <a:schemeClr val="bg1"/>
                </a:solidFill>
              </a:rPr>
              <a:t>. </a:t>
            </a:r>
            <a:r>
              <a:rPr lang="es-MX" sz="1000" dirty="0" smtClean="0">
                <a:solidFill>
                  <a:schemeClr val="bg1"/>
                </a:solidFill>
              </a:rPr>
              <a:t>Guaraní</a:t>
            </a:r>
            <a:endParaRPr lang="es-PY" sz="1000" dirty="0" err="1">
              <a:solidFill>
                <a:schemeClr val="bg1"/>
              </a:solidFill>
            </a:endParaRPr>
          </a:p>
        </p:txBody>
      </p:sp>
      <p:sp>
        <p:nvSpPr>
          <p:cNvPr id="109" name="108 Elipse"/>
          <p:cNvSpPr/>
          <p:nvPr/>
        </p:nvSpPr>
        <p:spPr>
          <a:xfrm>
            <a:off x="7417123" y="4198268"/>
            <a:ext cx="157162" cy="144463"/>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000" dirty="0"/>
              <a:t>              </a:t>
            </a:r>
          </a:p>
        </p:txBody>
      </p:sp>
      <p:grpSp>
        <p:nvGrpSpPr>
          <p:cNvPr id="9" name="109 Grupo"/>
          <p:cNvGrpSpPr/>
          <p:nvPr/>
        </p:nvGrpSpPr>
        <p:grpSpPr>
          <a:xfrm flipH="1">
            <a:off x="7545288" y="4077072"/>
            <a:ext cx="327099" cy="316235"/>
            <a:chOff x="3810000" y="2538413"/>
            <a:chExt cx="1295400" cy="1195387"/>
          </a:xfrm>
          <a:noFill/>
          <a:effectLst>
            <a:outerShdw blurRad="50800" dist="38100" dir="10800000" algn="r" rotWithShape="0">
              <a:prstClr val="black">
                <a:alpha val="40000"/>
              </a:prstClr>
            </a:outerShdw>
          </a:effectLst>
        </p:grpSpPr>
        <p:sp>
          <p:nvSpPr>
            <p:cNvPr id="111" name="110 Arco"/>
            <p:cNvSpPr/>
            <p:nvPr/>
          </p:nvSpPr>
          <p:spPr>
            <a:xfrm>
              <a:off x="3810000" y="2590800"/>
              <a:ext cx="1295400" cy="1143000"/>
            </a:xfrm>
            <a:prstGeom prst="arc">
              <a:avLst>
                <a:gd name="adj1" fmla="val 2014867"/>
                <a:gd name="adj2" fmla="val 8762283"/>
              </a:avLst>
            </a:prstGeom>
            <a:grpFill/>
            <a:ln w="19050" cmpd="sng">
              <a:solidFill>
                <a:schemeClr val="accent2">
                  <a:lumMod val="75000"/>
                  <a:lumOff val="25000"/>
                </a:schemeClr>
              </a:solidFill>
              <a:headEnd type="stealth" w="sm" len="sm"/>
              <a:tailEnd type="stealth"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111 Elipse"/>
            <p:cNvSpPr/>
            <p:nvPr/>
          </p:nvSpPr>
          <p:spPr>
            <a:xfrm>
              <a:off x="4291013" y="2538413"/>
              <a:ext cx="304800" cy="304800"/>
            </a:xfrm>
            <a:prstGeom prst="ellipse">
              <a:avLst/>
            </a:prstGeom>
            <a:grpFill/>
            <a:ln w="19050" cmpd="sng">
              <a:solidFill>
                <a:schemeClr val="accent2">
                  <a:lumMod val="75000"/>
                  <a:lumOff val="25000"/>
                </a:schemeClr>
              </a:solid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112 Conector recto"/>
            <p:cNvCxnSpPr>
              <a:stCxn id="112" idx="4"/>
            </p:cNvCxnSpPr>
            <p:nvPr/>
          </p:nvCxnSpPr>
          <p:spPr>
            <a:xfrm>
              <a:off x="4443413" y="2843213"/>
              <a:ext cx="14287" cy="885825"/>
            </a:xfrm>
            <a:prstGeom prst="line">
              <a:avLst/>
            </a:prstGeom>
            <a:grpFill/>
            <a:ln w="19050" cmpd="sng">
              <a:solidFill>
                <a:schemeClr val="accent2">
                  <a:lumMod val="75000"/>
                  <a:lumOff val="25000"/>
                </a:schemeClr>
              </a:solidFill>
              <a:headEnd w="sm" len="sm"/>
              <a:tailEnd w="sm" len="sm"/>
            </a:ln>
          </p:spPr>
          <p:style>
            <a:lnRef idx="1">
              <a:schemeClr val="accent1"/>
            </a:lnRef>
            <a:fillRef idx="0">
              <a:schemeClr val="accent1"/>
            </a:fillRef>
            <a:effectRef idx="0">
              <a:schemeClr val="accent1"/>
            </a:effectRef>
            <a:fontRef idx="minor">
              <a:schemeClr val="tx1"/>
            </a:fontRef>
          </p:style>
        </p:cxnSp>
        <p:cxnSp>
          <p:nvCxnSpPr>
            <p:cNvPr id="114" name="113 Conector recto"/>
            <p:cNvCxnSpPr/>
            <p:nvPr/>
          </p:nvCxnSpPr>
          <p:spPr>
            <a:xfrm>
              <a:off x="4267200" y="2971800"/>
              <a:ext cx="352425" cy="0"/>
            </a:xfrm>
            <a:prstGeom prst="line">
              <a:avLst/>
            </a:prstGeom>
            <a:grpFill/>
            <a:ln w="19050" cmpd="sng">
              <a:solidFill>
                <a:schemeClr val="accent2">
                  <a:lumMod val="75000"/>
                  <a:lumOff val="25000"/>
                </a:schemeClr>
              </a:solidFill>
              <a:headEnd w="sm" len="sm"/>
              <a:tailEnd w="sm" len="sm"/>
            </a:ln>
          </p:spPr>
          <p:style>
            <a:lnRef idx="1">
              <a:schemeClr val="accent1"/>
            </a:lnRef>
            <a:fillRef idx="0">
              <a:schemeClr val="accent1"/>
            </a:fillRef>
            <a:effectRef idx="0">
              <a:schemeClr val="accent1"/>
            </a:effectRef>
            <a:fontRef idx="minor">
              <a:schemeClr val="tx1"/>
            </a:fontRef>
          </p:style>
        </p:cxnSp>
      </p:grpSp>
      <p:grpSp>
        <p:nvGrpSpPr>
          <p:cNvPr id="10" name="114 Grupo"/>
          <p:cNvGrpSpPr/>
          <p:nvPr/>
        </p:nvGrpSpPr>
        <p:grpSpPr>
          <a:xfrm flipH="1">
            <a:off x="5241032" y="5229200"/>
            <a:ext cx="327099" cy="316235"/>
            <a:chOff x="3810000" y="2538413"/>
            <a:chExt cx="1295400" cy="1195387"/>
          </a:xfrm>
          <a:noFill/>
          <a:effectLst>
            <a:outerShdw blurRad="50800" dist="38100" dir="10800000" algn="r" rotWithShape="0">
              <a:prstClr val="black">
                <a:alpha val="40000"/>
              </a:prstClr>
            </a:outerShdw>
          </a:effectLst>
        </p:grpSpPr>
        <p:sp>
          <p:nvSpPr>
            <p:cNvPr id="116" name="115 Arco"/>
            <p:cNvSpPr/>
            <p:nvPr/>
          </p:nvSpPr>
          <p:spPr>
            <a:xfrm>
              <a:off x="3810000" y="2590800"/>
              <a:ext cx="1295400" cy="1143000"/>
            </a:xfrm>
            <a:prstGeom prst="arc">
              <a:avLst>
                <a:gd name="adj1" fmla="val 2014867"/>
                <a:gd name="adj2" fmla="val 8762283"/>
              </a:avLst>
            </a:prstGeom>
            <a:grpFill/>
            <a:ln w="19050" cmpd="sng">
              <a:solidFill>
                <a:schemeClr val="accent2">
                  <a:lumMod val="75000"/>
                  <a:lumOff val="25000"/>
                </a:schemeClr>
              </a:solidFill>
              <a:headEnd type="stealth" w="sm" len="sm"/>
              <a:tailEnd type="stealth"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116 Elipse"/>
            <p:cNvSpPr/>
            <p:nvPr/>
          </p:nvSpPr>
          <p:spPr>
            <a:xfrm>
              <a:off x="4291013" y="2538413"/>
              <a:ext cx="304800" cy="304800"/>
            </a:xfrm>
            <a:prstGeom prst="ellipse">
              <a:avLst/>
            </a:prstGeom>
            <a:grpFill/>
            <a:ln w="19050" cmpd="sng">
              <a:solidFill>
                <a:schemeClr val="accent2">
                  <a:lumMod val="75000"/>
                  <a:lumOff val="25000"/>
                </a:schemeClr>
              </a:solid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117 Conector recto"/>
            <p:cNvCxnSpPr>
              <a:stCxn id="117" idx="4"/>
            </p:cNvCxnSpPr>
            <p:nvPr/>
          </p:nvCxnSpPr>
          <p:spPr>
            <a:xfrm>
              <a:off x="4443413" y="2843213"/>
              <a:ext cx="14287" cy="885825"/>
            </a:xfrm>
            <a:prstGeom prst="line">
              <a:avLst/>
            </a:prstGeom>
            <a:grpFill/>
            <a:ln w="19050" cmpd="sng">
              <a:solidFill>
                <a:schemeClr val="accent2">
                  <a:lumMod val="75000"/>
                  <a:lumOff val="25000"/>
                </a:schemeClr>
              </a:solidFill>
              <a:headEnd w="sm" len="sm"/>
              <a:tailEnd w="sm" len="sm"/>
            </a:ln>
          </p:spPr>
          <p:style>
            <a:lnRef idx="1">
              <a:schemeClr val="accent1"/>
            </a:lnRef>
            <a:fillRef idx="0">
              <a:schemeClr val="accent1"/>
            </a:fillRef>
            <a:effectRef idx="0">
              <a:schemeClr val="accent1"/>
            </a:effectRef>
            <a:fontRef idx="minor">
              <a:schemeClr val="tx1"/>
            </a:fontRef>
          </p:style>
        </p:cxnSp>
        <p:cxnSp>
          <p:nvCxnSpPr>
            <p:cNvPr id="119" name="118 Conector recto"/>
            <p:cNvCxnSpPr/>
            <p:nvPr/>
          </p:nvCxnSpPr>
          <p:spPr>
            <a:xfrm>
              <a:off x="4267200" y="2971800"/>
              <a:ext cx="352425" cy="0"/>
            </a:xfrm>
            <a:prstGeom prst="line">
              <a:avLst/>
            </a:prstGeom>
            <a:grpFill/>
            <a:ln w="19050" cmpd="sng">
              <a:solidFill>
                <a:schemeClr val="accent2">
                  <a:lumMod val="75000"/>
                  <a:lumOff val="25000"/>
                </a:schemeClr>
              </a:solidFill>
              <a:headEnd w="sm" len="sm"/>
              <a:tailEnd w="sm" len="sm"/>
            </a:ln>
          </p:spPr>
          <p:style>
            <a:lnRef idx="1">
              <a:schemeClr val="accent1"/>
            </a:lnRef>
            <a:fillRef idx="0">
              <a:schemeClr val="accent1"/>
            </a:fillRef>
            <a:effectRef idx="0">
              <a:schemeClr val="accent1"/>
            </a:effectRef>
            <a:fontRef idx="minor">
              <a:schemeClr val="tx1"/>
            </a:fontRef>
          </p:style>
        </p:cxnSp>
      </p:grpSp>
      <p:grpSp>
        <p:nvGrpSpPr>
          <p:cNvPr id="11" name="119 Grupo"/>
          <p:cNvGrpSpPr/>
          <p:nvPr/>
        </p:nvGrpSpPr>
        <p:grpSpPr>
          <a:xfrm flipH="1">
            <a:off x="5697860" y="4330452"/>
            <a:ext cx="327099" cy="316235"/>
            <a:chOff x="3810000" y="2538413"/>
            <a:chExt cx="1295400" cy="1195387"/>
          </a:xfrm>
          <a:noFill/>
          <a:effectLst>
            <a:outerShdw blurRad="50800" dist="38100" dir="10800000" algn="r" rotWithShape="0">
              <a:prstClr val="black">
                <a:alpha val="40000"/>
              </a:prstClr>
            </a:outerShdw>
          </a:effectLst>
        </p:grpSpPr>
        <p:sp>
          <p:nvSpPr>
            <p:cNvPr id="121" name="120 Arco"/>
            <p:cNvSpPr/>
            <p:nvPr/>
          </p:nvSpPr>
          <p:spPr>
            <a:xfrm>
              <a:off x="3810000" y="2590800"/>
              <a:ext cx="1295400" cy="1143000"/>
            </a:xfrm>
            <a:prstGeom prst="arc">
              <a:avLst>
                <a:gd name="adj1" fmla="val 2014867"/>
                <a:gd name="adj2" fmla="val 8762283"/>
              </a:avLst>
            </a:prstGeom>
            <a:grpFill/>
            <a:ln w="19050" cmpd="sng">
              <a:solidFill>
                <a:schemeClr val="accent2">
                  <a:lumMod val="75000"/>
                  <a:lumOff val="25000"/>
                </a:schemeClr>
              </a:solidFill>
              <a:headEnd type="stealth" w="sm" len="sm"/>
              <a:tailEnd type="stealth"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121 Elipse"/>
            <p:cNvSpPr/>
            <p:nvPr/>
          </p:nvSpPr>
          <p:spPr>
            <a:xfrm>
              <a:off x="4291013" y="2538413"/>
              <a:ext cx="304800" cy="304800"/>
            </a:xfrm>
            <a:prstGeom prst="ellipse">
              <a:avLst/>
            </a:prstGeom>
            <a:grpFill/>
            <a:ln w="19050" cmpd="sng">
              <a:solidFill>
                <a:schemeClr val="accent2">
                  <a:lumMod val="75000"/>
                  <a:lumOff val="25000"/>
                </a:schemeClr>
              </a:solid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122 Conector recto"/>
            <p:cNvCxnSpPr>
              <a:stCxn id="122" idx="4"/>
            </p:cNvCxnSpPr>
            <p:nvPr/>
          </p:nvCxnSpPr>
          <p:spPr>
            <a:xfrm>
              <a:off x="4443413" y="2843213"/>
              <a:ext cx="14287" cy="885825"/>
            </a:xfrm>
            <a:prstGeom prst="line">
              <a:avLst/>
            </a:prstGeom>
            <a:grpFill/>
            <a:ln w="19050" cmpd="sng">
              <a:solidFill>
                <a:schemeClr val="accent2">
                  <a:lumMod val="75000"/>
                  <a:lumOff val="25000"/>
                </a:schemeClr>
              </a:solidFill>
              <a:headEnd w="sm" len="sm"/>
              <a:tailEnd w="sm" len="sm"/>
            </a:ln>
          </p:spPr>
          <p:style>
            <a:lnRef idx="1">
              <a:schemeClr val="accent1"/>
            </a:lnRef>
            <a:fillRef idx="0">
              <a:schemeClr val="accent1"/>
            </a:fillRef>
            <a:effectRef idx="0">
              <a:schemeClr val="accent1"/>
            </a:effectRef>
            <a:fontRef idx="minor">
              <a:schemeClr val="tx1"/>
            </a:fontRef>
          </p:style>
        </p:cxnSp>
        <p:cxnSp>
          <p:nvCxnSpPr>
            <p:cNvPr id="124" name="123 Conector recto"/>
            <p:cNvCxnSpPr/>
            <p:nvPr/>
          </p:nvCxnSpPr>
          <p:spPr>
            <a:xfrm>
              <a:off x="4267200" y="2971800"/>
              <a:ext cx="352425" cy="0"/>
            </a:xfrm>
            <a:prstGeom prst="line">
              <a:avLst/>
            </a:prstGeom>
            <a:grpFill/>
            <a:ln w="19050" cmpd="sng">
              <a:solidFill>
                <a:schemeClr val="accent2">
                  <a:lumMod val="75000"/>
                  <a:lumOff val="25000"/>
                </a:schemeClr>
              </a:solidFill>
              <a:headEnd w="sm" len="sm"/>
              <a:tailEnd w="sm" len="sm"/>
            </a:ln>
          </p:spPr>
          <p:style>
            <a:lnRef idx="1">
              <a:schemeClr val="accent1"/>
            </a:lnRef>
            <a:fillRef idx="0">
              <a:schemeClr val="accent1"/>
            </a:fillRef>
            <a:effectRef idx="0">
              <a:schemeClr val="accent1"/>
            </a:effectRef>
            <a:fontRef idx="minor">
              <a:schemeClr val="tx1"/>
            </a:fontRef>
          </p:style>
        </p:cxnSp>
      </p:grpSp>
      <p:sp>
        <p:nvSpPr>
          <p:cNvPr id="125" name="AutoShape 14"/>
          <p:cNvSpPr>
            <a:spLocks/>
          </p:cNvSpPr>
          <p:nvPr/>
        </p:nvSpPr>
        <p:spPr bwMode="auto">
          <a:xfrm>
            <a:off x="4417449" y="5949280"/>
            <a:ext cx="1202573" cy="246221"/>
          </a:xfrm>
          <a:prstGeom prst="borderCallout2">
            <a:avLst>
              <a:gd name="adj1" fmla="val 8944"/>
              <a:gd name="adj2" fmla="val 53851"/>
              <a:gd name="adj3" fmla="val -101094"/>
              <a:gd name="adj4" fmla="val 74605"/>
              <a:gd name="adj5" fmla="val -160855"/>
              <a:gd name="adj6" fmla="val 112791"/>
            </a:avLst>
          </a:prstGeom>
          <a:solidFill>
            <a:srgbClr val="FFC000"/>
          </a:solidFill>
          <a:ln w="28575" algn="ctr">
            <a:solidFill>
              <a:srgbClr val="FFC000"/>
            </a:solidFill>
            <a:miter lim="800000"/>
            <a:headEnd/>
            <a:tailEnd/>
          </a:ln>
        </p:spPr>
        <p:txBody>
          <a:bodyPr wrap="none">
            <a:spAutoFit/>
          </a:bodyPr>
          <a:lstStyle/>
          <a:p>
            <a:pPr algn="ctr">
              <a:defRPr/>
            </a:pPr>
            <a:r>
              <a:rPr lang="es-MX" sz="1000" dirty="0">
                <a:solidFill>
                  <a:srgbClr val="000000"/>
                </a:solidFill>
                <a:latin typeface="+mn-lt"/>
              </a:rPr>
              <a:t>Ferrovía </a:t>
            </a:r>
            <a:r>
              <a:rPr lang="es-MX" sz="1000" dirty="0" smtClean="0">
                <a:solidFill>
                  <a:srgbClr val="000000"/>
                </a:solidFill>
                <a:latin typeface="+mn-lt"/>
              </a:rPr>
              <a:t> </a:t>
            </a:r>
            <a:r>
              <a:rPr lang="es-MX" sz="1000" dirty="0" err="1" smtClean="0">
                <a:solidFill>
                  <a:srgbClr val="000000"/>
                </a:solidFill>
                <a:latin typeface="+mn-lt"/>
              </a:rPr>
              <a:t>Enc</a:t>
            </a:r>
            <a:r>
              <a:rPr lang="es-MX" sz="1000" dirty="0" smtClean="0">
                <a:solidFill>
                  <a:srgbClr val="000000"/>
                </a:solidFill>
                <a:latin typeface="+mn-lt"/>
              </a:rPr>
              <a:t> - </a:t>
            </a:r>
            <a:r>
              <a:rPr lang="es-MX" sz="1000" dirty="0" err="1" smtClean="0">
                <a:solidFill>
                  <a:srgbClr val="000000"/>
                </a:solidFill>
                <a:latin typeface="+mn-lt"/>
              </a:rPr>
              <a:t>PIlar</a:t>
            </a:r>
            <a:endParaRPr lang="es-PY" sz="1000" dirty="0">
              <a:solidFill>
                <a:srgbClr val="000000"/>
              </a:solidFill>
              <a:latin typeface="+mn-lt"/>
            </a:endParaRPr>
          </a:p>
        </p:txBody>
      </p:sp>
      <p:sp>
        <p:nvSpPr>
          <p:cNvPr id="126" name="AutoShape 14"/>
          <p:cNvSpPr>
            <a:spLocks/>
          </p:cNvSpPr>
          <p:nvPr/>
        </p:nvSpPr>
        <p:spPr bwMode="auto">
          <a:xfrm>
            <a:off x="5457057" y="5013176"/>
            <a:ext cx="864096" cy="400110"/>
          </a:xfrm>
          <a:prstGeom prst="borderCallout2">
            <a:avLst>
              <a:gd name="adj1" fmla="val 8944"/>
              <a:gd name="adj2" fmla="val 53851"/>
              <a:gd name="adj3" fmla="val -24915"/>
              <a:gd name="adj4" fmla="val 59908"/>
              <a:gd name="adj5" fmla="val -45000"/>
              <a:gd name="adj6" fmla="val 77907"/>
            </a:avLst>
          </a:prstGeom>
          <a:solidFill>
            <a:srgbClr val="FFC000"/>
          </a:solidFill>
          <a:ln w="28575" algn="ctr">
            <a:solidFill>
              <a:srgbClr val="FFC000"/>
            </a:solidFill>
            <a:miter lim="800000"/>
            <a:headEnd/>
            <a:tailEnd/>
          </a:ln>
        </p:spPr>
        <p:txBody>
          <a:bodyPr wrap="square">
            <a:spAutoFit/>
          </a:bodyPr>
          <a:lstStyle/>
          <a:p>
            <a:pPr algn="ctr">
              <a:defRPr/>
            </a:pPr>
            <a:r>
              <a:rPr lang="es-MX" sz="1000" dirty="0">
                <a:solidFill>
                  <a:srgbClr val="000000"/>
                </a:solidFill>
                <a:latin typeface="+mn-lt"/>
              </a:rPr>
              <a:t>Ferrovía </a:t>
            </a:r>
            <a:r>
              <a:rPr lang="es-MX" sz="1000" dirty="0" smtClean="0">
                <a:solidFill>
                  <a:srgbClr val="000000"/>
                </a:solidFill>
                <a:latin typeface="+mn-lt"/>
              </a:rPr>
              <a:t> </a:t>
            </a:r>
            <a:r>
              <a:rPr lang="es-MX" sz="1000" dirty="0" err="1" smtClean="0">
                <a:solidFill>
                  <a:srgbClr val="000000"/>
                </a:solidFill>
                <a:latin typeface="+mn-lt"/>
              </a:rPr>
              <a:t>Asu</a:t>
            </a:r>
            <a:r>
              <a:rPr lang="es-MX" sz="1000" dirty="0" smtClean="0">
                <a:solidFill>
                  <a:srgbClr val="000000"/>
                </a:solidFill>
                <a:latin typeface="+mn-lt"/>
              </a:rPr>
              <a:t> – </a:t>
            </a:r>
            <a:r>
              <a:rPr lang="es-MX" sz="1000" dirty="0" err="1" smtClean="0">
                <a:solidFill>
                  <a:srgbClr val="000000"/>
                </a:solidFill>
                <a:latin typeface="+mn-lt"/>
              </a:rPr>
              <a:t>Encarn</a:t>
            </a:r>
            <a:endParaRPr lang="es-PY" sz="1000" dirty="0">
              <a:solidFill>
                <a:srgbClr val="000000"/>
              </a:solidFill>
              <a:latin typeface="+mn-lt"/>
            </a:endParaRPr>
          </a:p>
        </p:txBody>
      </p:sp>
      <p:sp>
        <p:nvSpPr>
          <p:cNvPr id="97" name="96 Rectángulo"/>
          <p:cNvSpPr/>
          <p:nvPr/>
        </p:nvSpPr>
        <p:spPr>
          <a:xfrm>
            <a:off x="5403726" y="2393826"/>
            <a:ext cx="293514" cy="99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PY" sz="900" dirty="0" smtClean="0"/>
              <a:t>---</a:t>
            </a:r>
            <a:endParaRPr lang="en-US" sz="900" dirty="0"/>
          </a:p>
        </p:txBody>
      </p:sp>
      <p:sp>
        <p:nvSpPr>
          <p:cNvPr id="127" name="126 Rectángulo"/>
          <p:cNvSpPr/>
          <p:nvPr/>
        </p:nvSpPr>
        <p:spPr>
          <a:xfrm>
            <a:off x="7384926" y="4662934"/>
            <a:ext cx="293514" cy="144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PY" sz="900" dirty="0" smtClean="0"/>
              <a:t>---</a:t>
            </a:r>
            <a:endParaRPr 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animEffect transition="in" filter="fade">
                                      <p:cBhvr>
                                        <p:cTn id="13" dur="500"/>
                                        <p:tgtEl>
                                          <p:spTgt spid="9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66589"/>
                                        </p:tgtEl>
                                        <p:attrNameLst>
                                          <p:attrName>style.visibility</p:attrName>
                                        </p:attrNameLst>
                                      </p:cBhvr>
                                      <p:to>
                                        <p:strVal val="visible"/>
                                      </p:to>
                                    </p:set>
                                    <p:animEffect transition="in" filter="wipe(right)">
                                      <p:cBhvr>
                                        <p:cTn id="18" dur="500"/>
                                        <p:tgtEl>
                                          <p:spTgt spid="66589"/>
                                        </p:tgtEl>
                                      </p:cBhvr>
                                    </p:animEffect>
                                  </p:childTnLst>
                                </p:cTn>
                              </p:par>
                              <p:par>
                                <p:cTn id="19" presetID="22" presetClass="entr" presetSubtype="2"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right)">
                                      <p:cBhvr>
                                        <p:cTn id="21" dur="500"/>
                                        <p:tgtEl>
                                          <p:spTgt spid="46"/>
                                        </p:tgtEl>
                                      </p:cBhvr>
                                    </p:animEffect>
                                  </p:childTnLst>
                                </p:cTn>
                              </p:par>
                              <p:par>
                                <p:cTn id="22" presetID="22" presetClass="entr" presetSubtype="2"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right)">
                                      <p:cBhvr>
                                        <p:cTn id="24" dur="500"/>
                                        <p:tgtEl>
                                          <p:spTgt spid="47"/>
                                        </p:tgtEl>
                                      </p:cBhvr>
                                    </p:animEffect>
                                  </p:childTnLst>
                                </p:cTn>
                              </p:par>
                              <p:par>
                                <p:cTn id="25" presetID="22" presetClass="entr" presetSubtype="8" fill="hold" nodeType="withEffect">
                                  <p:stCondLst>
                                    <p:cond delay="0"/>
                                  </p:stCondLst>
                                  <p:childTnLst>
                                    <p:set>
                                      <p:cBhvr>
                                        <p:cTn id="26" dur="1" fill="hold">
                                          <p:stCondLst>
                                            <p:cond delay="0"/>
                                          </p:stCondLst>
                                        </p:cTn>
                                        <p:tgtEl>
                                          <p:spTgt spid="66588"/>
                                        </p:tgtEl>
                                        <p:attrNameLst>
                                          <p:attrName>style.visibility</p:attrName>
                                        </p:attrNameLst>
                                      </p:cBhvr>
                                      <p:to>
                                        <p:strVal val="visible"/>
                                      </p:to>
                                    </p:set>
                                    <p:animEffect transition="in" filter="wipe(left)">
                                      <p:cBhvr>
                                        <p:cTn id="27" dur="500"/>
                                        <p:tgtEl>
                                          <p:spTgt spid="66588"/>
                                        </p:tgtEl>
                                      </p:cBhvr>
                                    </p:animEffect>
                                  </p:childTnLst>
                                </p:cTn>
                              </p:par>
                              <p:par>
                                <p:cTn id="28" presetID="53" presetClass="entr" presetSubtype="0" fill="hold" nodeType="withEffect">
                                  <p:stCondLst>
                                    <p:cond delay="0"/>
                                  </p:stCondLst>
                                  <p:childTnLst>
                                    <p:set>
                                      <p:cBhvr>
                                        <p:cTn id="29" dur="1" fill="hold">
                                          <p:stCondLst>
                                            <p:cond delay="0"/>
                                          </p:stCondLst>
                                        </p:cTn>
                                        <p:tgtEl>
                                          <p:spTgt spid="66573"/>
                                        </p:tgtEl>
                                        <p:attrNameLst>
                                          <p:attrName>style.visibility</p:attrName>
                                        </p:attrNameLst>
                                      </p:cBhvr>
                                      <p:to>
                                        <p:strVal val="visible"/>
                                      </p:to>
                                    </p:set>
                                    <p:anim calcmode="lin" valueType="num">
                                      <p:cBhvr>
                                        <p:cTn id="30" dur="500" fill="hold"/>
                                        <p:tgtEl>
                                          <p:spTgt spid="66573"/>
                                        </p:tgtEl>
                                        <p:attrNameLst>
                                          <p:attrName>ppt_w</p:attrName>
                                        </p:attrNameLst>
                                      </p:cBhvr>
                                      <p:tavLst>
                                        <p:tav tm="0">
                                          <p:val>
                                            <p:fltVal val="0"/>
                                          </p:val>
                                        </p:tav>
                                        <p:tav tm="100000">
                                          <p:val>
                                            <p:strVal val="#ppt_w"/>
                                          </p:val>
                                        </p:tav>
                                      </p:tavLst>
                                    </p:anim>
                                    <p:anim calcmode="lin" valueType="num">
                                      <p:cBhvr>
                                        <p:cTn id="31" dur="500" fill="hold"/>
                                        <p:tgtEl>
                                          <p:spTgt spid="66573"/>
                                        </p:tgtEl>
                                        <p:attrNameLst>
                                          <p:attrName>ppt_h</p:attrName>
                                        </p:attrNameLst>
                                      </p:cBhvr>
                                      <p:tavLst>
                                        <p:tav tm="0">
                                          <p:val>
                                            <p:fltVal val="0"/>
                                          </p:val>
                                        </p:tav>
                                        <p:tav tm="100000">
                                          <p:val>
                                            <p:strVal val="#ppt_h"/>
                                          </p:val>
                                        </p:tav>
                                      </p:tavLst>
                                    </p:anim>
                                    <p:animEffect transition="in" filter="fade">
                                      <p:cBhvr>
                                        <p:cTn id="32" dur="500"/>
                                        <p:tgtEl>
                                          <p:spTgt spid="66573"/>
                                        </p:tgtEl>
                                      </p:cBhvr>
                                    </p:animEffect>
                                  </p:childTnLst>
                                </p:cTn>
                              </p:par>
                              <p:par>
                                <p:cTn id="33" presetID="53" presetClass="entr" presetSubtype="0" fill="hold" nodeType="withEffect">
                                  <p:stCondLst>
                                    <p:cond delay="0"/>
                                  </p:stCondLst>
                                  <p:childTnLst>
                                    <p:set>
                                      <p:cBhvr>
                                        <p:cTn id="34" dur="1" fill="hold">
                                          <p:stCondLst>
                                            <p:cond delay="0"/>
                                          </p:stCondLst>
                                        </p:cTn>
                                        <p:tgtEl>
                                          <p:spTgt spid="93"/>
                                        </p:tgtEl>
                                        <p:attrNameLst>
                                          <p:attrName>style.visibility</p:attrName>
                                        </p:attrNameLst>
                                      </p:cBhvr>
                                      <p:to>
                                        <p:strVal val="visible"/>
                                      </p:to>
                                    </p:set>
                                    <p:anim calcmode="lin" valueType="num">
                                      <p:cBhvr>
                                        <p:cTn id="35" dur="500" fill="hold"/>
                                        <p:tgtEl>
                                          <p:spTgt spid="93"/>
                                        </p:tgtEl>
                                        <p:attrNameLst>
                                          <p:attrName>ppt_w</p:attrName>
                                        </p:attrNameLst>
                                      </p:cBhvr>
                                      <p:tavLst>
                                        <p:tav tm="0">
                                          <p:val>
                                            <p:fltVal val="0"/>
                                          </p:val>
                                        </p:tav>
                                        <p:tav tm="100000">
                                          <p:val>
                                            <p:strVal val="#ppt_w"/>
                                          </p:val>
                                        </p:tav>
                                      </p:tavLst>
                                    </p:anim>
                                    <p:anim calcmode="lin" valueType="num">
                                      <p:cBhvr>
                                        <p:cTn id="36" dur="500" fill="hold"/>
                                        <p:tgtEl>
                                          <p:spTgt spid="93"/>
                                        </p:tgtEl>
                                        <p:attrNameLst>
                                          <p:attrName>ppt_h</p:attrName>
                                        </p:attrNameLst>
                                      </p:cBhvr>
                                      <p:tavLst>
                                        <p:tav tm="0">
                                          <p:val>
                                            <p:fltVal val="0"/>
                                          </p:val>
                                        </p:tav>
                                        <p:tav tm="100000">
                                          <p:val>
                                            <p:strVal val="#ppt_h"/>
                                          </p:val>
                                        </p:tav>
                                      </p:tavLst>
                                    </p:anim>
                                    <p:animEffect transition="in" filter="fade">
                                      <p:cBhvr>
                                        <p:cTn id="37" dur="500"/>
                                        <p:tgtEl>
                                          <p:spTgt spid="93"/>
                                        </p:tgtEl>
                                      </p:cBhvr>
                                    </p:animEffect>
                                  </p:childTnLst>
                                </p:cTn>
                              </p:par>
                              <p:par>
                                <p:cTn id="38" presetID="53" presetClass="entr" presetSubtype="0" fill="hold" nodeType="withEffect">
                                  <p:stCondLst>
                                    <p:cond delay="0"/>
                                  </p:stCondLst>
                                  <p:childTnLst>
                                    <p:set>
                                      <p:cBhvr>
                                        <p:cTn id="39" dur="1" fill="hold">
                                          <p:stCondLst>
                                            <p:cond delay="0"/>
                                          </p:stCondLst>
                                        </p:cTn>
                                        <p:tgtEl>
                                          <p:spTgt spid="66568"/>
                                        </p:tgtEl>
                                        <p:attrNameLst>
                                          <p:attrName>style.visibility</p:attrName>
                                        </p:attrNameLst>
                                      </p:cBhvr>
                                      <p:to>
                                        <p:strVal val="visible"/>
                                      </p:to>
                                    </p:set>
                                    <p:anim calcmode="lin" valueType="num">
                                      <p:cBhvr>
                                        <p:cTn id="40" dur="500" fill="hold"/>
                                        <p:tgtEl>
                                          <p:spTgt spid="66568"/>
                                        </p:tgtEl>
                                        <p:attrNameLst>
                                          <p:attrName>ppt_w</p:attrName>
                                        </p:attrNameLst>
                                      </p:cBhvr>
                                      <p:tavLst>
                                        <p:tav tm="0">
                                          <p:val>
                                            <p:fltVal val="0"/>
                                          </p:val>
                                        </p:tav>
                                        <p:tav tm="100000">
                                          <p:val>
                                            <p:strVal val="#ppt_w"/>
                                          </p:val>
                                        </p:tav>
                                      </p:tavLst>
                                    </p:anim>
                                    <p:anim calcmode="lin" valueType="num">
                                      <p:cBhvr>
                                        <p:cTn id="41" dur="500" fill="hold"/>
                                        <p:tgtEl>
                                          <p:spTgt spid="66568"/>
                                        </p:tgtEl>
                                        <p:attrNameLst>
                                          <p:attrName>ppt_h</p:attrName>
                                        </p:attrNameLst>
                                      </p:cBhvr>
                                      <p:tavLst>
                                        <p:tav tm="0">
                                          <p:val>
                                            <p:fltVal val="0"/>
                                          </p:val>
                                        </p:tav>
                                        <p:tav tm="100000">
                                          <p:val>
                                            <p:strVal val="#ppt_h"/>
                                          </p:val>
                                        </p:tav>
                                      </p:tavLst>
                                    </p:anim>
                                    <p:animEffect transition="in" filter="fade">
                                      <p:cBhvr>
                                        <p:cTn id="42" dur="500"/>
                                        <p:tgtEl>
                                          <p:spTgt spid="66568"/>
                                        </p:tgtEl>
                                      </p:cBhvr>
                                    </p:animEffect>
                                  </p:childTnLst>
                                </p:cTn>
                              </p:par>
                              <p:par>
                                <p:cTn id="43" presetID="53" presetClass="entr" presetSubtype="0" fill="hold" nodeType="withEffect">
                                  <p:stCondLst>
                                    <p:cond delay="0"/>
                                  </p:stCondLst>
                                  <p:childTnLst>
                                    <p:set>
                                      <p:cBhvr>
                                        <p:cTn id="44" dur="1" fill="hold">
                                          <p:stCondLst>
                                            <p:cond delay="0"/>
                                          </p:stCondLst>
                                        </p:cTn>
                                        <p:tgtEl>
                                          <p:spTgt spid="66567"/>
                                        </p:tgtEl>
                                        <p:attrNameLst>
                                          <p:attrName>style.visibility</p:attrName>
                                        </p:attrNameLst>
                                      </p:cBhvr>
                                      <p:to>
                                        <p:strVal val="visible"/>
                                      </p:to>
                                    </p:set>
                                    <p:anim calcmode="lin" valueType="num">
                                      <p:cBhvr>
                                        <p:cTn id="45" dur="500" fill="hold"/>
                                        <p:tgtEl>
                                          <p:spTgt spid="66567"/>
                                        </p:tgtEl>
                                        <p:attrNameLst>
                                          <p:attrName>ppt_w</p:attrName>
                                        </p:attrNameLst>
                                      </p:cBhvr>
                                      <p:tavLst>
                                        <p:tav tm="0">
                                          <p:val>
                                            <p:fltVal val="0"/>
                                          </p:val>
                                        </p:tav>
                                        <p:tav tm="100000">
                                          <p:val>
                                            <p:strVal val="#ppt_w"/>
                                          </p:val>
                                        </p:tav>
                                      </p:tavLst>
                                    </p:anim>
                                    <p:anim calcmode="lin" valueType="num">
                                      <p:cBhvr>
                                        <p:cTn id="46" dur="500" fill="hold"/>
                                        <p:tgtEl>
                                          <p:spTgt spid="66567"/>
                                        </p:tgtEl>
                                        <p:attrNameLst>
                                          <p:attrName>ppt_h</p:attrName>
                                        </p:attrNameLst>
                                      </p:cBhvr>
                                      <p:tavLst>
                                        <p:tav tm="0">
                                          <p:val>
                                            <p:fltVal val="0"/>
                                          </p:val>
                                        </p:tav>
                                        <p:tav tm="100000">
                                          <p:val>
                                            <p:strVal val="#ppt_h"/>
                                          </p:val>
                                        </p:tav>
                                      </p:tavLst>
                                    </p:anim>
                                    <p:animEffect transition="in" filter="fade">
                                      <p:cBhvr>
                                        <p:cTn id="47" dur="500"/>
                                        <p:tgtEl>
                                          <p:spTgt spid="66567"/>
                                        </p:tgtEl>
                                      </p:cBhvr>
                                    </p:animEffect>
                                  </p:childTnLst>
                                </p:cTn>
                              </p:par>
                              <p:par>
                                <p:cTn id="48" presetID="53" presetClass="entr" presetSubtype="0" fill="hold" grpId="0" nodeType="withEffect">
                                  <p:stCondLst>
                                    <p:cond delay="0"/>
                                  </p:stCondLst>
                                  <p:childTnLst>
                                    <p:set>
                                      <p:cBhvr>
                                        <p:cTn id="49" dur="1" fill="hold">
                                          <p:stCondLst>
                                            <p:cond delay="0"/>
                                          </p:stCondLst>
                                        </p:cTn>
                                        <p:tgtEl>
                                          <p:spTgt spid="97"/>
                                        </p:tgtEl>
                                        <p:attrNameLst>
                                          <p:attrName>style.visibility</p:attrName>
                                        </p:attrNameLst>
                                      </p:cBhvr>
                                      <p:to>
                                        <p:strVal val="visible"/>
                                      </p:to>
                                    </p:set>
                                    <p:anim calcmode="lin" valueType="num">
                                      <p:cBhvr>
                                        <p:cTn id="50" dur="500" fill="hold"/>
                                        <p:tgtEl>
                                          <p:spTgt spid="97"/>
                                        </p:tgtEl>
                                        <p:attrNameLst>
                                          <p:attrName>ppt_w</p:attrName>
                                        </p:attrNameLst>
                                      </p:cBhvr>
                                      <p:tavLst>
                                        <p:tav tm="0">
                                          <p:val>
                                            <p:fltVal val="0"/>
                                          </p:val>
                                        </p:tav>
                                        <p:tav tm="100000">
                                          <p:val>
                                            <p:strVal val="#ppt_w"/>
                                          </p:val>
                                        </p:tav>
                                      </p:tavLst>
                                    </p:anim>
                                    <p:anim calcmode="lin" valueType="num">
                                      <p:cBhvr>
                                        <p:cTn id="51" dur="500" fill="hold"/>
                                        <p:tgtEl>
                                          <p:spTgt spid="97"/>
                                        </p:tgtEl>
                                        <p:attrNameLst>
                                          <p:attrName>ppt_h</p:attrName>
                                        </p:attrNameLst>
                                      </p:cBhvr>
                                      <p:tavLst>
                                        <p:tav tm="0">
                                          <p:val>
                                            <p:fltVal val="0"/>
                                          </p:val>
                                        </p:tav>
                                        <p:tav tm="100000">
                                          <p:val>
                                            <p:strVal val="#ppt_h"/>
                                          </p:val>
                                        </p:tav>
                                      </p:tavLst>
                                    </p:anim>
                                    <p:animEffect transition="in" filter="fade">
                                      <p:cBhvr>
                                        <p:cTn id="52" dur="500"/>
                                        <p:tgtEl>
                                          <p:spTgt spid="9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down)">
                                      <p:cBhvr>
                                        <p:cTn id="57" dur="500"/>
                                        <p:tgtEl>
                                          <p:spTgt spid="53"/>
                                        </p:tgtEl>
                                      </p:cBhvr>
                                    </p:animEffect>
                                  </p:childTnLst>
                                </p:cTn>
                              </p:par>
                              <p:par>
                                <p:cTn id="58" presetID="53" presetClass="entr" presetSubtype="0" fill="hold" nodeType="with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par>
                                <p:cTn id="63" presetID="22" presetClass="entr" presetSubtype="4" fill="hold"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wipe(down)">
                                      <p:cBhvr>
                                        <p:cTn id="65" dur="500"/>
                                        <p:tgtEl>
                                          <p:spTgt spid="54"/>
                                        </p:tgtEl>
                                      </p:cBhvr>
                                    </p:animEffect>
                                  </p:childTnLst>
                                </p:cTn>
                              </p:par>
                              <p:par>
                                <p:cTn id="66" presetID="53" presetClass="entr" presetSubtype="0" fill="hold" nodeType="with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par>
                                <p:cTn id="71" presetID="22" presetClass="entr" presetSubtype="4" fill="hold"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wipe(down)">
                                      <p:cBhvr>
                                        <p:cTn id="73" dur="500"/>
                                        <p:tgtEl>
                                          <p:spTgt spid="57"/>
                                        </p:tgtEl>
                                      </p:cBhvr>
                                    </p:animEffect>
                                  </p:childTnLst>
                                </p:cTn>
                              </p:par>
                              <p:par>
                                <p:cTn id="74" presetID="53" presetClass="entr" presetSubtype="0" fill="hold" nodeType="withEffect">
                                  <p:stCondLst>
                                    <p:cond delay="0"/>
                                  </p:stCondLst>
                                  <p:childTnLst>
                                    <p:set>
                                      <p:cBhvr>
                                        <p:cTn id="75" dur="1" fill="hold">
                                          <p:stCondLst>
                                            <p:cond delay="0"/>
                                          </p:stCondLst>
                                        </p:cTn>
                                        <p:tgtEl>
                                          <p:spTgt spid="59"/>
                                        </p:tgtEl>
                                        <p:attrNameLst>
                                          <p:attrName>style.visibility</p:attrName>
                                        </p:attrNameLst>
                                      </p:cBhvr>
                                      <p:to>
                                        <p:strVal val="visible"/>
                                      </p:to>
                                    </p:set>
                                    <p:anim calcmode="lin" valueType="num">
                                      <p:cBhvr>
                                        <p:cTn id="76" dur="500" fill="hold"/>
                                        <p:tgtEl>
                                          <p:spTgt spid="59"/>
                                        </p:tgtEl>
                                        <p:attrNameLst>
                                          <p:attrName>ppt_w</p:attrName>
                                        </p:attrNameLst>
                                      </p:cBhvr>
                                      <p:tavLst>
                                        <p:tav tm="0">
                                          <p:val>
                                            <p:fltVal val="0"/>
                                          </p:val>
                                        </p:tav>
                                        <p:tav tm="100000">
                                          <p:val>
                                            <p:strVal val="#ppt_w"/>
                                          </p:val>
                                        </p:tav>
                                      </p:tavLst>
                                    </p:anim>
                                    <p:anim calcmode="lin" valueType="num">
                                      <p:cBhvr>
                                        <p:cTn id="77" dur="500" fill="hold"/>
                                        <p:tgtEl>
                                          <p:spTgt spid="59"/>
                                        </p:tgtEl>
                                        <p:attrNameLst>
                                          <p:attrName>ppt_h</p:attrName>
                                        </p:attrNameLst>
                                      </p:cBhvr>
                                      <p:tavLst>
                                        <p:tav tm="0">
                                          <p:val>
                                            <p:fltVal val="0"/>
                                          </p:val>
                                        </p:tav>
                                        <p:tav tm="100000">
                                          <p:val>
                                            <p:strVal val="#ppt_h"/>
                                          </p:val>
                                        </p:tav>
                                      </p:tavLst>
                                    </p:anim>
                                    <p:animEffect transition="in" filter="fade">
                                      <p:cBhvr>
                                        <p:cTn id="78" dur="500"/>
                                        <p:tgtEl>
                                          <p:spTgt spid="59"/>
                                        </p:tgtEl>
                                      </p:cBhvr>
                                    </p:animEffect>
                                  </p:childTnLst>
                                </p:cTn>
                              </p:par>
                              <p:par>
                                <p:cTn id="79" presetID="22" presetClass="entr" presetSubtype="4" fill="hold" nodeType="with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wipe(down)">
                                      <p:cBhvr>
                                        <p:cTn id="81" dur="500"/>
                                        <p:tgtEl>
                                          <p:spTgt spid="58"/>
                                        </p:tgtEl>
                                      </p:cBhvr>
                                    </p:animEffect>
                                  </p:childTnLst>
                                </p:cTn>
                              </p:par>
                              <p:par>
                                <p:cTn id="82" presetID="53" presetClass="entr" presetSubtype="0" fill="hold" nodeType="withEffect">
                                  <p:stCondLst>
                                    <p:cond delay="0"/>
                                  </p:stCondLst>
                                  <p:childTnLst>
                                    <p:set>
                                      <p:cBhvr>
                                        <p:cTn id="83" dur="1" fill="hold">
                                          <p:stCondLst>
                                            <p:cond delay="0"/>
                                          </p:stCondLst>
                                        </p:cTn>
                                        <p:tgtEl>
                                          <p:spTgt spid="62"/>
                                        </p:tgtEl>
                                        <p:attrNameLst>
                                          <p:attrName>style.visibility</p:attrName>
                                        </p:attrNameLst>
                                      </p:cBhvr>
                                      <p:to>
                                        <p:strVal val="visible"/>
                                      </p:to>
                                    </p:set>
                                    <p:anim calcmode="lin" valueType="num">
                                      <p:cBhvr>
                                        <p:cTn id="84" dur="500" fill="hold"/>
                                        <p:tgtEl>
                                          <p:spTgt spid="62"/>
                                        </p:tgtEl>
                                        <p:attrNameLst>
                                          <p:attrName>ppt_w</p:attrName>
                                        </p:attrNameLst>
                                      </p:cBhvr>
                                      <p:tavLst>
                                        <p:tav tm="0">
                                          <p:val>
                                            <p:fltVal val="0"/>
                                          </p:val>
                                        </p:tav>
                                        <p:tav tm="100000">
                                          <p:val>
                                            <p:strVal val="#ppt_w"/>
                                          </p:val>
                                        </p:tav>
                                      </p:tavLst>
                                    </p:anim>
                                    <p:anim calcmode="lin" valueType="num">
                                      <p:cBhvr>
                                        <p:cTn id="85" dur="500" fill="hold"/>
                                        <p:tgtEl>
                                          <p:spTgt spid="62"/>
                                        </p:tgtEl>
                                        <p:attrNameLst>
                                          <p:attrName>ppt_h</p:attrName>
                                        </p:attrNameLst>
                                      </p:cBhvr>
                                      <p:tavLst>
                                        <p:tav tm="0">
                                          <p:val>
                                            <p:fltVal val="0"/>
                                          </p:val>
                                        </p:tav>
                                        <p:tav tm="100000">
                                          <p:val>
                                            <p:strVal val="#ppt_h"/>
                                          </p:val>
                                        </p:tav>
                                      </p:tavLst>
                                    </p:anim>
                                    <p:animEffect transition="in" filter="fade">
                                      <p:cBhvr>
                                        <p:cTn id="86" dur="500"/>
                                        <p:tgtEl>
                                          <p:spTgt spid="62"/>
                                        </p:tgtEl>
                                      </p:cBhvr>
                                    </p:animEffect>
                                  </p:childTnLst>
                                </p:cTn>
                              </p:par>
                              <p:par>
                                <p:cTn id="87" presetID="22" presetClass="entr" presetSubtype="4" fill="hold"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wipe(down)">
                                      <p:cBhvr>
                                        <p:cTn id="89" dur="500"/>
                                        <p:tgtEl>
                                          <p:spTgt spid="61"/>
                                        </p:tgtEl>
                                      </p:cBhvr>
                                    </p:animEffect>
                                  </p:childTnLst>
                                </p:cTn>
                              </p:par>
                              <p:par>
                                <p:cTn id="90" presetID="53" presetClass="entr" presetSubtype="0" fill="hold" nodeType="with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par>
                                <p:cTn id="95" presetID="22" presetClass="entr" presetSubtype="8" fill="hold" nodeType="with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wipe(left)">
                                      <p:cBhvr>
                                        <p:cTn id="97" dur="500"/>
                                        <p:tgtEl>
                                          <p:spTgt spid="71"/>
                                        </p:tgtEl>
                                      </p:cBhvr>
                                    </p:animEffect>
                                  </p:childTnLst>
                                </p:cTn>
                              </p:par>
                              <p:par>
                                <p:cTn id="98" presetID="53" presetClass="entr" presetSubtype="0" fill="hold" nodeType="withEffect">
                                  <p:stCondLst>
                                    <p:cond delay="0"/>
                                  </p:stCondLst>
                                  <p:childTnLst>
                                    <p:set>
                                      <p:cBhvr>
                                        <p:cTn id="99" dur="1" fill="hold">
                                          <p:stCondLst>
                                            <p:cond delay="0"/>
                                          </p:stCondLst>
                                        </p:cTn>
                                        <p:tgtEl>
                                          <p:spTgt spid="73"/>
                                        </p:tgtEl>
                                        <p:attrNameLst>
                                          <p:attrName>style.visibility</p:attrName>
                                        </p:attrNameLst>
                                      </p:cBhvr>
                                      <p:to>
                                        <p:strVal val="visible"/>
                                      </p:to>
                                    </p:set>
                                    <p:anim calcmode="lin" valueType="num">
                                      <p:cBhvr>
                                        <p:cTn id="100" dur="500" fill="hold"/>
                                        <p:tgtEl>
                                          <p:spTgt spid="73"/>
                                        </p:tgtEl>
                                        <p:attrNameLst>
                                          <p:attrName>ppt_w</p:attrName>
                                        </p:attrNameLst>
                                      </p:cBhvr>
                                      <p:tavLst>
                                        <p:tav tm="0">
                                          <p:val>
                                            <p:fltVal val="0"/>
                                          </p:val>
                                        </p:tav>
                                        <p:tav tm="100000">
                                          <p:val>
                                            <p:strVal val="#ppt_w"/>
                                          </p:val>
                                        </p:tav>
                                      </p:tavLst>
                                    </p:anim>
                                    <p:anim calcmode="lin" valueType="num">
                                      <p:cBhvr>
                                        <p:cTn id="101" dur="500" fill="hold"/>
                                        <p:tgtEl>
                                          <p:spTgt spid="73"/>
                                        </p:tgtEl>
                                        <p:attrNameLst>
                                          <p:attrName>ppt_h</p:attrName>
                                        </p:attrNameLst>
                                      </p:cBhvr>
                                      <p:tavLst>
                                        <p:tav tm="0">
                                          <p:val>
                                            <p:fltVal val="0"/>
                                          </p:val>
                                        </p:tav>
                                        <p:tav tm="100000">
                                          <p:val>
                                            <p:strVal val="#ppt_h"/>
                                          </p:val>
                                        </p:tav>
                                      </p:tavLst>
                                    </p:anim>
                                    <p:animEffect transition="in" filter="fade">
                                      <p:cBhvr>
                                        <p:cTn id="102" dur="500"/>
                                        <p:tgtEl>
                                          <p:spTgt spid="73"/>
                                        </p:tgtEl>
                                      </p:cBhvr>
                                    </p:animEffect>
                                  </p:childTnLst>
                                </p:cTn>
                              </p:par>
                              <p:par>
                                <p:cTn id="103" presetID="53" presetClass="entr" presetSubtype="0" fill="hold" nodeType="withEffect">
                                  <p:stCondLst>
                                    <p:cond delay="0"/>
                                  </p:stCondLst>
                                  <p:childTnLst>
                                    <p:set>
                                      <p:cBhvr>
                                        <p:cTn id="104" dur="1" fill="hold">
                                          <p:stCondLst>
                                            <p:cond delay="0"/>
                                          </p:stCondLst>
                                        </p:cTn>
                                        <p:tgtEl>
                                          <p:spTgt spid="66572"/>
                                        </p:tgtEl>
                                        <p:attrNameLst>
                                          <p:attrName>style.visibility</p:attrName>
                                        </p:attrNameLst>
                                      </p:cBhvr>
                                      <p:to>
                                        <p:strVal val="visible"/>
                                      </p:to>
                                    </p:set>
                                    <p:anim calcmode="lin" valueType="num">
                                      <p:cBhvr>
                                        <p:cTn id="105" dur="500" fill="hold"/>
                                        <p:tgtEl>
                                          <p:spTgt spid="66572"/>
                                        </p:tgtEl>
                                        <p:attrNameLst>
                                          <p:attrName>ppt_w</p:attrName>
                                        </p:attrNameLst>
                                      </p:cBhvr>
                                      <p:tavLst>
                                        <p:tav tm="0">
                                          <p:val>
                                            <p:fltVal val="0"/>
                                          </p:val>
                                        </p:tav>
                                        <p:tav tm="100000">
                                          <p:val>
                                            <p:strVal val="#ppt_w"/>
                                          </p:val>
                                        </p:tav>
                                      </p:tavLst>
                                    </p:anim>
                                    <p:anim calcmode="lin" valueType="num">
                                      <p:cBhvr>
                                        <p:cTn id="106" dur="500" fill="hold"/>
                                        <p:tgtEl>
                                          <p:spTgt spid="66572"/>
                                        </p:tgtEl>
                                        <p:attrNameLst>
                                          <p:attrName>ppt_h</p:attrName>
                                        </p:attrNameLst>
                                      </p:cBhvr>
                                      <p:tavLst>
                                        <p:tav tm="0">
                                          <p:val>
                                            <p:fltVal val="0"/>
                                          </p:val>
                                        </p:tav>
                                        <p:tav tm="100000">
                                          <p:val>
                                            <p:strVal val="#ppt_h"/>
                                          </p:val>
                                        </p:tav>
                                      </p:tavLst>
                                    </p:anim>
                                    <p:animEffect transition="in" filter="fade">
                                      <p:cBhvr>
                                        <p:cTn id="107" dur="500"/>
                                        <p:tgtEl>
                                          <p:spTgt spid="66572"/>
                                        </p:tgtEl>
                                      </p:cBhvr>
                                    </p:animEffect>
                                  </p:childTnLst>
                                </p:cTn>
                              </p:par>
                              <p:par>
                                <p:cTn id="108" presetID="22" presetClass="entr" presetSubtype="1" fill="hold" nodeType="withEffect">
                                  <p:stCondLst>
                                    <p:cond delay="0"/>
                                  </p:stCondLst>
                                  <p:childTnLst>
                                    <p:set>
                                      <p:cBhvr>
                                        <p:cTn id="109" dur="1" fill="hold">
                                          <p:stCondLst>
                                            <p:cond delay="0"/>
                                          </p:stCondLst>
                                        </p:cTn>
                                        <p:tgtEl>
                                          <p:spTgt spid="85"/>
                                        </p:tgtEl>
                                        <p:attrNameLst>
                                          <p:attrName>style.visibility</p:attrName>
                                        </p:attrNameLst>
                                      </p:cBhvr>
                                      <p:to>
                                        <p:strVal val="visible"/>
                                      </p:to>
                                    </p:set>
                                    <p:animEffect transition="in" filter="wipe(up)">
                                      <p:cBhvr>
                                        <p:cTn id="110" dur="500"/>
                                        <p:tgtEl>
                                          <p:spTgt spid="85"/>
                                        </p:tgtEl>
                                      </p:cBhvr>
                                    </p:animEffect>
                                  </p:childTnLst>
                                </p:cTn>
                              </p:par>
                              <p:par>
                                <p:cTn id="111" presetID="53" presetClass="entr" presetSubtype="0" fill="hold" nodeType="withEffect">
                                  <p:stCondLst>
                                    <p:cond delay="0"/>
                                  </p:stCondLst>
                                  <p:childTnLst>
                                    <p:set>
                                      <p:cBhvr>
                                        <p:cTn id="112" dur="1" fill="hold">
                                          <p:stCondLst>
                                            <p:cond delay="0"/>
                                          </p:stCondLst>
                                        </p:cTn>
                                        <p:tgtEl>
                                          <p:spTgt spid="86"/>
                                        </p:tgtEl>
                                        <p:attrNameLst>
                                          <p:attrName>style.visibility</p:attrName>
                                        </p:attrNameLst>
                                      </p:cBhvr>
                                      <p:to>
                                        <p:strVal val="visible"/>
                                      </p:to>
                                    </p:set>
                                    <p:anim calcmode="lin" valueType="num">
                                      <p:cBhvr>
                                        <p:cTn id="113" dur="500" fill="hold"/>
                                        <p:tgtEl>
                                          <p:spTgt spid="86"/>
                                        </p:tgtEl>
                                        <p:attrNameLst>
                                          <p:attrName>ppt_w</p:attrName>
                                        </p:attrNameLst>
                                      </p:cBhvr>
                                      <p:tavLst>
                                        <p:tav tm="0">
                                          <p:val>
                                            <p:fltVal val="0"/>
                                          </p:val>
                                        </p:tav>
                                        <p:tav tm="100000">
                                          <p:val>
                                            <p:strVal val="#ppt_w"/>
                                          </p:val>
                                        </p:tav>
                                      </p:tavLst>
                                    </p:anim>
                                    <p:anim calcmode="lin" valueType="num">
                                      <p:cBhvr>
                                        <p:cTn id="114" dur="500" fill="hold"/>
                                        <p:tgtEl>
                                          <p:spTgt spid="86"/>
                                        </p:tgtEl>
                                        <p:attrNameLst>
                                          <p:attrName>ppt_h</p:attrName>
                                        </p:attrNameLst>
                                      </p:cBhvr>
                                      <p:tavLst>
                                        <p:tav tm="0">
                                          <p:val>
                                            <p:fltVal val="0"/>
                                          </p:val>
                                        </p:tav>
                                        <p:tav tm="100000">
                                          <p:val>
                                            <p:strVal val="#ppt_h"/>
                                          </p:val>
                                        </p:tav>
                                      </p:tavLst>
                                    </p:anim>
                                    <p:animEffect transition="in" filter="fade">
                                      <p:cBhvr>
                                        <p:cTn id="115" dur="500"/>
                                        <p:tgtEl>
                                          <p:spTgt spid="86"/>
                                        </p:tgtEl>
                                      </p:cBhvr>
                                    </p:animEffect>
                                  </p:childTnLst>
                                </p:cTn>
                              </p:par>
                              <p:par>
                                <p:cTn id="116" presetID="22" presetClass="entr" presetSubtype="8" fill="hold" nodeType="withEffect">
                                  <p:stCondLst>
                                    <p:cond delay="0"/>
                                  </p:stCondLst>
                                  <p:childTnLst>
                                    <p:set>
                                      <p:cBhvr>
                                        <p:cTn id="117" dur="1" fill="hold">
                                          <p:stCondLst>
                                            <p:cond delay="0"/>
                                          </p:stCondLst>
                                        </p:cTn>
                                        <p:tgtEl>
                                          <p:spTgt spid="50"/>
                                        </p:tgtEl>
                                        <p:attrNameLst>
                                          <p:attrName>style.visibility</p:attrName>
                                        </p:attrNameLst>
                                      </p:cBhvr>
                                      <p:to>
                                        <p:strVal val="visible"/>
                                      </p:to>
                                    </p:set>
                                    <p:animEffect transition="in" filter="wipe(left)">
                                      <p:cBhvr>
                                        <p:cTn id="118" dur="500"/>
                                        <p:tgtEl>
                                          <p:spTgt spid="50"/>
                                        </p:tgtEl>
                                      </p:cBhvr>
                                    </p:animEffect>
                                  </p:childTnLst>
                                </p:cTn>
                              </p:par>
                              <p:par>
                                <p:cTn id="119" presetID="22" presetClass="entr" presetSubtype="8" fill="hold" nodeType="withEffect">
                                  <p:stCondLst>
                                    <p:cond delay="0"/>
                                  </p:stCondLst>
                                  <p:childTnLst>
                                    <p:set>
                                      <p:cBhvr>
                                        <p:cTn id="120" dur="1" fill="hold">
                                          <p:stCondLst>
                                            <p:cond delay="0"/>
                                          </p:stCondLst>
                                        </p:cTn>
                                        <p:tgtEl>
                                          <p:spTgt spid="52"/>
                                        </p:tgtEl>
                                        <p:attrNameLst>
                                          <p:attrName>style.visibility</p:attrName>
                                        </p:attrNameLst>
                                      </p:cBhvr>
                                      <p:to>
                                        <p:strVal val="visible"/>
                                      </p:to>
                                    </p:set>
                                    <p:animEffect transition="in" filter="wipe(left)">
                                      <p:cBhvr>
                                        <p:cTn id="121" dur="500"/>
                                        <p:tgtEl>
                                          <p:spTgt spid="52"/>
                                        </p:tgtEl>
                                      </p:cBhvr>
                                    </p:animEffect>
                                  </p:childTnLst>
                                </p:cTn>
                              </p:par>
                              <p:par>
                                <p:cTn id="122" presetID="53" presetClass="entr" presetSubtype="0" fill="hold" nodeType="withEffect">
                                  <p:stCondLst>
                                    <p:cond delay="0"/>
                                  </p:stCondLst>
                                  <p:childTnLst>
                                    <p:set>
                                      <p:cBhvr>
                                        <p:cTn id="123" dur="1" fill="hold">
                                          <p:stCondLst>
                                            <p:cond delay="0"/>
                                          </p:stCondLst>
                                        </p:cTn>
                                        <p:tgtEl>
                                          <p:spTgt spid="65"/>
                                        </p:tgtEl>
                                        <p:attrNameLst>
                                          <p:attrName>style.visibility</p:attrName>
                                        </p:attrNameLst>
                                      </p:cBhvr>
                                      <p:to>
                                        <p:strVal val="visible"/>
                                      </p:to>
                                    </p:set>
                                    <p:anim calcmode="lin" valueType="num">
                                      <p:cBhvr>
                                        <p:cTn id="124" dur="500" fill="hold"/>
                                        <p:tgtEl>
                                          <p:spTgt spid="65"/>
                                        </p:tgtEl>
                                        <p:attrNameLst>
                                          <p:attrName>ppt_w</p:attrName>
                                        </p:attrNameLst>
                                      </p:cBhvr>
                                      <p:tavLst>
                                        <p:tav tm="0">
                                          <p:val>
                                            <p:fltVal val="0"/>
                                          </p:val>
                                        </p:tav>
                                        <p:tav tm="100000">
                                          <p:val>
                                            <p:strVal val="#ppt_w"/>
                                          </p:val>
                                        </p:tav>
                                      </p:tavLst>
                                    </p:anim>
                                    <p:anim calcmode="lin" valueType="num">
                                      <p:cBhvr>
                                        <p:cTn id="125" dur="500" fill="hold"/>
                                        <p:tgtEl>
                                          <p:spTgt spid="65"/>
                                        </p:tgtEl>
                                        <p:attrNameLst>
                                          <p:attrName>ppt_h</p:attrName>
                                        </p:attrNameLst>
                                      </p:cBhvr>
                                      <p:tavLst>
                                        <p:tav tm="0">
                                          <p:val>
                                            <p:fltVal val="0"/>
                                          </p:val>
                                        </p:tav>
                                        <p:tav tm="100000">
                                          <p:val>
                                            <p:strVal val="#ppt_h"/>
                                          </p:val>
                                        </p:tav>
                                      </p:tavLst>
                                    </p:anim>
                                    <p:animEffect transition="in" filter="fade">
                                      <p:cBhvr>
                                        <p:cTn id="126" dur="500"/>
                                        <p:tgtEl>
                                          <p:spTgt spid="65"/>
                                        </p:tgtEl>
                                      </p:cBhvr>
                                    </p:animEffect>
                                  </p:childTnLst>
                                </p:cTn>
                              </p:par>
                              <p:par>
                                <p:cTn id="127" presetID="22" presetClass="entr" presetSubtype="1" fill="hold" nodeType="withEffect">
                                  <p:stCondLst>
                                    <p:cond delay="0"/>
                                  </p:stCondLst>
                                  <p:childTnLst>
                                    <p:set>
                                      <p:cBhvr>
                                        <p:cTn id="128" dur="1" fill="hold">
                                          <p:stCondLst>
                                            <p:cond delay="0"/>
                                          </p:stCondLst>
                                        </p:cTn>
                                        <p:tgtEl>
                                          <p:spTgt spid="49"/>
                                        </p:tgtEl>
                                        <p:attrNameLst>
                                          <p:attrName>style.visibility</p:attrName>
                                        </p:attrNameLst>
                                      </p:cBhvr>
                                      <p:to>
                                        <p:strVal val="visible"/>
                                      </p:to>
                                    </p:set>
                                    <p:animEffect transition="in" filter="wipe(up)">
                                      <p:cBhvr>
                                        <p:cTn id="129" dur="500"/>
                                        <p:tgtEl>
                                          <p:spTgt spid="49"/>
                                        </p:tgtEl>
                                      </p:cBhvr>
                                    </p:animEffect>
                                  </p:childTnLst>
                                </p:cTn>
                              </p:par>
                              <p:par>
                                <p:cTn id="130" presetID="53" presetClass="entr" presetSubtype="0" fill="hold" nodeType="withEffect">
                                  <p:stCondLst>
                                    <p:cond delay="0"/>
                                  </p:stCondLst>
                                  <p:childTnLst>
                                    <p:set>
                                      <p:cBhvr>
                                        <p:cTn id="131" dur="1" fill="hold">
                                          <p:stCondLst>
                                            <p:cond delay="0"/>
                                          </p:stCondLst>
                                        </p:cTn>
                                        <p:tgtEl>
                                          <p:spTgt spid="66580"/>
                                        </p:tgtEl>
                                        <p:attrNameLst>
                                          <p:attrName>style.visibility</p:attrName>
                                        </p:attrNameLst>
                                      </p:cBhvr>
                                      <p:to>
                                        <p:strVal val="visible"/>
                                      </p:to>
                                    </p:set>
                                    <p:anim calcmode="lin" valueType="num">
                                      <p:cBhvr>
                                        <p:cTn id="132" dur="500" fill="hold"/>
                                        <p:tgtEl>
                                          <p:spTgt spid="66580"/>
                                        </p:tgtEl>
                                        <p:attrNameLst>
                                          <p:attrName>ppt_w</p:attrName>
                                        </p:attrNameLst>
                                      </p:cBhvr>
                                      <p:tavLst>
                                        <p:tav tm="0">
                                          <p:val>
                                            <p:fltVal val="0"/>
                                          </p:val>
                                        </p:tav>
                                        <p:tav tm="100000">
                                          <p:val>
                                            <p:strVal val="#ppt_w"/>
                                          </p:val>
                                        </p:tav>
                                      </p:tavLst>
                                    </p:anim>
                                    <p:anim calcmode="lin" valueType="num">
                                      <p:cBhvr>
                                        <p:cTn id="133" dur="500" fill="hold"/>
                                        <p:tgtEl>
                                          <p:spTgt spid="66580"/>
                                        </p:tgtEl>
                                        <p:attrNameLst>
                                          <p:attrName>ppt_h</p:attrName>
                                        </p:attrNameLst>
                                      </p:cBhvr>
                                      <p:tavLst>
                                        <p:tav tm="0">
                                          <p:val>
                                            <p:fltVal val="0"/>
                                          </p:val>
                                        </p:tav>
                                        <p:tav tm="100000">
                                          <p:val>
                                            <p:strVal val="#ppt_h"/>
                                          </p:val>
                                        </p:tav>
                                      </p:tavLst>
                                    </p:anim>
                                    <p:animEffect transition="in" filter="fade">
                                      <p:cBhvr>
                                        <p:cTn id="134" dur="500"/>
                                        <p:tgtEl>
                                          <p:spTgt spid="66580"/>
                                        </p:tgtEl>
                                      </p:cBhvr>
                                    </p:animEffect>
                                  </p:childTnLst>
                                </p:cTn>
                              </p:par>
                              <p:par>
                                <p:cTn id="135" presetID="22" presetClass="entr" presetSubtype="1" fill="hold" nodeType="with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par>
                                <p:cTn id="138" presetID="53" presetClass="entr" presetSubtype="0" fill="hold"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childTnLst>
                                </p:cTn>
                              </p:par>
                              <p:par>
                                <p:cTn id="143" presetID="53" presetClass="entr" presetSubtype="0" fill="hold" grpId="0" nodeType="withEffect">
                                  <p:stCondLst>
                                    <p:cond delay="0"/>
                                  </p:stCondLst>
                                  <p:childTnLst>
                                    <p:set>
                                      <p:cBhvr>
                                        <p:cTn id="144" dur="1" fill="hold">
                                          <p:stCondLst>
                                            <p:cond delay="0"/>
                                          </p:stCondLst>
                                        </p:cTn>
                                        <p:tgtEl>
                                          <p:spTgt spid="127"/>
                                        </p:tgtEl>
                                        <p:attrNameLst>
                                          <p:attrName>style.visibility</p:attrName>
                                        </p:attrNameLst>
                                      </p:cBhvr>
                                      <p:to>
                                        <p:strVal val="visible"/>
                                      </p:to>
                                    </p:set>
                                    <p:anim calcmode="lin" valueType="num">
                                      <p:cBhvr>
                                        <p:cTn id="145" dur="500" fill="hold"/>
                                        <p:tgtEl>
                                          <p:spTgt spid="127"/>
                                        </p:tgtEl>
                                        <p:attrNameLst>
                                          <p:attrName>ppt_w</p:attrName>
                                        </p:attrNameLst>
                                      </p:cBhvr>
                                      <p:tavLst>
                                        <p:tav tm="0">
                                          <p:val>
                                            <p:fltVal val="0"/>
                                          </p:val>
                                        </p:tav>
                                        <p:tav tm="100000">
                                          <p:val>
                                            <p:strVal val="#ppt_w"/>
                                          </p:val>
                                        </p:tav>
                                      </p:tavLst>
                                    </p:anim>
                                    <p:anim calcmode="lin" valueType="num">
                                      <p:cBhvr>
                                        <p:cTn id="146" dur="500" fill="hold"/>
                                        <p:tgtEl>
                                          <p:spTgt spid="127"/>
                                        </p:tgtEl>
                                        <p:attrNameLst>
                                          <p:attrName>ppt_h</p:attrName>
                                        </p:attrNameLst>
                                      </p:cBhvr>
                                      <p:tavLst>
                                        <p:tav tm="0">
                                          <p:val>
                                            <p:fltVal val="0"/>
                                          </p:val>
                                        </p:tav>
                                        <p:tav tm="100000">
                                          <p:val>
                                            <p:strVal val="#ppt_h"/>
                                          </p:val>
                                        </p:tav>
                                      </p:tavLst>
                                    </p:anim>
                                    <p:animEffect transition="in" filter="fade">
                                      <p:cBhvr>
                                        <p:cTn id="147" dur="500"/>
                                        <p:tgtEl>
                                          <p:spTgt spid="127"/>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0" fill="hold" grpId="0" nodeType="clickEffect">
                                  <p:stCondLst>
                                    <p:cond delay="0"/>
                                  </p:stCondLst>
                                  <p:childTnLst>
                                    <p:set>
                                      <p:cBhvr>
                                        <p:cTn id="151" dur="1" fill="hold">
                                          <p:stCondLst>
                                            <p:cond delay="0"/>
                                          </p:stCondLst>
                                        </p:cTn>
                                        <p:tgtEl>
                                          <p:spTgt spid="89"/>
                                        </p:tgtEl>
                                        <p:attrNameLst>
                                          <p:attrName>style.visibility</p:attrName>
                                        </p:attrNameLst>
                                      </p:cBhvr>
                                      <p:to>
                                        <p:strVal val="visible"/>
                                      </p:to>
                                    </p:set>
                                    <p:anim calcmode="lin" valueType="num">
                                      <p:cBhvr>
                                        <p:cTn id="152" dur="500" fill="hold"/>
                                        <p:tgtEl>
                                          <p:spTgt spid="89"/>
                                        </p:tgtEl>
                                        <p:attrNameLst>
                                          <p:attrName>ppt_w</p:attrName>
                                        </p:attrNameLst>
                                      </p:cBhvr>
                                      <p:tavLst>
                                        <p:tav tm="0">
                                          <p:val>
                                            <p:fltVal val="0"/>
                                          </p:val>
                                        </p:tav>
                                        <p:tav tm="100000">
                                          <p:val>
                                            <p:strVal val="#ppt_w"/>
                                          </p:val>
                                        </p:tav>
                                      </p:tavLst>
                                    </p:anim>
                                    <p:anim calcmode="lin" valueType="num">
                                      <p:cBhvr>
                                        <p:cTn id="153" dur="500" fill="hold"/>
                                        <p:tgtEl>
                                          <p:spTgt spid="89"/>
                                        </p:tgtEl>
                                        <p:attrNameLst>
                                          <p:attrName>ppt_h</p:attrName>
                                        </p:attrNameLst>
                                      </p:cBhvr>
                                      <p:tavLst>
                                        <p:tav tm="0">
                                          <p:val>
                                            <p:fltVal val="0"/>
                                          </p:val>
                                        </p:tav>
                                        <p:tav tm="100000">
                                          <p:val>
                                            <p:strVal val="#ppt_h"/>
                                          </p:val>
                                        </p:tav>
                                      </p:tavLst>
                                    </p:anim>
                                    <p:animEffect transition="in" filter="fade">
                                      <p:cBhvr>
                                        <p:cTn id="154" dur="500"/>
                                        <p:tgtEl>
                                          <p:spTgt spid="89"/>
                                        </p:tgtEl>
                                      </p:cBhvr>
                                    </p:animEffect>
                                  </p:childTnLst>
                                </p:cTn>
                              </p:par>
                              <p:par>
                                <p:cTn id="155" presetID="53" presetClass="entr" presetSubtype="0" fill="hold" grpId="0" nodeType="withEffect">
                                  <p:stCondLst>
                                    <p:cond delay="0"/>
                                  </p:stCondLst>
                                  <p:childTnLst>
                                    <p:set>
                                      <p:cBhvr>
                                        <p:cTn id="156" dur="1" fill="hold">
                                          <p:stCondLst>
                                            <p:cond delay="0"/>
                                          </p:stCondLst>
                                        </p:cTn>
                                        <p:tgtEl>
                                          <p:spTgt spid="90"/>
                                        </p:tgtEl>
                                        <p:attrNameLst>
                                          <p:attrName>style.visibility</p:attrName>
                                        </p:attrNameLst>
                                      </p:cBhvr>
                                      <p:to>
                                        <p:strVal val="visible"/>
                                      </p:to>
                                    </p:set>
                                    <p:anim calcmode="lin" valueType="num">
                                      <p:cBhvr>
                                        <p:cTn id="157" dur="500" fill="hold"/>
                                        <p:tgtEl>
                                          <p:spTgt spid="90"/>
                                        </p:tgtEl>
                                        <p:attrNameLst>
                                          <p:attrName>ppt_w</p:attrName>
                                        </p:attrNameLst>
                                      </p:cBhvr>
                                      <p:tavLst>
                                        <p:tav tm="0">
                                          <p:val>
                                            <p:fltVal val="0"/>
                                          </p:val>
                                        </p:tav>
                                        <p:tav tm="100000">
                                          <p:val>
                                            <p:strVal val="#ppt_w"/>
                                          </p:val>
                                        </p:tav>
                                      </p:tavLst>
                                    </p:anim>
                                    <p:anim calcmode="lin" valueType="num">
                                      <p:cBhvr>
                                        <p:cTn id="158" dur="500" fill="hold"/>
                                        <p:tgtEl>
                                          <p:spTgt spid="90"/>
                                        </p:tgtEl>
                                        <p:attrNameLst>
                                          <p:attrName>ppt_h</p:attrName>
                                        </p:attrNameLst>
                                      </p:cBhvr>
                                      <p:tavLst>
                                        <p:tav tm="0">
                                          <p:val>
                                            <p:fltVal val="0"/>
                                          </p:val>
                                        </p:tav>
                                        <p:tav tm="100000">
                                          <p:val>
                                            <p:strVal val="#ppt_h"/>
                                          </p:val>
                                        </p:tav>
                                      </p:tavLst>
                                    </p:anim>
                                    <p:animEffect transition="in" filter="fade">
                                      <p:cBhvr>
                                        <p:cTn id="159" dur="500"/>
                                        <p:tgtEl>
                                          <p:spTgt spid="90"/>
                                        </p:tgtEl>
                                      </p:cBhvr>
                                    </p:animEffect>
                                  </p:childTnLst>
                                </p:cTn>
                              </p:par>
                              <p:par>
                                <p:cTn id="160" presetID="53" presetClass="entr" presetSubtype="0" fill="hold" grpId="0" nodeType="withEffect">
                                  <p:stCondLst>
                                    <p:cond delay="0"/>
                                  </p:stCondLst>
                                  <p:childTnLst>
                                    <p:set>
                                      <p:cBhvr>
                                        <p:cTn id="161" dur="1" fill="hold">
                                          <p:stCondLst>
                                            <p:cond delay="0"/>
                                          </p:stCondLst>
                                        </p:cTn>
                                        <p:tgtEl>
                                          <p:spTgt spid="91"/>
                                        </p:tgtEl>
                                        <p:attrNameLst>
                                          <p:attrName>style.visibility</p:attrName>
                                        </p:attrNameLst>
                                      </p:cBhvr>
                                      <p:to>
                                        <p:strVal val="visible"/>
                                      </p:to>
                                    </p:set>
                                    <p:anim calcmode="lin" valueType="num">
                                      <p:cBhvr>
                                        <p:cTn id="162" dur="500" fill="hold"/>
                                        <p:tgtEl>
                                          <p:spTgt spid="91"/>
                                        </p:tgtEl>
                                        <p:attrNameLst>
                                          <p:attrName>ppt_w</p:attrName>
                                        </p:attrNameLst>
                                      </p:cBhvr>
                                      <p:tavLst>
                                        <p:tav tm="0">
                                          <p:val>
                                            <p:fltVal val="0"/>
                                          </p:val>
                                        </p:tav>
                                        <p:tav tm="100000">
                                          <p:val>
                                            <p:strVal val="#ppt_w"/>
                                          </p:val>
                                        </p:tav>
                                      </p:tavLst>
                                    </p:anim>
                                    <p:anim calcmode="lin" valueType="num">
                                      <p:cBhvr>
                                        <p:cTn id="163" dur="500" fill="hold"/>
                                        <p:tgtEl>
                                          <p:spTgt spid="91"/>
                                        </p:tgtEl>
                                        <p:attrNameLst>
                                          <p:attrName>ppt_h</p:attrName>
                                        </p:attrNameLst>
                                      </p:cBhvr>
                                      <p:tavLst>
                                        <p:tav tm="0">
                                          <p:val>
                                            <p:fltVal val="0"/>
                                          </p:val>
                                        </p:tav>
                                        <p:tav tm="100000">
                                          <p:val>
                                            <p:strVal val="#ppt_h"/>
                                          </p:val>
                                        </p:tav>
                                      </p:tavLst>
                                    </p:anim>
                                    <p:animEffect transition="in" filter="fade">
                                      <p:cBhvr>
                                        <p:cTn id="164" dur="500"/>
                                        <p:tgtEl>
                                          <p:spTgt spid="91"/>
                                        </p:tgtEl>
                                      </p:cBhvr>
                                    </p:animEffect>
                                  </p:childTnLst>
                                </p:cTn>
                              </p:par>
                              <p:par>
                                <p:cTn id="165" presetID="53" presetClass="entr" presetSubtype="0" fill="hold" nodeType="withEffect">
                                  <p:stCondLst>
                                    <p:cond delay="0"/>
                                  </p:stCondLst>
                                  <p:childTnLst>
                                    <p:set>
                                      <p:cBhvr>
                                        <p:cTn id="166" dur="1" fill="hold">
                                          <p:stCondLst>
                                            <p:cond delay="0"/>
                                          </p:stCondLst>
                                        </p:cTn>
                                        <p:tgtEl>
                                          <p:spTgt spid="66571"/>
                                        </p:tgtEl>
                                        <p:attrNameLst>
                                          <p:attrName>style.visibility</p:attrName>
                                        </p:attrNameLst>
                                      </p:cBhvr>
                                      <p:to>
                                        <p:strVal val="visible"/>
                                      </p:to>
                                    </p:set>
                                    <p:anim calcmode="lin" valueType="num">
                                      <p:cBhvr>
                                        <p:cTn id="167" dur="500" fill="hold"/>
                                        <p:tgtEl>
                                          <p:spTgt spid="66571"/>
                                        </p:tgtEl>
                                        <p:attrNameLst>
                                          <p:attrName>ppt_w</p:attrName>
                                        </p:attrNameLst>
                                      </p:cBhvr>
                                      <p:tavLst>
                                        <p:tav tm="0">
                                          <p:val>
                                            <p:fltVal val="0"/>
                                          </p:val>
                                        </p:tav>
                                        <p:tav tm="100000">
                                          <p:val>
                                            <p:strVal val="#ppt_w"/>
                                          </p:val>
                                        </p:tav>
                                      </p:tavLst>
                                    </p:anim>
                                    <p:anim calcmode="lin" valueType="num">
                                      <p:cBhvr>
                                        <p:cTn id="168" dur="500" fill="hold"/>
                                        <p:tgtEl>
                                          <p:spTgt spid="66571"/>
                                        </p:tgtEl>
                                        <p:attrNameLst>
                                          <p:attrName>ppt_h</p:attrName>
                                        </p:attrNameLst>
                                      </p:cBhvr>
                                      <p:tavLst>
                                        <p:tav tm="0">
                                          <p:val>
                                            <p:fltVal val="0"/>
                                          </p:val>
                                        </p:tav>
                                        <p:tav tm="100000">
                                          <p:val>
                                            <p:strVal val="#ppt_h"/>
                                          </p:val>
                                        </p:tav>
                                      </p:tavLst>
                                    </p:anim>
                                    <p:animEffect transition="in" filter="fade">
                                      <p:cBhvr>
                                        <p:cTn id="169" dur="500"/>
                                        <p:tgtEl>
                                          <p:spTgt spid="66571"/>
                                        </p:tgtEl>
                                      </p:cBhvr>
                                    </p:animEffect>
                                  </p:childTnLst>
                                </p:cTn>
                              </p:par>
                              <p:par>
                                <p:cTn id="170" presetID="53" presetClass="entr" presetSubtype="0" fill="hold" nodeType="withEffect">
                                  <p:stCondLst>
                                    <p:cond delay="0"/>
                                  </p:stCondLst>
                                  <p:childTnLst>
                                    <p:set>
                                      <p:cBhvr>
                                        <p:cTn id="171" dur="1" fill="hold">
                                          <p:stCondLst>
                                            <p:cond delay="0"/>
                                          </p:stCondLst>
                                        </p:cTn>
                                        <p:tgtEl>
                                          <p:spTgt spid="87"/>
                                        </p:tgtEl>
                                        <p:attrNameLst>
                                          <p:attrName>style.visibility</p:attrName>
                                        </p:attrNameLst>
                                      </p:cBhvr>
                                      <p:to>
                                        <p:strVal val="visible"/>
                                      </p:to>
                                    </p:set>
                                    <p:anim calcmode="lin" valueType="num">
                                      <p:cBhvr>
                                        <p:cTn id="172" dur="500" fill="hold"/>
                                        <p:tgtEl>
                                          <p:spTgt spid="87"/>
                                        </p:tgtEl>
                                        <p:attrNameLst>
                                          <p:attrName>ppt_w</p:attrName>
                                        </p:attrNameLst>
                                      </p:cBhvr>
                                      <p:tavLst>
                                        <p:tav tm="0">
                                          <p:val>
                                            <p:fltVal val="0"/>
                                          </p:val>
                                        </p:tav>
                                        <p:tav tm="100000">
                                          <p:val>
                                            <p:strVal val="#ppt_w"/>
                                          </p:val>
                                        </p:tav>
                                      </p:tavLst>
                                    </p:anim>
                                    <p:anim calcmode="lin" valueType="num">
                                      <p:cBhvr>
                                        <p:cTn id="173" dur="500" fill="hold"/>
                                        <p:tgtEl>
                                          <p:spTgt spid="87"/>
                                        </p:tgtEl>
                                        <p:attrNameLst>
                                          <p:attrName>ppt_h</p:attrName>
                                        </p:attrNameLst>
                                      </p:cBhvr>
                                      <p:tavLst>
                                        <p:tav tm="0">
                                          <p:val>
                                            <p:fltVal val="0"/>
                                          </p:val>
                                        </p:tav>
                                        <p:tav tm="100000">
                                          <p:val>
                                            <p:strVal val="#ppt_h"/>
                                          </p:val>
                                        </p:tav>
                                      </p:tavLst>
                                    </p:anim>
                                    <p:animEffect transition="in" filter="fade">
                                      <p:cBhvr>
                                        <p:cTn id="174" dur="500"/>
                                        <p:tgtEl>
                                          <p:spTgt spid="87"/>
                                        </p:tgtEl>
                                      </p:cBhvr>
                                    </p:animEffect>
                                  </p:childTnLst>
                                </p:cTn>
                              </p:par>
                              <p:par>
                                <p:cTn id="175" presetID="53" presetClass="entr" presetSubtype="0" fill="hold" nodeType="withEffect">
                                  <p:stCondLst>
                                    <p:cond delay="0"/>
                                  </p:stCondLst>
                                  <p:childTnLst>
                                    <p:set>
                                      <p:cBhvr>
                                        <p:cTn id="176" dur="1" fill="hold">
                                          <p:stCondLst>
                                            <p:cond delay="0"/>
                                          </p:stCondLst>
                                        </p:cTn>
                                        <p:tgtEl>
                                          <p:spTgt spid="66570"/>
                                        </p:tgtEl>
                                        <p:attrNameLst>
                                          <p:attrName>style.visibility</p:attrName>
                                        </p:attrNameLst>
                                      </p:cBhvr>
                                      <p:to>
                                        <p:strVal val="visible"/>
                                      </p:to>
                                    </p:set>
                                    <p:anim calcmode="lin" valueType="num">
                                      <p:cBhvr>
                                        <p:cTn id="177" dur="500" fill="hold"/>
                                        <p:tgtEl>
                                          <p:spTgt spid="66570"/>
                                        </p:tgtEl>
                                        <p:attrNameLst>
                                          <p:attrName>ppt_w</p:attrName>
                                        </p:attrNameLst>
                                      </p:cBhvr>
                                      <p:tavLst>
                                        <p:tav tm="0">
                                          <p:val>
                                            <p:fltVal val="0"/>
                                          </p:val>
                                        </p:tav>
                                        <p:tav tm="100000">
                                          <p:val>
                                            <p:strVal val="#ppt_w"/>
                                          </p:val>
                                        </p:tav>
                                      </p:tavLst>
                                    </p:anim>
                                    <p:anim calcmode="lin" valueType="num">
                                      <p:cBhvr>
                                        <p:cTn id="178" dur="500" fill="hold"/>
                                        <p:tgtEl>
                                          <p:spTgt spid="66570"/>
                                        </p:tgtEl>
                                        <p:attrNameLst>
                                          <p:attrName>ppt_h</p:attrName>
                                        </p:attrNameLst>
                                      </p:cBhvr>
                                      <p:tavLst>
                                        <p:tav tm="0">
                                          <p:val>
                                            <p:fltVal val="0"/>
                                          </p:val>
                                        </p:tav>
                                        <p:tav tm="100000">
                                          <p:val>
                                            <p:strVal val="#ppt_h"/>
                                          </p:val>
                                        </p:tav>
                                      </p:tavLst>
                                    </p:anim>
                                    <p:animEffect transition="in" filter="fade">
                                      <p:cBhvr>
                                        <p:cTn id="179" dur="500"/>
                                        <p:tgtEl>
                                          <p:spTgt spid="66570"/>
                                        </p:tgtEl>
                                      </p:cBhvr>
                                    </p:animEffect>
                                  </p:childTnLst>
                                </p:cTn>
                              </p:par>
                              <p:par>
                                <p:cTn id="180" presetID="53" presetClass="entr" presetSubtype="0" fill="hold" nodeType="withEffect">
                                  <p:stCondLst>
                                    <p:cond delay="0"/>
                                  </p:stCondLst>
                                  <p:childTnLst>
                                    <p:set>
                                      <p:cBhvr>
                                        <p:cTn id="181" dur="1" fill="hold">
                                          <p:stCondLst>
                                            <p:cond delay="0"/>
                                          </p:stCondLst>
                                        </p:cTn>
                                        <p:tgtEl>
                                          <p:spTgt spid="88"/>
                                        </p:tgtEl>
                                        <p:attrNameLst>
                                          <p:attrName>style.visibility</p:attrName>
                                        </p:attrNameLst>
                                      </p:cBhvr>
                                      <p:to>
                                        <p:strVal val="visible"/>
                                      </p:to>
                                    </p:set>
                                    <p:anim calcmode="lin" valueType="num">
                                      <p:cBhvr>
                                        <p:cTn id="182" dur="500" fill="hold"/>
                                        <p:tgtEl>
                                          <p:spTgt spid="88"/>
                                        </p:tgtEl>
                                        <p:attrNameLst>
                                          <p:attrName>ppt_w</p:attrName>
                                        </p:attrNameLst>
                                      </p:cBhvr>
                                      <p:tavLst>
                                        <p:tav tm="0">
                                          <p:val>
                                            <p:fltVal val="0"/>
                                          </p:val>
                                        </p:tav>
                                        <p:tav tm="100000">
                                          <p:val>
                                            <p:strVal val="#ppt_w"/>
                                          </p:val>
                                        </p:tav>
                                      </p:tavLst>
                                    </p:anim>
                                    <p:anim calcmode="lin" valueType="num">
                                      <p:cBhvr>
                                        <p:cTn id="183" dur="500" fill="hold"/>
                                        <p:tgtEl>
                                          <p:spTgt spid="88"/>
                                        </p:tgtEl>
                                        <p:attrNameLst>
                                          <p:attrName>ppt_h</p:attrName>
                                        </p:attrNameLst>
                                      </p:cBhvr>
                                      <p:tavLst>
                                        <p:tav tm="0">
                                          <p:val>
                                            <p:fltVal val="0"/>
                                          </p:val>
                                        </p:tav>
                                        <p:tav tm="100000">
                                          <p:val>
                                            <p:strVal val="#ppt_h"/>
                                          </p:val>
                                        </p:tav>
                                      </p:tavLst>
                                    </p:anim>
                                    <p:animEffect transition="in" filter="fade">
                                      <p:cBhvr>
                                        <p:cTn id="184" dur="500"/>
                                        <p:tgtEl>
                                          <p:spTgt spid="88"/>
                                        </p:tgtEl>
                                      </p:cBhvr>
                                    </p:animEffect>
                                  </p:childTnLst>
                                </p:cTn>
                              </p:par>
                              <p:par>
                                <p:cTn id="185" presetID="53" presetClass="entr" presetSubtype="0" fill="hold" grpId="0" nodeType="withEffect">
                                  <p:stCondLst>
                                    <p:cond delay="0"/>
                                  </p:stCondLst>
                                  <p:childTnLst>
                                    <p:set>
                                      <p:cBhvr>
                                        <p:cTn id="186" dur="1" fill="hold">
                                          <p:stCondLst>
                                            <p:cond delay="0"/>
                                          </p:stCondLst>
                                        </p:cTn>
                                        <p:tgtEl>
                                          <p:spTgt spid="109"/>
                                        </p:tgtEl>
                                        <p:attrNameLst>
                                          <p:attrName>style.visibility</p:attrName>
                                        </p:attrNameLst>
                                      </p:cBhvr>
                                      <p:to>
                                        <p:strVal val="visible"/>
                                      </p:to>
                                    </p:set>
                                    <p:anim calcmode="lin" valueType="num">
                                      <p:cBhvr>
                                        <p:cTn id="187" dur="500" fill="hold"/>
                                        <p:tgtEl>
                                          <p:spTgt spid="109"/>
                                        </p:tgtEl>
                                        <p:attrNameLst>
                                          <p:attrName>ppt_w</p:attrName>
                                        </p:attrNameLst>
                                      </p:cBhvr>
                                      <p:tavLst>
                                        <p:tav tm="0">
                                          <p:val>
                                            <p:fltVal val="0"/>
                                          </p:val>
                                        </p:tav>
                                        <p:tav tm="100000">
                                          <p:val>
                                            <p:strVal val="#ppt_w"/>
                                          </p:val>
                                        </p:tav>
                                      </p:tavLst>
                                    </p:anim>
                                    <p:anim calcmode="lin" valueType="num">
                                      <p:cBhvr>
                                        <p:cTn id="188" dur="500" fill="hold"/>
                                        <p:tgtEl>
                                          <p:spTgt spid="109"/>
                                        </p:tgtEl>
                                        <p:attrNameLst>
                                          <p:attrName>ppt_h</p:attrName>
                                        </p:attrNameLst>
                                      </p:cBhvr>
                                      <p:tavLst>
                                        <p:tav tm="0">
                                          <p:val>
                                            <p:fltVal val="0"/>
                                          </p:val>
                                        </p:tav>
                                        <p:tav tm="100000">
                                          <p:val>
                                            <p:strVal val="#ppt_h"/>
                                          </p:val>
                                        </p:tav>
                                      </p:tavLst>
                                    </p:anim>
                                    <p:animEffect transition="in" filter="fade">
                                      <p:cBhvr>
                                        <p:cTn id="189" dur="500"/>
                                        <p:tgtEl>
                                          <p:spTgt spid="109"/>
                                        </p:tgtEl>
                                      </p:cBhvr>
                                    </p:animEffect>
                                  </p:childTnLst>
                                </p:cTn>
                              </p:par>
                            </p:childTnLst>
                          </p:cTn>
                        </p:par>
                      </p:childTnLst>
                    </p:cTn>
                  </p:par>
                  <p:par>
                    <p:cTn id="190" fill="hold">
                      <p:stCondLst>
                        <p:cond delay="indefinite"/>
                      </p:stCondLst>
                      <p:childTnLst>
                        <p:par>
                          <p:cTn id="191" fill="hold">
                            <p:stCondLst>
                              <p:cond delay="0"/>
                            </p:stCondLst>
                            <p:childTnLst>
                              <p:par>
                                <p:cTn id="192" presetID="53" presetClass="entr" presetSubtype="0" fill="hold" nodeType="clickEffect">
                                  <p:stCondLst>
                                    <p:cond delay="0"/>
                                  </p:stCondLst>
                                  <p:childTnLst>
                                    <p:set>
                                      <p:cBhvr>
                                        <p:cTn id="193" dur="1" fill="hold">
                                          <p:stCondLst>
                                            <p:cond delay="0"/>
                                          </p:stCondLst>
                                        </p:cTn>
                                        <p:tgtEl>
                                          <p:spTgt spid="6"/>
                                        </p:tgtEl>
                                        <p:attrNameLst>
                                          <p:attrName>style.visibility</p:attrName>
                                        </p:attrNameLst>
                                      </p:cBhvr>
                                      <p:to>
                                        <p:strVal val="visible"/>
                                      </p:to>
                                    </p:set>
                                    <p:anim calcmode="lin" valueType="num">
                                      <p:cBhvr>
                                        <p:cTn id="194" dur="500" fill="hold"/>
                                        <p:tgtEl>
                                          <p:spTgt spid="6"/>
                                        </p:tgtEl>
                                        <p:attrNameLst>
                                          <p:attrName>ppt_w</p:attrName>
                                        </p:attrNameLst>
                                      </p:cBhvr>
                                      <p:tavLst>
                                        <p:tav tm="0">
                                          <p:val>
                                            <p:fltVal val="0"/>
                                          </p:val>
                                        </p:tav>
                                        <p:tav tm="100000">
                                          <p:val>
                                            <p:strVal val="#ppt_w"/>
                                          </p:val>
                                        </p:tav>
                                      </p:tavLst>
                                    </p:anim>
                                    <p:anim calcmode="lin" valueType="num">
                                      <p:cBhvr>
                                        <p:cTn id="195" dur="500" fill="hold"/>
                                        <p:tgtEl>
                                          <p:spTgt spid="6"/>
                                        </p:tgtEl>
                                        <p:attrNameLst>
                                          <p:attrName>ppt_h</p:attrName>
                                        </p:attrNameLst>
                                      </p:cBhvr>
                                      <p:tavLst>
                                        <p:tav tm="0">
                                          <p:val>
                                            <p:fltVal val="0"/>
                                          </p:val>
                                        </p:tav>
                                        <p:tav tm="100000">
                                          <p:val>
                                            <p:strVal val="#ppt_h"/>
                                          </p:val>
                                        </p:tav>
                                      </p:tavLst>
                                    </p:anim>
                                    <p:animEffect transition="in" filter="fade">
                                      <p:cBhvr>
                                        <p:cTn id="196" dur="500"/>
                                        <p:tgtEl>
                                          <p:spTgt spid="6"/>
                                        </p:tgtEl>
                                      </p:cBhvr>
                                    </p:animEffect>
                                  </p:childTnLst>
                                </p:cTn>
                              </p:par>
                              <p:par>
                                <p:cTn id="197" presetID="53" presetClass="entr" presetSubtype="0" fill="hold" nodeType="withEffect">
                                  <p:stCondLst>
                                    <p:cond delay="0"/>
                                  </p:stCondLst>
                                  <p:childTnLst>
                                    <p:set>
                                      <p:cBhvr>
                                        <p:cTn id="198" dur="1" fill="hold">
                                          <p:stCondLst>
                                            <p:cond delay="0"/>
                                          </p:stCondLst>
                                        </p:cTn>
                                        <p:tgtEl>
                                          <p:spTgt spid="66581"/>
                                        </p:tgtEl>
                                        <p:attrNameLst>
                                          <p:attrName>style.visibility</p:attrName>
                                        </p:attrNameLst>
                                      </p:cBhvr>
                                      <p:to>
                                        <p:strVal val="visible"/>
                                      </p:to>
                                    </p:set>
                                    <p:anim calcmode="lin" valueType="num">
                                      <p:cBhvr>
                                        <p:cTn id="199" dur="500" fill="hold"/>
                                        <p:tgtEl>
                                          <p:spTgt spid="66581"/>
                                        </p:tgtEl>
                                        <p:attrNameLst>
                                          <p:attrName>ppt_w</p:attrName>
                                        </p:attrNameLst>
                                      </p:cBhvr>
                                      <p:tavLst>
                                        <p:tav tm="0">
                                          <p:val>
                                            <p:fltVal val="0"/>
                                          </p:val>
                                        </p:tav>
                                        <p:tav tm="100000">
                                          <p:val>
                                            <p:strVal val="#ppt_w"/>
                                          </p:val>
                                        </p:tav>
                                      </p:tavLst>
                                    </p:anim>
                                    <p:anim calcmode="lin" valueType="num">
                                      <p:cBhvr>
                                        <p:cTn id="200" dur="500" fill="hold"/>
                                        <p:tgtEl>
                                          <p:spTgt spid="66581"/>
                                        </p:tgtEl>
                                        <p:attrNameLst>
                                          <p:attrName>ppt_h</p:attrName>
                                        </p:attrNameLst>
                                      </p:cBhvr>
                                      <p:tavLst>
                                        <p:tav tm="0">
                                          <p:val>
                                            <p:fltVal val="0"/>
                                          </p:val>
                                        </p:tav>
                                        <p:tav tm="100000">
                                          <p:val>
                                            <p:strVal val="#ppt_h"/>
                                          </p:val>
                                        </p:tav>
                                      </p:tavLst>
                                    </p:anim>
                                    <p:animEffect transition="in" filter="fade">
                                      <p:cBhvr>
                                        <p:cTn id="201" dur="500"/>
                                        <p:tgtEl>
                                          <p:spTgt spid="66581"/>
                                        </p:tgtEl>
                                      </p:cBhvr>
                                    </p:animEffect>
                                  </p:childTnLst>
                                </p:cTn>
                              </p:par>
                              <p:par>
                                <p:cTn id="202" presetID="53" presetClass="entr" presetSubtype="0" fill="hold" nodeType="withEffect">
                                  <p:stCondLst>
                                    <p:cond delay="0"/>
                                  </p:stCondLst>
                                  <p:childTnLst>
                                    <p:set>
                                      <p:cBhvr>
                                        <p:cTn id="203" dur="1" fill="hold">
                                          <p:stCondLst>
                                            <p:cond delay="0"/>
                                          </p:stCondLst>
                                        </p:cTn>
                                        <p:tgtEl>
                                          <p:spTgt spid="7"/>
                                        </p:tgtEl>
                                        <p:attrNameLst>
                                          <p:attrName>style.visibility</p:attrName>
                                        </p:attrNameLst>
                                      </p:cBhvr>
                                      <p:to>
                                        <p:strVal val="visible"/>
                                      </p:to>
                                    </p:set>
                                    <p:anim calcmode="lin" valueType="num">
                                      <p:cBhvr>
                                        <p:cTn id="204" dur="500" fill="hold"/>
                                        <p:tgtEl>
                                          <p:spTgt spid="7"/>
                                        </p:tgtEl>
                                        <p:attrNameLst>
                                          <p:attrName>ppt_w</p:attrName>
                                        </p:attrNameLst>
                                      </p:cBhvr>
                                      <p:tavLst>
                                        <p:tav tm="0">
                                          <p:val>
                                            <p:fltVal val="0"/>
                                          </p:val>
                                        </p:tav>
                                        <p:tav tm="100000">
                                          <p:val>
                                            <p:strVal val="#ppt_w"/>
                                          </p:val>
                                        </p:tav>
                                      </p:tavLst>
                                    </p:anim>
                                    <p:anim calcmode="lin" valueType="num">
                                      <p:cBhvr>
                                        <p:cTn id="205" dur="500" fill="hold"/>
                                        <p:tgtEl>
                                          <p:spTgt spid="7"/>
                                        </p:tgtEl>
                                        <p:attrNameLst>
                                          <p:attrName>ppt_h</p:attrName>
                                        </p:attrNameLst>
                                      </p:cBhvr>
                                      <p:tavLst>
                                        <p:tav tm="0">
                                          <p:val>
                                            <p:fltVal val="0"/>
                                          </p:val>
                                        </p:tav>
                                        <p:tav tm="100000">
                                          <p:val>
                                            <p:strVal val="#ppt_h"/>
                                          </p:val>
                                        </p:tav>
                                      </p:tavLst>
                                    </p:anim>
                                    <p:animEffect transition="in" filter="fade">
                                      <p:cBhvr>
                                        <p:cTn id="206" dur="500"/>
                                        <p:tgtEl>
                                          <p:spTgt spid="7"/>
                                        </p:tgtEl>
                                      </p:cBhvr>
                                    </p:animEffect>
                                  </p:childTnLst>
                                </p:cTn>
                              </p:par>
                              <p:par>
                                <p:cTn id="207" presetID="53" presetClass="entr" presetSubtype="0" fill="hold" nodeType="withEffect">
                                  <p:stCondLst>
                                    <p:cond delay="0"/>
                                  </p:stCondLst>
                                  <p:childTnLst>
                                    <p:set>
                                      <p:cBhvr>
                                        <p:cTn id="208" dur="1" fill="hold">
                                          <p:stCondLst>
                                            <p:cond delay="0"/>
                                          </p:stCondLst>
                                        </p:cTn>
                                        <p:tgtEl>
                                          <p:spTgt spid="66579"/>
                                        </p:tgtEl>
                                        <p:attrNameLst>
                                          <p:attrName>style.visibility</p:attrName>
                                        </p:attrNameLst>
                                      </p:cBhvr>
                                      <p:to>
                                        <p:strVal val="visible"/>
                                      </p:to>
                                    </p:set>
                                    <p:anim calcmode="lin" valueType="num">
                                      <p:cBhvr>
                                        <p:cTn id="209" dur="500" fill="hold"/>
                                        <p:tgtEl>
                                          <p:spTgt spid="66579"/>
                                        </p:tgtEl>
                                        <p:attrNameLst>
                                          <p:attrName>ppt_w</p:attrName>
                                        </p:attrNameLst>
                                      </p:cBhvr>
                                      <p:tavLst>
                                        <p:tav tm="0">
                                          <p:val>
                                            <p:fltVal val="0"/>
                                          </p:val>
                                        </p:tav>
                                        <p:tav tm="100000">
                                          <p:val>
                                            <p:strVal val="#ppt_w"/>
                                          </p:val>
                                        </p:tav>
                                      </p:tavLst>
                                    </p:anim>
                                    <p:anim calcmode="lin" valueType="num">
                                      <p:cBhvr>
                                        <p:cTn id="210" dur="500" fill="hold"/>
                                        <p:tgtEl>
                                          <p:spTgt spid="66579"/>
                                        </p:tgtEl>
                                        <p:attrNameLst>
                                          <p:attrName>ppt_h</p:attrName>
                                        </p:attrNameLst>
                                      </p:cBhvr>
                                      <p:tavLst>
                                        <p:tav tm="0">
                                          <p:val>
                                            <p:fltVal val="0"/>
                                          </p:val>
                                        </p:tav>
                                        <p:tav tm="100000">
                                          <p:val>
                                            <p:strVal val="#ppt_h"/>
                                          </p:val>
                                        </p:tav>
                                      </p:tavLst>
                                    </p:anim>
                                    <p:animEffect transition="in" filter="fade">
                                      <p:cBhvr>
                                        <p:cTn id="211" dur="500"/>
                                        <p:tgtEl>
                                          <p:spTgt spid="66579"/>
                                        </p:tgtEl>
                                      </p:cBhvr>
                                    </p:animEffect>
                                  </p:childTnLst>
                                </p:cTn>
                              </p:par>
                              <p:par>
                                <p:cTn id="212" presetID="53" presetClass="entr" presetSubtype="0" fill="hold" nodeType="withEffect">
                                  <p:stCondLst>
                                    <p:cond delay="0"/>
                                  </p:stCondLst>
                                  <p:childTnLst>
                                    <p:set>
                                      <p:cBhvr>
                                        <p:cTn id="213" dur="1" fill="hold">
                                          <p:stCondLst>
                                            <p:cond delay="0"/>
                                          </p:stCondLst>
                                        </p:cTn>
                                        <p:tgtEl>
                                          <p:spTgt spid="8"/>
                                        </p:tgtEl>
                                        <p:attrNameLst>
                                          <p:attrName>style.visibility</p:attrName>
                                        </p:attrNameLst>
                                      </p:cBhvr>
                                      <p:to>
                                        <p:strVal val="visible"/>
                                      </p:to>
                                    </p:set>
                                    <p:anim calcmode="lin" valueType="num">
                                      <p:cBhvr>
                                        <p:cTn id="214" dur="500" fill="hold"/>
                                        <p:tgtEl>
                                          <p:spTgt spid="8"/>
                                        </p:tgtEl>
                                        <p:attrNameLst>
                                          <p:attrName>ppt_w</p:attrName>
                                        </p:attrNameLst>
                                      </p:cBhvr>
                                      <p:tavLst>
                                        <p:tav tm="0">
                                          <p:val>
                                            <p:fltVal val="0"/>
                                          </p:val>
                                        </p:tav>
                                        <p:tav tm="100000">
                                          <p:val>
                                            <p:strVal val="#ppt_w"/>
                                          </p:val>
                                        </p:tav>
                                      </p:tavLst>
                                    </p:anim>
                                    <p:anim calcmode="lin" valueType="num">
                                      <p:cBhvr>
                                        <p:cTn id="215" dur="500" fill="hold"/>
                                        <p:tgtEl>
                                          <p:spTgt spid="8"/>
                                        </p:tgtEl>
                                        <p:attrNameLst>
                                          <p:attrName>ppt_h</p:attrName>
                                        </p:attrNameLst>
                                      </p:cBhvr>
                                      <p:tavLst>
                                        <p:tav tm="0">
                                          <p:val>
                                            <p:fltVal val="0"/>
                                          </p:val>
                                        </p:tav>
                                        <p:tav tm="100000">
                                          <p:val>
                                            <p:strVal val="#ppt_h"/>
                                          </p:val>
                                        </p:tav>
                                      </p:tavLst>
                                    </p:anim>
                                    <p:animEffect transition="in" filter="fade">
                                      <p:cBhvr>
                                        <p:cTn id="216" dur="500"/>
                                        <p:tgtEl>
                                          <p:spTgt spid="8"/>
                                        </p:tgtEl>
                                      </p:cBhvr>
                                    </p:animEffect>
                                  </p:childTnLst>
                                </p:cTn>
                              </p:par>
                              <p:par>
                                <p:cTn id="217" presetID="53" presetClass="entr" presetSubtype="0" fill="hold" nodeType="withEffect">
                                  <p:stCondLst>
                                    <p:cond delay="0"/>
                                  </p:stCondLst>
                                  <p:childTnLst>
                                    <p:set>
                                      <p:cBhvr>
                                        <p:cTn id="218" dur="1" fill="hold">
                                          <p:stCondLst>
                                            <p:cond delay="0"/>
                                          </p:stCondLst>
                                        </p:cTn>
                                        <p:tgtEl>
                                          <p:spTgt spid="108"/>
                                        </p:tgtEl>
                                        <p:attrNameLst>
                                          <p:attrName>style.visibility</p:attrName>
                                        </p:attrNameLst>
                                      </p:cBhvr>
                                      <p:to>
                                        <p:strVal val="visible"/>
                                      </p:to>
                                    </p:set>
                                    <p:anim calcmode="lin" valueType="num">
                                      <p:cBhvr>
                                        <p:cTn id="219" dur="500" fill="hold"/>
                                        <p:tgtEl>
                                          <p:spTgt spid="108"/>
                                        </p:tgtEl>
                                        <p:attrNameLst>
                                          <p:attrName>ppt_w</p:attrName>
                                        </p:attrNameLst>
                                      </p:cBhvr>
                                      <p:tavLst>
                                        <p:tav tm="0">
                                          <p:val>
                                            <p:fltVal val="0"/>
                                          </p:val>
                                        </p:tav>
                                        <p:tav tm="100000">
                                          <p:val>
                                            <p:strVal val="#ppt_w"/>
                                          </p:val>
                                        </p:tav>
                                      </p:tavLst>
                                    </p:anim>
                                    <p:anim calcmode="lin" valueType="num">
                                      <p:cBhvr>
                                        <p:cTn id="220" dur="500" fill="hold"/>
                                        <p:tgtEl>
                                          <p:spTgt spid="108"/>
                                        </p:tgtEl>
                                        <p:attrNameLst>
                                          <p:attrName>ppt_h</p:attrName>
                                        </p:attrNameLst>
                                      </p:cBhvr>
                                      <p:tavLst>
                                        <p:tav tm="0">
                                          <p:val>
                                            <p:fltVal val="0"/>
                                          </p:val>
                                        </p:tav>
                                        <p:tav tm="100000">
                                          <p:val>
                                            <p:strVal val="#ppt_h"/>
                                          </p:val>
                                        </p:tav>
                                      </p:tavLst>
                                    </p:anim>
                                    <p:animEffect transition="in" filter="fade">
                                      <p:cBhvr>
                                        <p:cTn id="221" dur="500"/>
                                        <p:tgtEl>
                                          <p:spTgt spid="108"/>
                                        </p:tgtEl>
                                      </p:cBhvr>
                                    </p:animEffect>
                                  </p:childTnLst>
                                </p:cTn>
                              </p:par>
                            </p:childTnLst>
                          </p:cTn>
                        </p:par>
                      </p:childTnLst>
                    </p:cTn>
                  </p:par>
                  <p:par>
                    <p:cTn id="222" fill="hold">
                      <p:stCondLst>
                        <p:cond delay="indefinite"/>
                      </p:stCondLst>
                      <p:childTnLst>
                        <p:par>
                          <p:cTn id="223" fill="hold">
                            <p:stCondLst>
                              <p:cond delay="0"/>
                            </p:stCondLst>
                            <p:childTnLst>
                              <p:par>
                                <p:cTn id="224" presetID="22" presetClass="entr" presetSubtype="1" fill="hold" nodeType="clickEffect">
                                  <p:stCondLst>
                                    <p:cond delay="0"/>
                                  </p:stCondLst>
                                  <p:childTnLst>
                                    <p:set>
                                      <p:cBhvr>
                                        <p:cTn id="225" dur="1" fill="hold">
                                          <p:stCondLst>
                                            <p:cond delay="0"/>
                                          </p:stCondLst>
                                        </p:cTn>
                                        <p:tgtEl>
                                          <p:spTgt spid="81"/>
                                        </p:tgtEl>
                                        <p:attrNameLst>
                                          <p:attrName>style.visibility</p:attrName>
                                        </p:attrNameLst>
                                      </p:cBhvr>
                                      <p:to>
                                        <p:strVal val="visible"/>
                                      </p:to>
                                    </p:set>
                                    <p:animEffect transition="in" filter="wipe(up)">
                                      <p:cBhvr>
                                        <p:cTn id="226" dur="500"/>
                                        <p:tgtEl>
                                          <p:spTgt spid="81"/>
                                        </p:tgtEl>
                                      </p:cBhvr>
                                    </p:animEffect>
                                  </p:childTnLst>
                                </p:cTn>
                              </p:par>
                              <p:par>
                                <p:cTn id="227" presetID="53" presetClass="entr" presetSubtype="0" fill="hold" grpId="0" nodeType="withEffect">
                                  <p:stCondLst>
                                    <p:cond delay="0"/>
                                  </p:stCondLst>
                                  <p:childTnLst>
                                    <p:set>
                                      <p:cBhvr>
                                        <p:cTn id="228" dur="1" fill="hold">
                                          <p:stCondLst>
                                            <p:cond delay="0"/>
                                          </p:stCondLst>
                                        </p:cTn>
                                        <p:tgtEl>
                                          <p:spTgt spid="66574"/>
                                        </p:tgtEl>
                                        <p:attrNameLst>
                                          <p:attrName>style.visibility</p:attrName>
                                        </p:attrNameLst>
                                      </p:cBhvr>
                                      <p:to>
                                        <p:strVal val="visible"/>
                                      </p:to>
                                    </p:set>
                                    <p:anim calcmode="lin" valueType="num">
                                      <p:cBhvr>
                                        <p:cTn id="229" dur="500" fill="hold"/>
                                        <p:tgtEl>
                                          <p:spTgt spid="66574"/>
                                        </p:tgtEl>
                                        <p:attrNameLst>
                                          <p:attrName>ppt_w</p:attrName>
                                        </p:attrNameLst>
                                      </p:cBhvr>
                                      <p:tavLst>
                                        <p:tav tm="0">
                                          <p:val>
                                            <p:fltVal val="0"/>
                                          </p:val>
                                        </p:tav>
                                        <p:tav tm="100000">
                                          <p:val>
                                            <p:strVal val="#ppt_w"/>
                                          </p:val>
                                        </p:tav>
                                      </p:tavLst>
                                    </p:anim>
                                    <p:anim calcmode="lin" valueType="num">
                                      <p:cBhvr>
                                        <p:cTn id="230" dur="500" fill="hold"/>
                                        <p:tgtEl>
                                          <p:spTgt spid="66574"/>
                                        </p:tgtEl>
                                        <p:attrNameLst>
                                          <p:attrName>ppt_h</p:attrName>
                                        </p:attrNameLst>
                                      </p:cBhvr>
                                      <p:tavLst>
                                        <p:tav tm="0">
                                          <p:val>
                                            <p:fltVal val="0"/>
                                          </p:val>
                                        </p:tav>
                                        <p:tav tm="100000">
                                          <p:val>
                                            <p:strVal val="#ppt_h"/>
                                          </p:val>
                                        </p:tav>
                                      </p:tavLst>
                                    </p:anim>
                                    <p:animEffect transition="in" filter="fade">
                                      <p:cBhvr>
                                        <p:cTn id="231" dur="500"/>
                                        <p:tgtEl>
                                          <p:spTgt spid="66574"/>
                                        </p:tgtEl>
                                      </p:cBhvr>
                                    </p:animEffect>
                                  </p:childTnLst>
                                </p:cTn>
                              </p:par>
                              <p:par>
                                <p:cTn id="232" presetID="22" presetClass="entr" presetSubtype="2" fill="hold" grpId="0" nodeType="withEffect">
                                  <p:stCondLst>
                                    <p:cond delay="0"/>
                                  </p:stCondLst>
                                  <p:childTnLst>
                                    <p:set>
                                      <p:cBhvr>
                                        <p:cTn id="233" dur="1" fill="hold">
                                          <p:stCondLst>
                                            <p:cond delay="0"/>
                                          </p:stCondLst>
                                        </p:cTn>
                                        <p:tgtEl>
                                          <p:spTgt spid="107"/>
                                        </p:tgtEl>
                                        <p:attrNameLst>
                                          <p:attrName>style.visibility</p:attrName>
                                        </p:attrNameLst>
                                      </p:cBhvr>
                                      <p:to>
                                        <p:strVal val="visible"/>
                                      </p:to>
                                    </p:set>
                                    <p:animEffect transition="in" filter="wipe(right)">
                                      <p:cBhvr>
                                        <p:cTn id="234" dur="500"/>
                                        <p:tgtEl>
                                          <p:spTgt spid="107"/>
                                        </p:tgtEl>
                                      </p:cBhvr>
                                    </p:animEffect>
                                  </p:childTnLst>
                                </p:cTn>
                              </p:par>
                              <p:par>
                                <p:cTn id="235" presetID="53" presetClass="entr" presetSubtype="0" fill="hold" grpId="0" nodeType="withEffect">
                                  <p:stCondLst>
                                    <p:cond delay="0"/>
                                  </p:stCondLst>
                                  <p:childTnLst>
                                    <p:set>
                                      <p:cBhvr>
                                        <p:cTn id="236" dur="1" fill="hold">
                                          <p:stCondLst>
                                            <p:cond delay="0"/>
                                          </p:stCondLst>
                                        </p:cTn>
                                        <p:tgtEl>
                                          <p:spTgt spid="125"/>
                                        </p:tgtEl>
                                        <p:attrNameLst>
                                          <p:attrName>style.visibility</p:attrName>
                                        </p:attrNameLst>
                                      </p:cBhvr>
                                      <p:to>
                                        <p:strVal val="visible"/>
                                      </p:to>
                                    </p:set>
                                    <p:anim calcmode="lin" valueType="num">
                                      <p:cBhvr>
                                        <p:cTn id="237" dur="500" fill="hold"/>
                                        <p:tgtEl>
                                          <p:spTgt spid="125"/>
                                        </p:tgtEl>
                                        <p:attrNameLst>
                                          <p:attrName>ppt_w</p:attrName>
                                        </p:attrNameLst>
                                      </p:cBhvr>
                                      <p:tavLst>
                                        <p:tav tm="0">
                                          <p:val>
                                            <p:fltVal val="0"/>
                                          </p:val>
                                        </p:tav>
                                        <p:tav tm="100000">
                                          <p:val>
                                            <p:strVal val="#ppt_w"/>
                                          </p:val>
                                        </p:tav>
                                      </p:tavLst>
                                    </p:anim>
                                    <p:anim calcmode="lin" valueType="num">
                                      <p:cBhvr>
                                        <p:cTn id="238" dur="500" fill="hold"/>
                                        <p:tgtEl>
                                          <p:spTgt spid="125"/>
                                        </p:tgtEl>
                                        <p:attrNameLst>
                                          <p:attrName>ppt_h</p:attrName>
                                        </p:attrNameLst>
                                      </p:cBhvr>
                                      <p:tavLst>
                                        <p:tav tm="0">
                                          <p:val>
                                            <p:fltVal val="0"/>
                                          </p:val>
                                        </p:tav>
                                        <p:tav tm="100000">
                                          <p:val>
                                            <p:strVal val="#ppt_h"/>
                                          </p:val>
                                        </p:tav>
                                      </p:tavLst>
                                    </p:anim>
                                    <p:animEffect transition="in" filter="fade">
                                      <p:cBhvr>
                                        <p:cTn id="239" dur="500"/>
                                        <p:tgtEl>
                                          <p:spTgt spid="125"/>
                                        </p:tgtEl>
                                      </p:cBhvr>
                                    </p:animEffect>
                                  </p:childTnLst>
                                </p:cTn>
                              </p:par>
                              <p:par>
                                <p:cTn id="240" presetID="22" presetClass="entr" presetSubtype="1" fill="hold" grpId="0" nodeType="withEffect">
                                  <p:stCondLst>
                                    <p:cond delay="0"/>
                                  </p:stCondLst>
                                  <p:childTnLst>
                                    <p:set>
                                      <p:cBhvr>
                                        <p:cTn id="241" dur="1" fill="hold">
                                          <p:stCondLst>
                                            <p:cond delay="0"/>
                                          </p:stCondLst>
                                        </p:cTn>
                                        <p:tgtEl>
                                          <p:spTgt spid="106"/>
                                        </p:tgtEl>
                                        <p:attrNameLst>
                                          <p:attrName>style.visibility</p:attrName>
                                        </p:attrNameLst>
                                      </p:cBhvr>
                                      <p:to>
                                        <p:strVal val="visible"/>
                                      </p:to>
                                    </p:set>
                                    <p:animEffect transition="in" filter="wipe(up)">
                                      <p:cBhvr>
                                        <p:cTn id="242" dur="500"/>
                                        <p:tgtEl>
                                          <p:spTgt spid="106"/>
                                        </p:tgtEl>
                                      </p:cBhvr>
                                    </p:animEffect>
                                  </p:childTnLst>
                                </p:cTn>
                              </p:par>
                              <p:par>
                                <p:cTn id="243" presetID="53" presetClass="entr" presetSubtype="0" fill="hold" grpId="0" nodeType="withEffect">
                                  <p:stCondLst>
                                    <p:cond delay="0"/>
                                  </p:stCondLst>
                                  <p:childTnLst>
                                    <p:set>
                                      <p:cBhvr>
                                        <p:cTn id="244" dur="1" fill="hold">
                                          <p:stCondLst>
                                            <p:cond delay="0"/>
                                          </p:stCondLst>
                                        </p:cTn>
                                        <p:tgtEl>
                                          <p:spTgt spid="126"/>
                                        </p:tgtEl>
                                        <p:attrNameLst>
                                          <p:attrName>style.visibility</p:attrName>
                                        </p:attrNameLst>
                                      </p:cBhvr>
                                      <p:to>
                                        <p:strVal val="visible"/>
                                      </p:to>
                                    </p:set>
                                    <p:anim calcmode="lin" valueType="num">
                                      <p:cBhvr>
                                        <p:cTn id="245" dur="500" fill="hold"/>
                                        <p:tgtEl>
                                          <p:spTgt spid="126"/>
                                        </p:tgtEl>
                                        <p:attrNameLst>
                                          <p:attrName>ppt_w</p:attrName>
                                        </p:attrNameLst>
                                      </p:cBhvr>
                                      <p:tavLst>
                                        <p:tav tm="0">
                                          <p:val>
                                            <p:fltVal val="0"/>
                                          </p:val>
                                        </p:tav>
                                        <p:tav tm="100000">
                                          <p:val>
                                            <p:strVal val="#ppt_w"/>
                                          </p:val>
                                        </p:tav>
                                      </p:tavLst>
                                    </p:anim>
                                    <p:anim calcmode="lin" valueType="num">
                                      <p:cBhvr>
                                        <p:cTn id="246" dur="500" fill="hold"/>
                                        <p:tgtEl>
                                          <p:spTgt spid="126"/>
                                        </p:tgtEl>
                                        <p:attrNameLst>
                                          <p:attrName>ppt_h</p:attrName>
                                        </p:attrNameLst>
                                      </p:cBhvr>
                                      <p:tavLst>
                                        <p:tav tm="0">
                                          <p:val>
                                            <p:fltVal val="0"/>
                                          </p:val>
                                        </p:tav>
                                        <p:tav tm="100000">
                                          <p:val>
                                            <p:strVal val="#ppt_h"/>
                                          </p:val>
                                        </p:tav>
                                      </p:tavLst>
                                    </p:anim>
                                    <p:animEffect transition="in" filter="fade">
                                      <p:cBhvr>
                                        <p:cTn id="24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4" grpId="0" animBg="1"/>
      <p:bldP spid="89" grpId="0" animBg="1"/>
      <p:bldP spid="90" grpId="0" animBg="1"/>
      <p:bldP spid="91" grpId="0" animBg="1"/>
      <p:bldP spid="106" grpId="0" animBg="1"/>
      <p:bldP spid="107" grpId="0" animBg="1"/>
      <p:bldP spid="109" grpId="0" animBg="1"/>
      <p:bldP spid="125" grpId="0" animBg="1"/>
      <p:bldP spid="126" grpId="0" animBg="1"/>
      <p:bldP spid="97" grpId="0" animBg="1"/>
      <p:bldP spid="1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Título"/>
          <p:cNvSpPr>
            <a:spLocks noGrp="1"/>
          </p:cNvSpPr>
          <p:nvPr>
            <p:ph type="title"/>
          </p:nvPr>
        </p:nvSpPr>
        <p:spPr>
          <a:xfrm>
            <a:off x="661988" y="188913"/>
            <a:ext cx="8748712" cy="1238250"/>
          </a:xfrm>
        </p:spPr>
        <p:txBody>
          <a:bodyPr vert="horz" anchor="t">
            <a:noAutofit/>
          </a:bodyPr>
          <a:lstStyle/>
          <a:p>
            <a:pPr eaLnBrk="1" fontAlgn="auto" hangingPunct="1">
              <a:spcAft>
                <a:spcPts val="0"/>
              </a:spcAft>
              <a:defRPr/>
            </a:pPr>
            <a:r>
              <a:rPr lang="es-PY" sz="3200" spc="0"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Antecedentes</a:t>
            </a:r>
            <a:endParaRPr lang="en-US" sz="3200" spc="0"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endParaRPr>
          </a:p>
        </p:txBody>
      </p:sp>
      <p:sp>
        <p:nvSpPr>
          <p:cNvPr id="12291" name="4 Marcador de contenido"/>
          <p:cNvSpPr>
            <a:spLocks noGrp="1"/>
          </p:cNvSpPr>
          <p:nvPr>
            <p:ph sz="quarter" idx="13"/>
          </p:nvPr>
        </p:nvSpPr>
        <p:spPr>
          <a:xfrm>
            <a:off x="660400" y="1052513"/>
            <a:ext cx="9045575" cy="5119687"/>
          </a:xfrm>
        </p:spPr>
        <p:txBody>
          <a:bodyPr/>
          <a:lstStyle/>
          <a:p>
            <a:r>
              <a:rPr lang="es-PY" sz="2400" dirty="0" smtClean="0"/>
              <a:t>Visión estratégica (STP – GTZ, 1998)</a:t>
            </a:r>
          </a:p>
          <a:p>
            <a:r>
              <a:rPr lang="es-PY" sz="2400" dirty="0" smtClean="0"/>
              <a:t>Estrategia de Desarrollo Económico del Paraguay (EDEP, STP – JICA,  2000).</a:t>
            </a:r>
          </a:p>
          <a:p>
            <a:r>
              <a:rPr lang="es-PY" sz="2400" dirty="0" smtClean="0"/>
              <a:t>Estudio para el Desarrollo Económico del Paraguay (Gobierno de Taiwán, 2002)</a:t>
            </a:r>
          </a:p>
          <a:p>
            <a:r>
              <a:rPr lang="es-PY" sz="2400" dirty="0" smtClean="0"/>
              <a:t>Motores de Desarrollo (STP – KOICA, 2010).</a:t>
            </a:r>
          </a:p>
          <a:p>
            <a:r>
              <a:rPr lang="es-PY" sz="2400" dirty="0" smtClean="0"/>
              <a:t>Plan Estratégico Económico y Social (2008-2013)</a:t>
            </a:r>
          </a:p>
          <a:p>
            <a:r>
              <a:rPr lang="es-PY" sz="2400" dirty="0" smtClean="0"/>
              <a:t>Taller de Planificación Estratégica Gubernamental (2009-2013) – Cerrito 1</a:t>
            </a:r>
          </a:p>
          <a:p>
            <a:r>
              <a:rPr lang="es-PY" sz="2400" dirty="0" smtClean="0"/>
              <a:t>Plan de Gestión del Gabinete Social – Cerrito 2</a:t>
            </a:r>
          </a:p>
          <a:p>
            <a:r>
              <a:rPr lang="es-PY" sz="2400" dirty="0" smtClean="0"/>
              <a:t>Propuesta de Política Publica para el Desarrollo Social – Cerrito 3</a:t>
            </a:r>
          </a:p>
          <a:p>
            <a:endParaRPr lang="en-US" sz="24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600" y="277814"/>
            <a:ext cx="9923199" cy="6302375"/>
          </a:xfrm>
          <a:prstGeom prst="rect">
            <a:avLst/>
          </a:prstGeom>
          <a:noFill/>
          <a:ln w="9525">
            <a:noFill/>
            <a:miter lim="800000"/>
            <a:headEnd/>
            <a:tailEnd/>
          </a:ln>
          <a:effectLst/>
        </p:spPr>
      </p:pic>
      <p:sp>
        <p:nvSpPr>
          <p:cNvPr id="107" name="Freeform 27"/>
          <p:cNvSpPr>
            <a:spLocks/>
          </p:cNvSpPr>
          <p:nvPr/>
        </p:nvSpPr>
        <p:spPr bwMode="auto">
          <a:xfrm>
            <a:off x="4640000" y="3452814"/>
            <a:ext cx="668998" cy="227013"/>
          </a:xfrm>
          <a:custGeom>
            <a:avLst/>
            <a:gdLst>
              <a:gd name="T0" fmla="*/ 0 w 911"/>
              <a:gd name="T1" fmla="*/ 2147483647 h 331"/>
              <a:gd name="T2" fmla="*/ 2147483647 w 911"/>
              <a:gd name="T3" fmla="*/ 2147483647 h 331"/>
              <a:gd name="T4" fmla="*/ 2147483647 w 911"/>
              <a:gd name="T5" fmla="*/ 2147483647 h 331"/>
              <a:gd name="T6" fmla="*/ 2147483647 w 911"/>
              <a:gd name="T7" fmla="*/ 2147483647 h 331"/>
              <a:gd name="T8" fmla="*/ 2147483647 w 911"/>
              <a:gd name="T9" fmla="*/ 2147483647 h 331"/>
              <a:gd name="T10" fmla="*/ 2147483647 w 911"/>
              <a:gd name="T11" fmla="*/ 2147483647 h 331"/>
              <a:gd name="T12" fmla="*/ 2147483647 w 911"/>
              <a:gd name="T13" fmla="*/ 2147483647 h 331"/>
              <a:gd name="T14" fmla="*/ 2147483647 w 911"/>
              <a:gd name="T15" fmla="*/ 2147483647 h 331"/>
              <a:gd name="T16" fmla="*/ 0 60000 65536"/>
              <a:gd name="T17" fmla="*/ 0 60000 65536"/>
              <a:gd name="T18" fmla="*/ 0 60000 65536"/>
              <a:gd name="T19" fmla="*/ 0 60000 65536"/>
              <a:gd name="T20" fmla="*/ 0 60000 65536"/>
              <a:gd name="T21" fmla="*/ 0 60000 65536"/>
              <a:gd name="T22" fmla="*/ 0 60000 65536"/>
              <a:gd name="T23" fmla="*/ 0 60000 65536"/>
              <a:gd name="T24" fmla="*/ 0 w 911"/>
              <a:gd name="T25" fmla="*/ 0 h 331"/>
              <a:gd name="T26" fmla="*/ 911 w 911"/>
              <a:gd name="T27" fmla="*/ 331 h 3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1" h="331">
                <a:moveTo>
                  <a:pt x="0" y="331"/>
                </a:moveTo>
                <a:cubicBezTo>
                  <a:pt x="26" y="318"/>
                  <a:pt x="113" y="284"/>
                  <a:pt x="157" y="256"/>
                </a:cubicBezTo>
                <a:cubicBezTo>
                  <a:pt x="201" y="228"/>
                  <a:pt x="220" y="181"/>
                  <a:pt x="261" y="164"/>
                </a:cubicBezTo>
                <a:cubicBezTo>
                  <a:pt x="302" y="147"/>
                  <a:pt x="349" y="165"/>
                  <a:pt x="401" y="152"/>
                </a:cubicBezTo>
                <a:cubicBezTo>
                  <a:pt x="453" y="139"/>
                  <a:pt x="524" y="99"/>
                  <a:pt x="573" y="88"/>
                </a:cubicBezTo>
                <a:cubicBezTo>
                  <a:pt x="622" y="77"/>
                  <a:pt x="662" y="96"/>
                  <a:pt x="697" y="84"/>
                </a:cubicBezTo>
                <a:cubicBezTo>
                  <a:pt x="732" y="72"/>
                  <a:pt x="749" y="28"/>
                  <a:pt x="785" y="14"/>
                </a:cubicBezTo>
                <a:cubicBezTo>
                  <a:pt x="821" y="0"/>
                  <a:pt x="885" y="4"/>
                  <a:pt x="911" y="2"/>
                </a:cubicBezTo>
              </a:path>
            </a:pathLst>
          </a:custGeom>
          <a:noFill/>
          <a:ln w="25400" cmpd="sng">
            <a:solidFill>
              <a:srgbClr val="C00000"/>
            </a:solidFill>
            <a:round/>
            <a:headEnd/>
            <a:tailEnd/>
          </a:ln>
        </p:spPr>
        <p:txBody>
          <a:bodyPr/>
          <a:lstStyle/>
          <a:p>
            <a:pPr>
              <a:defRPr/>
            </a:pPr>
            <a:endParaRPr lang="en-US" sz="1000">
              <a:latin typeface="+mn-lt"/>
            </a:endParaRPr>
          </a:p>
        </p:txBody>
      </p:sp>
      <p:grpSp>
        <p:nvGrpSpPr>
          <p:cNvPr id="2" name="56 Grupo"/>
          <p:cNvGrpSpPr/>
          <p:nvPr/>
        </p:nvGrpSpPr>
        <p:grpSpPr>
          <a:xfrm>
            <a:off x="4127501" y="2209801"/>
            <a:ext cx="1488540" cy="2362201"/>
            <a:chOff x="3810000" y="2209800"/>
            <a:chExt cx="1374037" cy="2362201"/>
          </a:xfrm>
        </p:grpSpPr>
        <p:sp>
          <p:nvSpPr>
            <p:cNvPr id="77" name="76 Forma libre"/>
            <p:cNvSpPr/>
            <p:nvPr/>
          </p:nvSpPr>
          <p:spPr>
            <a:xfrm>
              <a:off x="4098464" y="2209800"/>
              <a:ext cx="232012" cy="726210"/>
            </a:xfrm>
            <a:custGeom>
              <a:avLst/>
              <a:gdLst>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52400 w 579120"/>
                <a:gd name="connsiteY20" fmla="*/ 1562100 h 3009900"/>
                <a:gd name="connsiteX21" fmla="*/ 129540 w 579120"/>
                <a:gd name="connsiteY21" fmla="*/ 1653540 h 3009900"/>
                <a:gd name="connsiteX22" fmla="*/ 129540 w 579120"/>
                <a:gd name="connsiteY22" fmla="*/ 1653540 h 3009900"/>
                <a:gd name="connsiteX23" fmla="*/ 91440 w 579120"/>
                <a:gd name="connsiteY23" fmla="*/ 1714500 h 3009900"/>
                <a:gd name="connsiteX24" fmla="*/ 83820 w 579120"/>
                <a:gd name="connsiteY24" fmla="*/ 1866900 h 3009900"/>
                <a:gd name="connsiteX25" fmla="*/ 137160 w 579120"/>
                <a:gd name="connsiteY25" fmla="*/ 1988820 h 3009900"/>
                <a:gd name="connsiteX26" fmla="*/ 175260 w 579120"/>
                <a:gd name="connsiteY26" fmla="*/ 2087880 h 3009900"/>
                <a:gd name="connsiteX27" fmla="*/ 167640 w 579120"/>
                <a:gd name="connsiteY27" fmla="*/ 2186940 h 3009900"/>
                <a:gd name="connsiteX28" fmla="*/ 205740 w 579120"/>
                <a:gd name="connsiteY28" fmla="*/ 2232660 h 3009900"/>
                <a:gd name="connsiteX29" fmla="*/ 243840 w 579120"/>
                <a:gd name="connsiteY29" fmla="*/ 2308860 h 3009900"/>
                <a:gd name="connsiteX30" fmla="*/ 312420 w 579120"/>
                <a:gd name="connsiteY30" fmla="*/ 2354580 h 3009900"/>
                <a:gd name="connsiteX31" fmla="*/ 396240 w 579120"/>
                <a:gd name="connsiteY31" fmla="*/ 2438400 h 3009900"/>
                <a:gd name="connsiteX32" fmla="*/ 434340 w 579120"/>
                <a:gd name="connsiteY32" fmla="*/ 2583180 h 3009900"/>
                <a:gd name="connsiteX33" fmla="*/ 518160 w 579120"/>
                <a:gd name="connsiteY33" fmla="*/ 2697480 h 3009900"/>
                <a:gd name="connsiteX34" fmla="*/ 533400 w 579120"/>
                <a:gd name="connsiteY34" fmla="*/ 2872740 h 3009900"/>
                <a:gd name="connsiteX35" fmla="*/ 579120 w 579120"/>
                <a:gd name="connsiteY35" fmla="*/ 2994660 h 3009900"/>
                <a:gd name="connsiteX36" fmla="*/ 579120 w 579120"/>
                <a:gd name="connsiteY36"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129540 w 579120"/>
                <a:gd name="connsiteY21" fmla="*/ 1653540 h 3009900"/>
                <a:gd name="connsiteX22" fmla="*/ 91440 w 579120"/>
                <a:gd name="connsiteY22" fmla="*/ 1714500 h 3009900"/>
                <a:gd name="connsiteX23" fmla="*/ 83820 w 579120"/>
                <a:gd name="connsiteY23" fmla="*/ 1866900 h 3009900"/>
                <a:gd name="connsiteX24" fmla="*/ 137160 w 579120"/>
                <a:gd name="connsiteY24" fmla="*/ 1988820 h 3009900"/>
                <a:gd name="connsiteX25" fmla="*/ 175260 w 579120"/>
                <a:gd name="connsiteY25" fmla="*/ 2087880 h 3009900"/>
                <a:gd name="connsiteX26" fmla="*/ 167640 w 579120"/>
                <a:gd name="connsiteY26" fmla="*/ 2186940 h 3009900"/>
                <a:gd name="connsiteX27" fmla="*/ 205740 w 579120"/>
                <a:gd name="connsiteY27" fmla="*/ 2232660 h 3009900"/>
                <a:gd name="connsiteX28" fmla="*/ 243840 w 579120"/>
                <a:gd name="connsiteY28" fmla="*/ 2308860 h 3009900"/>
                <a:gd name="connsiteX29" fmla="*/ 312420 w 579120"/>
                <a:gd name="connsiteY29" fmla="*/ 2354580 h 3009900"/>
                <a:gd name="connsiteX30" fmla="*/ 396240 w 579120"/>
                <a:gd name="connsiteY30" fmla="*/ 2438400 h 3009900"/>
                <a:gd name="connsiteX31" fmla="*/ 434340 w 579120"/>
                <a:gd name="connsiteY31" fmla="*/ 2583180 h 3009900"/>
                <a:gd name="connsiteX32" fmla="*/ 518160 w 579120"/>
                <a:gd name="connsiteY32" fmla="*/ 2697480 h 3009900"/>
                <a:gd name="connsiteX33" fmla="*/ 533400 w 579120"/>
                <a:gd name="connsiteY33" fmla="*/ 2872740 h 3009900"/>
                <a:gd name="connsiteX34" fmla="*/ 579120 w 579120"/>
                <a:gd name="connsiteY34" fmla="*/ 2994660 h 3009900"/>
                <a:gd name="connsiteX35" fmla="*/ 579120 w 579120"/>
                <a:gd name="connsiteY35"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83820 w 579120"/>
                <a:gd name="connsiteY22" fmla="*/ 1866900 h 3009900"/>
                <a:gd name="connsiteX23" fmla="*/ 137160 w 579120"/>
                <a:gd name="connsiteY23" fmla="*/ 1988820 h 3009900"/>
                <a:gd name="connsiteX24" fmla="*/ 175260 w 579120"/>
                <a:gd name="connsiteY24" fmla="*/ 2087880 h 3009900"/>
                <a:gd name="connsiteX25" fmla="*/ 167640 w 579120"/>
                <a:gd name="connsiteY25" fmla="*/ 2186940 h 3009900"/>
                <a:gd name="connsiteX26" fmla="*/ 205740 w 579120"/>
                <a:gd name="connsiteY26" fmla="*/ 2232660 h 3009900"/>
                <a:gd name="connsiteX27" fmla="*/ 243840 w 579120"/>
                <a:gd name="connsiteY27" fmla="*/ 2308860 h 3009900"/>
                <a:gd name="connsiteX28" fmla="*/ 312420 w 579120"/>
                <a:gd name="connsiteY28" fmla="*/ 2354580 h 3009900"/>
                <a:gd name="connsiteX29" fmla="*/ 396240 w 579120"/>
                <a:gd name="connsiteY29" fmla="*/ 2438400 h 3009900"/>
                <a:gd name="connsiteX30" fmla="*/ 434340 w 579120"/>
                <a:gd name="connsiteY30" fmla="*/ 2583180 h 3009900"/>
                <a:gd name="connsiteX31" fmla="*/ 518160 w 579120"/>
                <a:gd name="connsiteY31" fmla="*/ 2697480 h 3009900"/>
                <a:gd name="connsiteX32" fmla="*/ 533400 w 579120"/>
                <a:gd name="connsiteY32" fmla="*/ 2872740 h 3009900"/>
                <a:gd name="connsiteX33" fmla="*/ 579120 w 579120"/>
                <a:gd name="connsiteY33" fmla="*/ 2994660 h 3009900"/>
                <a:gd name="connsiteX34" fmla="*/ 579120 w 579120"/>
                <a:gd name="connsiteY34"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137160 w 579120"/>
                <a:gd name="connsiteY22" fmla="*/ 1988820 h 3009900"/>
                <a:gd name="connsiteX23" fmla="*/ 175260 w 579120"/>
                <a:gd name="connsiteY23" fmla="*/ 2087880 h 3009900"/>
                <a:gd name="connsiteX24" fmla="*/ 167640 w 579120"/>
                <a:gd name="connsiteY24" fmla="*/ 2186940 h 3009900"/>
                <a:gd name="connsiteX25" fmla="*/ 205740 w 579120"/>
                <a:gd name="connsiteY25" fmla="*/ 2232660 h 3009900"/>
                <a:gd name="connsiteX26" fmla="*/ 243840 w 579120"/>
                <a:gd name="connsiteY26" fmla="*/ 2308860 h 3009900"/>
                <a:gd name="connsiteX27" fmla="*/ 312420 w 579120"/>
                <a:gd name="connsiteY27" fmla="*/ 2354580 h 3009900"/>
                <a:gd name="connsiteX28" fmla="*/ 396240 w 579120"/>
                <a:gd name="connsiteY28" fmla="*/ 2438400 h 3009900"/>
                <a:gd name="connsiteX29" fmla="*/ 434340 w 579120"/>
                <a:gd name="connsiteY29" fmla="*/ 2583180 h 3009900"/>
                <a:gd name="connsiteX30" fmla="*/ 518160 w 579120"/>
                <a:gd name="connsiteY30" fmla="*/ 2697480 h 3009900"/>
                <a:gd name="connsiteX31" fmla="*/ 533400 w 579120"/>
                <a:gd name="connsiteY31" fmla="*/ 2872740 h 3009900"/>
                <a:gd name="connsiteX32" fmla="*/ 579120 w 579120"/>
                <a:gd name="connsiteY32" fmla="*/ 2994660 h 3009900"/>
                <a:gd name="connsiteX33" fmla="*/ 579120 w 579120"/>
                <a:gd name="connsiteY33"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175260 w 579120"/>
                <a:gd name="connsiteY22" fmla="*/ 2087880 h 3009900"/>
                <a:gd name="connsiteX23" fmla="*/ 167640 w 579120"/>
                <a:gd name="connsiteY23" fmla="*/ 2186940 h 3009900"/>
                <a:gd name="connsiteX24" fmla="*/ 205740 w 579120"/>
                <a:gd name="connsiteY24" fmla="*/ 2232660 h 3009900"/>
                <a:gd name="connsiteX25" fmla="*/ 243840 w 579120"/>
                <a:gd name="connsiteY25" fmla="*/ 2308860 h 3009900"/>
                <a:gd name="connsiteX26" fmla="*/ 312420 w 579120"/>
                <a:gd name="connsiteY26" fmla="*/ 2354580 h 3009900"/>
                <a:gd name="connsiteX27" fmla="*/ 396240 w 579120"/>
                <a:gd name="connsiteY27" fmla="*/ 2438400 h 3009900"/>
                <a:gd name="connsiteX28" fmla="*/ 434340 w 579120"/>
                <a:gd name="connsiteY28" fmla="*/ 2583180 h 3009900"/>
                <a:gd name="connsiteX29" fmla="*/ 518160 w 579120"/>
                <a:gd name="connsiteY29" fmla="*/ 2697480 h 3009900"/>
                <a:gd name="connsiteX30" fmla="*/ 533400 w 579120"/>
                <a:gd name="connsiteY30" fmla="*/ 2872740 h 3009900"/>
                <a:gd name="connsiteX31" fmla="*/ 579120 w 579120"/>
                <a:gd name="connsiteY31" fmla="*/ 2994660 h 3009900"/>
                <a:gd name="connsiteX32" fmla="*/ 579120 w 579120"/>
                <a:gd name="connsiteY32"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167640 w 579120"/>
                <a:gd name="connsiteY22" fmla="*/ 2186940 h 3009900"/>
                <a:gd name="connsiteX23" fmla="*/ 205740 w 579120"/>
                <a:gd name="connsiteY23" fmla="*/ 2232660 h 3009900"/>
                <a:gd name="connsiteX24" fmla="*/ 243840 w 579120"/>
                <a:gd name="connsiteY24" fmla="*/ 2308860 h 3009900"/>
                <a:gd name="connsiteX25" fmla="*/ 312420 w 579120"/>
                <a:gd name="connsiteY25" fmla="*/ 2354580 h 3009900"/>
                <a:gd name="connsiteX26" fmla="*/ 396240 w 579120"/>
                <a:gd name="connsiteY26" fmla="*/ 2438400 h 3009900"/>
                <a:gd name="connsiteX27" fmla="*/ 434340 w 579120"/>
                <a:gd name="connsiteY27" fmla="*/ 2583180 h 3009900"/>
                <a:gd name="connsiteX28" fmla="*/ 518160 w 579120"/>
                <a:gd name="connsiteY28" fmla="*/ 2697480 h 3009900"/>
                <a:gd name="connsiteX29" fmla="*/ 533400 w 579120"/>
                <a:gd name="connsiteY29" fmla="*/ 2872740 h 3009900"/>
                <a:gd name="connsiteX30" fmla="*/ 579120 w 579120"/>
                <a:gd name="connsiteY30" fmla="*/ 2994660 h 3009900"/>
                <a:gd name="connsiteX31" fmla="*/ 579120 w 579120"/>
                <a:gd name="connsiteY31"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205740 w 579120"/>
                <a:gd name="connsiteY22" fmla="*/ 2232660 h 3009900"/>
                <a:gd name="connsiteX23" fmla="*/ 243840 w 579120"/>
                <a:gd name="connsiteY23" fmla="*/ 2308860 h 3009900"/>
                <a:gd name="connsiteX24" fmla="*/ 312420 w 579120"/>
                <a:gd name="connsiteY24" fmla="*/ 2354580 h 3009900"/>
                <a:gd name="connsiteX25" fmla="*/ 396240 w 579120"/>
                <a:gd name="connsiteY25" fmla="*/ 2438400 h 3009900"/>
                <a:gd name="connsiteX26" fmla="*/ 434340 w 579120"/>
                <a:gd name="connsiteY26" fmla="*/ 2583180 h 3009900"/>
                <a:gd name="connsiteX27" fmla="*/ 518160 w 579120"/>
                <a:gd name="connsiteY27" fmla="*/ 2697480 h 3009900"/>
                <a:gd name="connsiteX28" fmla="*/ 533400 w 579120"/>
                <a:gd name="connsiteY28" fmla="*/ 2872740 h 3009900"/>
                <a:gd name="connsiteX29" fmla="*/ 579120 w 579120"/>
                <a:gd name="connsiteY29" fmla="*/ 2994660 h 3009900"/>
                <a:gd name="connsiteX30" fmla="*/ 579120 w 579120"/>
                <a:gd name="connsiteY30"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243840 w 579120"/>
                <a:gd name="connsiteY22" fmla="*/ 2308860 h 3009900"/>
                <a:gd name="connsiteX23" fmla="*/ 312420 w 579120"/>
                <a:gd name="connsiteY23" fmla="*/ 2354580 h 3009900"/>
                <a:gd name="connsiteX24" fmla="*/ 396240 w 579120"/>
                <a:gd name="connsiteY24" fmla="*/ 2438400 h 3009900"/>
                <a:gd name="connsiteX25" fmla="*/ 434340 w 579120"/>
                <a:gd name="connsiteY25" fmla="*/ 2583180 h 3009900"/>
                <a:gd name="connsiteX26" fmla="*/ 518160 w 579120"/>
                <a:gd name="connsiteY26" fmla="*/ 2697480 h 3009900"/>
                <a:gd name="connsiteX27" fmla="*/ 533400 w 579120"/>
                <a:gd name="connsiteY27" fmla="*/ 2872740 h 3009900"/>
                <a:gd name="connsiteX28" fmla="*/ 579120 w 579120"/>
                <a:gd name="connsiteY28" fmla="*/ 2994660 h 3009900"/>
                <a:gd name="connsiteX29" fmla="*/ 579120 w 579120"/>
                <a:gd name="connsiteY29"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312420 w 579120"/>
                <a:gd name="connsiteY22" fmla="*/ 2354580 h 3009900"/>
                <a:gd name="connsiteX23" fmla="*/ 396240 w 579120"/>
                <a:gd name="connsiteY23" fmla="*/ 2438400 h 3009900"/>
                <a:gd name="connsiteX24" fmla="*/ 434340 w 579120"/>
                <a:gd name="connsiteY24" fmla="*/ 2583180 h 3009900"/>
                <a:gd name="connsiteX25" fmla="*/ 518160 w 579120"/>
                <a:gd name="connsiteY25" fmla="*/ 2697480 h 3009900"/>
                <a:gd name="connsiteX26" fmla="*/ 533400 w 579120"/>
                <a:gd name="connsiteY26" fmla="*/ 2872740 h 3009900"/>
                <a:gd name="connsiteX27" fmla="*/ 579120 w 579120"/>
                <a:gd name="connsiteY27" fmla="*/ 2994660 h 3009900"/>
                <a:gd name="connsiteX28" fmla="*/ 579120 w 579120"/>
                <a:gd name="connsiteY28"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396240 w 579120"/>
                <a:gd name="connsiteY22" fmla="*/ 2438400 h 3009900"/>
                <a:gd name="connsiteX23" fmla="*/ 434340 w 579120"/>
                <a:gd name="connsiteY23" fmla="*/ 2583180 h 3009900"/>
                <a:gd name="connsiteX24" fmla="*/ 518160 w 579120"/>
                <a:gd name="connsiteY24" fmla="*/ 2697480 h 3009900"/>
                <a:gd name="connsiteX25" fmla="*/ 533400 w 579120"/>
                <a:gd name="connsiteY25" fmla="*/ 2872740 h 3009900"/>
                <a:gd name="connsiteX26" fmla="*/ 579120 w 579120"/>
                <a:gd name="connsiteY26" fmla="*/ 2994660 h 3009900"/>
                <a:gd name="connsiteX27" fmla="*/ 579120 w 579120"/>
                <a:gd name="connsiteY27"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434340 w 579120"/>
                <a:gd name="connsiteY22" fmla="*/ 2583180 h 3009900"/>
                <a:gd name="connsiteX23" fmla="*/ 518160 w 579120"/>
                <a:gd name="connsiteY23" fmla="*/ 2697480 h 3009900"/>
                <a:gd name="connsiteX24" fmla="*/ 533400 w 579120"/>
                <a:gd name="connsiteY24" fmla="*/ 2872740 h 3009900"/>
                <a:gd name="connsiteX25" fmla="*/ 579120 w 579120"/>
                <a:gd name="connsiteY25" fmla="*/ 2994660 h 3009900"/>
                <a:gd name="connsiteX26" fmla="*/ 579120 w 579120"/>
                <a:gd name="connsiteY26"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518160 w 579120"/>
                <a:gd name="connsiteY22" fmla="*/ 2697480 h 3009900"/>
                <a:gd name="connsiteX23" fmla="*/ 533400 w 579120"/>
                <a:gd name="connsiteY23" fmla="*/ 2872740 h 3009900"/>
                <a:gd name="connsiteX24" fmla="*/ 579120 w 579120"/>
                <a:gd name="connsiteY24" fmla="*/ 2994660 h 3009900"/>
                <a:gd name="connsiteX25" fmla="*/ 579120 w 579120"/>
                <a:gd name="connsiteY25"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533400 w 579120"/>
                <a:gd name="connsiteY22" fmla="*/ 2872740 h 3009900"/>
                <a:gd name="connsiteX23" fmla="*/ 579120 w 579120"/>
                <a:gd name="connsiteY23" fmla="*/ 2994660 h 3009900"/>
                <a:gd name="connsiteX24" fmla="*/ 579120 w 579120"/>
                <a:gd name="connsiteY24" fmla="*/ 3009900 h 3009900"/>
                <a:gd name="connsiteX0" fmla="*/ 312420 w 579120"/>
                <a:gd name="connsiteY0" fmla="*/ 0 h 3009900"/>
                <a:gd name="connsiteX1" fmla="*/ 510540 w 579120"/>
                <a:gd name="connsiteY1" fmla="*/ 91440 h 3009900"/>
                <a:gd name="connsiteX2" fmla="*/ 548640 w 579120"/>
                <a:gd name="connsiteY2" fmla="*/ 220980 h 3009900"/>
                <a:gd name="connsiteX3" fmla="*/ 487680 w 579120"/>
                <a:gd name="connsiteY3" fmla="*/ 335280 h 3009900"/>
                <a:gd name="connsiteX4" fmla="*/ 441960 w 579120"/>
                <a:gd name="connsiteY4" fmla="*/ 419100 h 3009900"/>
                <a:gd name="connsiteX5" fmla="*/ 320040 w 579120"/>
                <a:gd name="connsiteY5" fmla="*/ 487680 h 3009900"/>
                <a:gd name="connsiteX6" fmla="*/ 129540 w 579120"/>
                <a:gd name="connsiteY6" fmla="*/ 525780 h 3009900"/>
                <a:gd name="connsiteX7" fmla="*/ 53340 w 579120"/>
                <a:gd name="connsiteY7" fmla="*/ 571500 h 3009900"/>
                <a:gd name="connsiteX8" fmla="*/ 0 w 579120"/>
                <a:gd name="connsiteY8" fmla="*/ 640080 h 3009900"/>
                <a:gd name="connsiteX9" fmla="*/ 15240 w 579120"/>
                <a:gd name="connsiteY9" fmla="*/ 754380 h 3009900"/>
                <a:gd name="connsiteX10" fmla="*/ 99060 w 579120"/>
                <a:gd name="connsiteY10" fmla="*/ 876300 h 3009900"/>
                <a:gd name="connsiteX11" fmla="*/ 121920 w 579120"/>
                <a:gd name="connsiteY11" fmla="*/ 944880 h 3009900"/>
                <a:gd name="connsiteX12" fmla="*/ 129540 w 579120"/>
                <a:gd name="connsiteY12" fmla="*/ 1013460 h 3009900"/>
                <a:gd name="connsiteX13" fmla="*/ 167640 w 579120"/>
                <a:gd name="connsiteY13" fmla="*/ 1089660 h 3009900"/>
                <a:gd name="connsiteX14" fmla="*/ 190500 w 579120"/>
                <a:gd name="connsiteY14" fmla="*/ 1150620 h 3009900"/>
                <a:gd name="connsiteX15" fmla="*/ 182880 w 579120"/>
                <a:gd name="connsiteY15" fmla="*/ 1242060 h 3009900"/>
                <a:gd name="connsiteX16" fmla="*/ 182880 w 579120"/>
                <a:gd name="connsiteY16" fmla="*/ 1333500 h 3009900"/>
                <a:gd name="connsiteX17" fmla="*/ 213360 w 579120"/>
                <a:gd name="connsiteY17" fmla="*/ 1394460 h 3009900"/>
                <a:gd name="connsiteX18" fmla="*/ 198120 w 579120"/>
                <a:gd name="connsiteY18" fmla="*/ 1470660 h 3009900"/>
                <a:gd name="connsiteX19" fmla="*/ 175260 w 579120"/>
                <a:gd name="connsiteY19" fmla="*/ 1554480 h 3009900"/>
                <a:gd name="connsiteX20" fmla="*/ 129540 w 579120"/>
                <a:gd name="connsiteY20" fmla="*/ 1653540 h 3009900"/>
                <a:gd name="connsiteX21" fmla="*/ 91440 w 579120"/>
                <a:gd name="connsiteY21" fmla="*/ 1714500 h 3009900"/>
                <a:gd name="connsiteX22" fmla="*/ 579120 w 579120"/>
                <a:gd name="connsiteY22" fmla="*/ 2994660 h 3009900"/>
                <a:gd name="connsiteX23" fmla="*/ 579120 w 579120"/>
                <a:gd name="connsiteY23" fmla="*/ 3009900 h 3009900"/>
                <a:gd name="connsiteX0" fmla="*/ 312420 w 832088"/>
                <a:gd name="connsiteY0" fmla="*/ 0 h 2994660"/>
                <a:gd name="connsiteX1" fmla="*/ 510540 w 832088"/>
                <a:gd name="connsiteY1" fmla="*/ 91440 h 2994660"/>
                <a:gd name="connsiteX2" fmla="*/ 548640 w 832088"/>
                <a:gd name="connsiteY2" fmla="*/ 220980 h 2994660"/>
                <a:gd name="connsiteX3" fmla="*/ 487680 w 832088"/>
                <a:gd name="connsiteY3" fmla="*/ 335280 h 2994660"/>
                <a:gd name="connsiteX4" fmla="*/ 441960 w 832088"/>
                <a:gd name="connsiteY4" fmla="*/ 419100 h 2994660"/>
                <a:gd name="connsiteX5" fmla="*/ 320040 w 832088"/>
                <a:gd name="connsiteY5" fmla="*/ 487680 h 2994660"/>
                <a:gd name="connsiteX6" fmla="*/ 129540 w 832088"/>
                <a:gd name="connsiteY6" fmla="*/ 525780 h 2994660"/>
                <a:gd name="connsiteX7" fmla="*/ 53340 w 832088"/>
                <a:gd name="connsiteY7" fmla="*/ 571500 h 2994660"/>
                <a:gd name="connsiteX8" fmla="*/ 0 w 832088"/>
                <a:gd name="connsiteY8" fmla="*/ 640080 h 2994660"/>
                <a:gd name="connsiteX9" fmla="*/ 15240 w 832088"/>
                <a:gd name="connsiteY9" fmla="*/ 754380 h 2994660"/>
                <a:gd name="connsiteX10" fmla="*/ 99060 w 832088"/>
                <a:gd name="connsiteY10" fmla="*/ 876300 h 2994660"/>
                <a:gd name="connsiteX11" fmla="*/ 121920 w 832088"/>
                <a:gd name="connsiteY11" fmla="*/ 944880 h 2994660"/>
                <a:gd name="connsiteX12" fmla="*/ 129540 w 832088"/>
                <a:gd name="connsiteY12" fmla="*/ 1013460 h 2994660"/>
                <a:gd name="connsiteX13" fmla="*/ 167640 w 832088"/>
                <a:gd name="connsiteY13" fmla="*/ 1089660 h 2994660"/>
                <a:gd name="connsiteX14" fmla="*/ 190500 w 832088"/>
                <a:gd name="connsiteY14" fmla="*/ 1150620 h 2994660"/>
                <a:gd name="connsiteX15" fmla="*/ 182880 w 832088"/>
                <a:gd name="connsiteY15" fmla="*/ 1242060 h 2994660"/>
                <a:gd name="connsiteX16" fmla="*/ 182880 w 832088"/>
                <a:gd name="connsiteY16" fmla="*/ 1333500 h 2994660"/>
                <a:gd name="connsiteX17" fmla="*/ 213360 w 832088"/>
                <a:gd name="connsiteY17" fmla="*/ 1394460 h 2994660"/>
                <a:gd name="connsiteX18" fmla="*/ 198120 w 832088"/>
                <a:gd name="connsiteY18" fmla="*/ 1470660 h 2994660"/>
                <a:gd name="connsiteX19" fmla="*/ 175260 w 832088"/>
                <a:gd name="connsiteY19" fmla="*/ 1554480 h 2994660"/>
                <a:gd name="connsiteX20" fmla="*/ 129540 w 832088"/>
                <a:gd name="connsiteY20" fmla="*/ 1653540 h 2994660"/>
                <a:gd name="connsiteX21" fmla="*/ 91440 w 832088"/>
                <a:gd name="connsiteY21" fmla="*/ 1714500 h 2994660"/>
                <a:gd name="connsiteX22" fmla="*/ 579120 w 832088"/>
                <a:gd name="connsiteY22" fmla="*/ 2994660 h 2994660"/>
                <a:gd name="connsiteX23" fmla="*/ 832088 w 832088"/>
                <a:gd name="connsiteY23" fmla="*/ 2335912 h 2994660"/>
                <a:gd name="connsiteX0" fmla="*/ 312420 w 832088"/>
                <a:gd name="connsiteY0" fmla="*/ 0 h 2335912"/>
                <a:gd name="connsiteX1" fmla="*/ 510540 w 832088"/>
                <a:gd name="connsiteY1" fmla="*/ 91440 h 2335912"/>
                <a:gd name="connsiteX2" fmla="*/ 548640 w 832088"/>
                <a:gd name="connsiteY2" fmla="*/ 220980 h 2335912"/>
                <a:gd name="connsiteX3" fmla="*/ 487680 w 832088"/>
                <a:gd name="connsiteY3" fmla="*/ 335280 h 2335912"/>
                <a:gd name="connsiteX4" fmla="*/ 441960 w 832088"/>
                <a:gd name="connsiteY4" fmla="*/ 419100 h 2335912"/>
                <a:gd name="connsiteX5" fmla="*/ 320040 w 832088"/>
                <a:gd name="connsiteY5" fmla="*/ 487680 h 2335912"/>
                <a:gd name="connsiteX6" fmla="*/ 129540 w 832088"/>
                <a:gd name="connsiteY6" fmla="*/ 525780 h 2335912"/>
                <a:gd name="connsiteX7" fmla="*/ 53340 w 832088"/>
                <a:gd name="connsiteY7" fmla="*/ 571500 h 2335912"/>
                <a:gd name="connsiteX8" fmla="*/ 0 w 832088"/>
                <a:gd name="connsiteY8" fmla="*/ 640080 h 2335912"/>
                <a:gd name="connsiteX9" fmla="*/ 15240 w 832088"/>
                <a:gd name="connsiteY9" fmla="*/ 754380 h 2335912"/>
                <a:gd name="connsiteX10" fmla="*/ 99060 w 832088"/>
                <a:gd name="connsiteY10" fmla="*/ 876300 h 2335912"/>
                <a:gd name="connsiteX11" fmla="*/ 121920 w 832088"/>
                <a:gd name="connsiteY11" fmla="*/ 944880 h 2335912"/>
                <a:gd name="connsiteX12" fmla="*/ 129540 w 832088"/>
                <a:gd name="connsiteY12" fmla="*/ 1013460 h 2335912"/>
                <a:gd name="connsiteX13" fmla="*/ 167640 w 832088"/>
                <a:gd name="connsiteY13" fmla="*/ 1089660 h 2335912"/>
                <a:gd name="connsiteX14" fmla="*/ 190500 w 832088"/>
                <a:gd name="connsiteY14" fmla="*/ 1150620 h 2335912"/>
                <a:gd name="connsiteX15" fmla="*/ 182880 w 832088"/>
                <a:gd name="connsiteY15" fmla="*/ 1242060 h 2335912"/>
                <a:gd name="connsiteX16" fmla="*/ 182880 w 832088"/>
                <a:gd name="connsiteY16" fmla="*/ 1333500 h 2335912"/>
                <a:gd name="connsiteX17" fmla="*/ 213360 w 832088"/>
                <a:gd name="connsiteY17" fmla="*/ 1394460 h 2335912"/>
                <a:gd name="connsiteX18" fmla="*/ 198120 w 832088"/>
                <a:gd name="connsiteY18" fmla="*/ 1470660 h 2335912"/>
                <a:gd name="connsiteX19" fmla="*/ 175260 w 832088"/>
                <a:gd name="connsiteY19" fmla="*/ 1554480 h 2335912"/>
                <a:gd name="connsiteX20" fmla="*/ 129540 w 832088"/>
                <a:gd name="connsiteY20" fmla="*/ 1653540 h 2335912"/>
                <a:gd name="connsiteX21" fmla="*/ 91440 w 832088"/>
                <a:gd name="connsiteY21" fmla="*/ 1714500 h 2335912"/>
                <a:gd name="connsiteX22" fmla="*/ 832088 w 832088"/>
                <a:gd name="connsiteY22" fmla="*/ 2335912 h 2335912"/>
                <a:gd name="connsiteX0" fmla="*/ 312420 w 548640"/>
                <a:gd name="connsiteY0" fmla="*/ 0 h 1759848"/>
                <a:gd name="connsiteX1" fmla="*/ 510540 w 548640"/>
                <a:gd name="connsiteY1" fmla="*/ 91440 h 1759848"/>
                <a:gd name="connsiteX2" fmla="*/ 548640 w 548640"/>
                <a:gd name="connsiteY2" fmla="*/ 220980 h 1759848"/>
                <a:gd name="connsiteX3" fmla="*/ 487680 w 548640"/>
                <a:gd name="connsiteY3" fmla="*/ 335280 h 1759848"/>
                <a:gd name="connsiteX4" fmla="*/ 441960 w 548640"/>
                <a:gd name="connsiteY4" fmla="*/ 419100 h 1759848"/>
                <a:gd name="connsiteX5" fmla="*/ 320040 w 548640"/>
                <a:gd name="connsiteY5" fmla="*/ 487680 h 1759848"/>
                <a:gd name="connsiteX6" fmla="*/ 129540 w 548640"/>
                <a:gd name="connsiteY6" fmla="*/ 525780 h 1759848"/>
                <a:gd name="connsiteX7" fmla="*/ 53340 w 548640"/>
                <a:gd name="connsiteY7" fmla="*/ 571500 h 1759848"/>
                <a:gd name="connsiteX8" fmla="*/ 0 w 548640"/>
                <a:gd name="connsiteY8" fmla="*/ 640080 h 1759848"/>
                <a:gd name="connsiteX9" fmla="*/ 15240 w 548640"/>
                <a:gd name="connsiteY9" fmla="*/ 754380 h 1759848"/>
                <a:gd name="connsiteX10" fmla="*/ 99060 w 548640"/>
                <a:gd name="connsiteY10" fmla="*/ 876300 h 1759848"/>
                <a:gd name="connsiteX11" fmla="*/ 121920 w 548640"/>
                <a:gd name="connsiteY11" fmla="*/ 944880 h 1759848"/>
                <a:gd name="connsiteX12" fmla="*/ 129540 w 548640"/>
                <a:gd name="connsiteY12" fmla="*/ 1013460 h 1759848"/>
                <a:gd name="connsiteX13" fmla="*/ 167640 w 548640"/>
                <a:gd name="connsiteY13" fmla="*/ 1089660 h 1759848"/>
                <a:gd name="connsiteX14" fmla="*/ 190500 w 548640"/>
                <a:gd name="connsiteY14" fmla="*/ 1150620 h 1759848"/>
                <a:gd name="connsiteX15" fmla="*/ 182880 w 548640"/>
                <a:gd name="connsiteY15" fmla="*/ 1242060 h 1759848"/>
                <a:gd name="connsiteX16" fmla="*/ 182880 w 548640"/>
                <a:gd name="connsiteY16" fmla="*/ 1333500 h 1759848"/>
                <a:gd name="connsiteX17" fmla="*/ 213360 w 548640"/>
                <a:gd name="connsiteY17" fmla="*/ 1394460 h 1759848"/>
                <a:gd name="connsiteX18" fmla="*/ 198120 w 548640"/>
                <a:gd name="connsiteY18" fmla="*/ 1470660 h 1759848"/>
                <a:gd name="connsiteX19" fmla="*/ 175260 w 548640"/>
                <a:gd name="connsiteY19" fmla="*/ 1554480 h 1759848"/>
                <a:gd name="connsiteX20" fmla="*/ 129540 w 548640"/>
                <a:gd name="connsiteY20" fmla="*/ 1653540 h 1759848"/>
                <a:gd name="connsiteX21" fmla="*/ 91440 w 548640"/>
                <a:gd name="connsiteY21" fmla="*/ 1714500 h 1759848"/>
                <a:gd name="connsiteX22" fmla="*/ 112008 w 548640"/>
                <a:gd name="connsiteY22" fmla="*/ 1759848 h 1759848"/>
                <a:gd name="connsiteX0" fmla="*/ 312420 w 548640"/>
                <a:gd name="connsiteY0" fmla="*/ 0 h 1714500"/>
                <a:gd name="connsiteX1" fmla="*/ 510540 w 548640"/>
                <a:gd name="connsiteY1" fmla="*/ 91440 h 1714500"/>
                <a:gd name="connsiteX2" fmla="*/ 548640 w 548640"/>
                <a:gd name="connsiteY2" fmla="*/ 220980 h 1714500"/>
                <a:gd name="connsiteX3" fmla="*/ 487680 w 548640"/>
                <a:gd name="connsiteY3" fmla="*/ 335280 h 1714500"/>
                <a:gd name="connsiteX4" fmla="*/ 441960 w 548640"/>
                <a:gd name="connsiteY4" fmla="*/ 419100 h 1714500"/>
                <a:gd name="connsiteX5" fmla="*/ 320040 w 548640"/>
                <a:gd name="connsiteY5" fmla="*/ 487680 h 1714500"/>
                <a:gd name="connsiteX6" fmla="*/ 129540 w 548640"/>
                <a:gd name="connsiteY6" fmla="*/ 525780 h 1714500"/>
                <a:gd name="connsiteX7" fmla="*/ 53340 w 548640"/>
                <a:gd name="connsiteY7" fmla="*/ 571500 h 1714500"/>
                <a:gd name="connsiteX8" fmla="*/ 0 w 548640"/>
                <a:gd name="connsiteY8" fmla="*/ 640080 h 1714500"/>
                <a:gd name="connsiteX9" fmla="*/ 15240 w 548640"/>
                <a:gd name="connsiteY9" fmla="*/ 754380 h 1714500"/>
                <a:gd name="connsiteX10" fmla="*/ 99060 w 548640"/>
                <a:gd name="connsiteY10" fmla="*/ 876300 h 1714500"/>
                <a:gd name="connsiteX11" fmla="*/ 121920 w 548640"/>
                <a:gd name="connsiteY11" fmla="*/ 944880 h 1714500"/>
                <a:gd name="connsiteX12" fmla="*/ 129540 w 548640"/>
                <a:gd name="connsiteY12" fmla="*/ 1013460 h 1714500"/>
                <a:gd name="connsiteX13" fmla="*/ 167640 w 548640"/>
                <a:gd name="connsiteY13" fmla="*/ 1089660 h 1714500"/>
                <a:gd name="connsiteX14" fmla="*/ 190500 w 548640"/>
                <a:gd name="connsiteY14" fmla="*/ 1150620 h 1714500"/>
                <a:gd name="connsiteX15" fmla="*/ 182880 w 548640"/>
                <a:gd name="connsiteY15" fmla="*/ 1242060 h 1714500"/>
                <a:gd name="connsiteX16" fmla="*/ 182880 w 548640"/>
                <a:gd name="connsiteY16" fmla="*/ 1333500 h 1714500"/>
                <a:gd name="connsiteX17" fmla="*/ 213360 w 548640"/>
                <a:gd name="connsiteY17" fmla="*/ 1394460 h 1714500"/>
                <a:gd name="connsiteX18" fmla="*/ 198120 w 548640"/>
                <a:gd name="connsiteY18" fmla="*/ 1470660 h 1714500"/>
                <a:gd name="connsiteX19" fmla="*/ 175260 w 548640"/>
                <a:gd name="connsiteY19" fmla="*/ 1554480 h 1714500"/>
                <a:gd name="connsiteX20" fmla="*/ 129540 w 548640"/>
                <a:gd name="connsiteY20" fmla="*/ 1653540 h 1714500"/>
                <a:gd name="connsiteX21" fmla="*/ 91440 w 548640"/>
                <a:gd name="connsiteY21" fmla="*/ 171450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640" h="1714500">
                  <a:moveTo>
                    <a:pt x="312420" y="0"/>
                  </a:moveTo>
                  <a:lnTo>
                    <a:pt x="510540" y="91440"/>
                  </a:lnTo>
                  <a:lnTo>
                    <a:pt x="548640" y="220980"/>
                  </a:lnTo>
                  <a:lnTo>
                    <a:pt x="487680" y="335280"/>
                  </a:lnTo>
                  <a:lnTo>
                    <a:pt x="441960" y="419100"/>
                  </a:lnTo>
                  <a:lnTo>
                    <a:pt x="320040" y="487680"/>
                  </a:lnTo>
                  <a:lnTo>
                    <a:pt x="129540" y="525780"/>
                  </a:lnTo>
                  <a:lnTo>
                    <a:pt x="53340" y="571500"/>
                  </a:lnTo>
                  <a:lnTo>
                    <a:pt x="0" y="640080"/>
                  </a:lnTo>
                  <a:lnTo>
                    <a:pt x="15240" y="754380"/>
                  </a:lnTo>
                  <a:lnTo>
                    <a:pt x="99060" y="876300"/>
                  </a:lnTo>
                  <a:lnTo>
                    <a:pt x="121920" y="944880"/>
                  </a:lnTo>
                  <a:lnTo>
                    <a:pt x="129540" y="1013460"/>
                  </a:lnTo>
                  <a:lnTo>
                    <a:pt x="167640" y="1089660"/>
                  </a:lnTo>
                  <a:lnTo>
                    <a:pt x="190500" y="1150620"/>
                  </a:lnTo>
                  <a:lnTo>
                    <a:pt x="182880" y="1242060"/>
                  </a:lnTo>
                  <a:lnTo>
                    <a:pt x="182880" y="1333500"/>
                  </a:lnTo>
                  <a:lnTo>
                    <a:pt x="213360" y="1394460"/>
                  </a:lnTo>
                  <a:lnTo>
                    <a:pt x="198120" y="1470660"/>
                  </a:lnTo>
                  <a:lnTo>
                    <a:pt x="175260" y="1554480"/>
                  </a:lnTo>
                  <a:lnTo>
                    <a:pt x="129540" y="1653540"/>
                  </a:lnTo>
                  <a:lnTo>
                    <a:pt x="91440" y="1714500"/>
                  </a:lnTo>
                </a:path>
              </a:pathLst>
            </a:custGeom>
            <a:ln w="50800">
              <a:solidFill>
                <a:srgbClr val="000066"/>
              </a:solidFill>
            </a:ln>
            <a:effectLst>
              <a:outerShdw blurRad="50800" dist="38100" dir="10800000" algn="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sz="1000"/>
            </a:p>
          </p:txBody>
        </p:sp>
        <p:sp>
          <p:nvSpPr>
            <p:cNvPr id="78" name="77 Forma libre"/>
            <p:cNvSpPr/>
            <p:nvPr/>
          </p:nvSpPr>
          <p:spPr>
            <a:xfrm>
              <a:off x="4127000" y="2939372"/>
              <a:ext cx="213401" cy="761849"/>
            </a:xfrm>
            <a:custGeom>
              <a:avLst/>
              <a:gdLst>
                <a:gd name="connsiteX0" fmla="*/ 7620 w 502920"/>
                <a:gd name="connsiteY0" fmla="*/ 0 h 1798320"/>
                <a:gd name="connsiteX1" fmla="*/ 0 w 502920"/>
                <a:gd name="connsiteY1" fmla="*/ 106680 h 1798320"/>
                <a:gd name="connsiteX2" fmla="*/ 30480 w 502920"/>
                <a:gd name="connsiteY2" fmla="*/ 205740 h 1798320"/>
                <a:gd name="connsiteX3" fmla="*/ 76200 w 502920"/>
                <a:gd name="connsiteY3" fmla="*/ 304800 h 1798320"/>
                <a:gd name="connsiteX4" fmla="*/ 99060 w 502920"/>
                <a:gd name="connsiteY4" fmla="*/ 365760 h 1798320"/>
                <a:gd name="connsiteX5" fmla="*/ 99060 w 502920"/>
                <a:gd name="connsiteY5" fmla="*/ 441960 h 1798320"/>
                <a:gd name="connsiteX6" fmla="*/ 129540 w 502920"/>
                <a:gd name="connsiteY6" fmla="*/ 487680 h 1798320"/>
                <a:gd name="connsiteX7" fmla="*/ 160020 w 502920"/>
                <a:gd name="connsiteY7" fmla="*/ 579120 h 1798320"/>
                <a:gd name="connsiteX8" fmla="*/ 236220 w 502920"/>
                <a:gd name="connsiteY8" fmla="*/ 632460 h 1798320"/>
                <a:gd name="connsiteX9" fmla="*/ 281940 w 502920"/>
                <a:gd name="connsiteY9" fmla="*/ 678180 h 1798320"/>
                <a:gd name="connsiteX10" fmla="*/ 373380 w 502920"/>
                <a:gd name="connsiteY10" fmla="*/ 784860 h 1798320"/>
                <a:gd name="connsiteX11" fmla="*/ 365760 w 502920"/>
                <a:gd name="connsiteY11" fmla="*/ 868680 h 1798320"/>
                <a:gd name="connsiteX12" fmla="*/ 441960 w 502920"/>
                <a:gd name="connsiteY12" fmla="*/ 975360 h 1798320"/>
                <a:gd name="connsiteX13" fmla="*/ 457200 w 502920"/>
                <a:gd name="connsiteY13" fmla="*/ 1097280 h 1798320"/>
                <a:gd name="connsiteX14" fmla="*/ 495300 w 502920"/>
                <a:gd name="connsiteY14" fmla="*/ 1188720 h 1798320"/>
                <a:gd name="connsiteX15" fmla="*/ 502920 w 502920"/>
                <a:gd name="connsiteY15" fmla="*/ 1341120 h 1798320"/>
                <a:gd name="connsiteX16" fmla="*/ 449580 w 502920"/>
                <a:gd name="connsiteY16" fmla="*/ 1493520 h 1798320"/>
                <a:gd name="connsiteX17" fmla="*/ 388620 w 502920"/>
                <a:gd name="connsiteY17" fmla="*/ 1592580 h 1798320"/>
                <a:gd name="connsiteX18" fmla="*/ 335280 w 502920"/>
                <a:gd name="connsiteY18" fmla="*/ 1691640 h 1798320"/>
                <a:gd name="connsiteX19" fmla="*/ 289560 w 502920"/>
                <a:gd name="connsiteY19" fmla="*/ 1798320 h 179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2920" h="1798320">
                  <a:moveTo>
                    <a:pt x="7620" y="0"/>
                  </a:moveTo>
                  <a:lnTo>
                    <a:pt x="0" y="106680"/>
                  </a:lnTo>
                  <a:lnTo>
                    <a:pt x="30480" y="205740"/>
                  </a:lnTo>
                  <a:lnTo>
                    <a:pt x="76200" y="304800"/>
                  </a:lnTo>
                  <a:lnTo>
                    <a:pt x="99060" y="365760"/>
                  </a:lnTo>
                  <a:lnTo>
                    <a:pt x="99060" y="441960"/>
                  </a:lnTo>
                  <a:lnTo>
                    <a:pt x="129540" y="487680"/>
                  </a:lnTo>
                  <a:lnTo>
                    <a:pt x="160020" y="579120"/>
                  </a:lnTo>
                  <a:lnTo>
                    <a:pt x="236220" y="632460"/>
                  </a:lnTo>
                  <a:lnTo>
                    <a:pt x="281940" y="678180"/>
                  </a:lnTo>
                  <a:lnTo>
                    <a:pt x="373380" y="784860"/>
                  </a:lnTo>
                  <a:lnTo>
                    <a:pt x="365760" y="868680"/>
                  </a:lnTo>
                  <a:lnTo>
                    <a:pt x="441960" y="975360"/>
                  </a:lnTo>
                  <a:lnTo>
                    <a:pt x="457200" y="1097280"/>
                  </a:lnTo>
                  <a:lnTo>
                    <a:pt x="495300" y="1188720"/>
                  </a:lnTo>
                  <a:lnTo>
                    <a:pt x="502920" y="1341120"/>
                  </a:lnTo>
                  <a:lnTo>
                    <a:pt x="449580" y="1493520"/>
                  </a:lnTo>
                  <a:lnTo>
                    <a:pt x="388620" y="1592580"/>
                  </a:lnTo>
                  <a:lnTo>
                    <a:pt x="335280" y="1691640"/>
                  </a:lnTo>
                  <a:lnTo>
                    <a:pt x="289560" y="1798320"/>
                  </a:lnTo>
                </a:path>
              </a:pathLst>
            </a:custGeom>
            <a:ln w="50800">
              <a:solidFill>
                <a:srgbClr val="000066"/>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sz="1000"/>
            </a:p>
          </p:txBody>
        </p:sp>
        <p:sp>
          <p:nvSpPr>
            <p:cNvPr id="79" name="78 Forma libre"/>
            <p:cNvSpPr/>
            <p:nvPr/>
          </p:nvSpPr>
          <p:spPr>
            <a:xfrm>
              <a:off x="3810000" y="3707273"/>
              <a:ext cx="429905" cy="864728"/>
            </a:xfrm>
            <a:custGeom>
              <a:avLst/>
              <a:gdLst>
                <a:gd name="connsiteX0" fmla="*/ 617220 w 617220"/>
                <a:gd name="connsiteY0" fmla="*/ 0 h 1135380"/>
                <a:gd name="connsiteX1" fmla="*/ 563880 w 617220"/>
                <a:gd name="connsiteY1" fmla="*/ 137160 h 1135380"/>
                <a:gd name="connsiteX2" fmla="*/ 502920 w 617220"/>
                <a:gd name="connsiteY2" fmla="*/ 175260 h 1135380"/>
                <a:gd name="connsiteX3" fmla="*/ 487680 w 617220"/>
                <a:gd name="connsiteY3" fmla="*/ 274320 h 1135380"/>
                <a:gd name="connsiteX4" fmla="*/ 411480 w 617220"/>
                <a:gd name="connsiteY4" fmla="*/ 342900 h 1135380"/>
                <a:gd name="connsiteX5" fmla="*/ 304800 w 617220"/>
                <a:gd name="connsiteY5" fmla="*/ 403860 h 1135380"/>
                <a:gd name="connsiteX6" fmla="*/ 274320 w 617220"/>
                <a:gd name="connsiteY6" fmla="*/ 495300 h 1135380"/>
                <a:gd name="connsiteX7" fmla="*/ 274320 w 617220"/>
                <a:gd name="connsiteY7" fmla="*/ 609600 h 1135380"/>
                <a:gd name="connsiteX8" fmla="*/ 251460 w 617220"/>
                <a:gd name="connsiteY8" fmla="*/ 678180 h 1135380"/>
                <a:gd name="connsiteX9" fmla="*/ 198120 w 617220"/>
                <a:gd name="connsiteY9" fmla="*/ 739140 h 1135380"/>
                <a:gd name="connsiteX10" fmla="*/ 114300 w 617220"/>
                <a:gd name="connsiteY10" fmla="*/ 792480 h 1135380"/>
                <a:gd name="connsiteX11" fmla="*/ 83820 w 617220"/>
                <a:gd name="connsiteY11" fmla="*/ 868680 h 1135380"/>
                <a:gd name="connsiteX12" fmla="*/ 15240 w 617220"/>
                <a:gd name="connsiteY12" fmla="*/ 944880 h 1135380"/>
                <a:gd name="connsiteX13" fmla="*/ 7620 w 617220"/>
                <a:gd name="connsiteY13" fmla="*/ 1066800 h 1135380"/>
                <a:gd name="connsiteX14" fmla="*/ 0 w 617220"/>
                <a:gd name="connsiteY14" fmla="*/ 1135380 h 1135380"/>
                <a:gd name="connsiteX0" fmla="*/ 943352 w 943352"/>
                <a:gd name="connsiteY0" fmla="*/ 0 h 2040592"/>
                <a:gd name="connsiteX1" fmla="*/ 890012 w 943352"/>
                <a:gd name="connsiteY1" fmla="*/ 137160 h 2040592"/>
                <a:gd name="connsiteX2" fmla="*/ 829052 w 943352"/>
                <a:gd name="connsiteY2" fmla="*/ 175260 h 2040592"/>
                <a:gd name="connsiteX3" fmla="*/ 813812 w 943352"/>
                <a:gd name="connsiteY3" fmla="*/ 274320 h 2040592"/>
                <a:gd name="connsiteX4" fmla="*/ 737612 w 943352"/>
                <a:gd name="connsiteY4" fmla="*/ 342900 h 2040592"/>
                <a:gd name="connsiteX5" fmla="*/ 630932 w 943352"/>
                <a:gd name="connsiteY5" fmla="*/ 403860 h 2040592"/>
                <a:gd name="connsiteX6" fmla="*/ 600452 w 943352"/>
                <a:gd name="connsiteY6" fmla="*/ 495300 h 2040592"/>
                <a:gd name="connsiteX7" fmla="*/ 600452 w 943352"/>
                <a:gd name="connsiteY7" fmla="*/ 609600 h 2040592"/>
                <a:gd name="connsiteX8" fmla="*/ 577592 w 943352"/>
                <a:gd name="connsiteY8" fmla="*/ 678180 h 2040592"/>
                <a:gd name="connsiteX9" fmla="*/ 524252 w 943352"/>
                <a:gd name="connsiteY9" fmla="*/ 739140 h 2040592"/>
                <a:gd name="connsiteX10" fmla="*/ 440432 w 943352"/>
                <a:gd name="connsiteY10" fmla="*/ 792480 h 2040592"/>
                <a:gd name="connsiteX11" fmla="*/ 409952 w 943352"/>
                <a:gd name="connsiteY11" fmla="*/ 868680 h 2040592"/>
                <a:gd name="connsiteX12" fmla="*/ 341372 w 943352"/>
                <a:gd name="connsiteY12" fmla="*/ 944880 h 2040592"/>
                <a:gd name="connsiteX13" fmla="*/ 333752 w 943352"/>
                <a:gd name="connsiteY13" fmla="*/ 1066800 h 2040592"/>
                <a:gd name="connsiteX14" fmla="*/ 0 w 943352"/>
                <a:gd name="connsiteY14" fmla="*/ 2040592 h 2040592"/>
                <a:gd name="connsiteX0" fmla="*/ 943352 w 943352"/>
                <a:gd name="connsiteY0" fmla="*/ 0 h 2040592"/>
                <a:gd name="connsiteX1" fmla="*/ 890012 w 943352"/>
                <a:gd name="connsiteY1" fmla="*/ 137160 h 2040592"/>
                <a:gd name="connsiteX2" fmla="*/ 829052 w 943352"/>
                <a:gd name="connsiteY2" fmla="*/ 175260 h 2040592"/>
                <a:gd name="connsiteX3" fmla="*/ 813812 w 943352"/>
                <a:gd name="connsiteY3" fmla="*/ 274320 h 2040592"/>
                <a:gd name="connsiteX4" fmla="*/ 737612 w 943352"/>
                <a:gd name="connsiteY4" fmla="*/ 342900 h 2040592"/>
                <a:gd name="connsiteX5" fmla="*/ 630932 w 943352"/>
                <a:gd name="connsiteY5" fmla="*/ 403860 h 2040592"/>
                <a:gd name="connsiteX6" fmla="*/ 600452 w 943352"/>
                <a:gd name="connsiteY6" fmla="*/ 495300 h 2040592"/>
                <a:gd name="connsiteX7" fmla="*/ 600452 w 943352"/>
                <a:gd name="connsiteY7" fmla="*/ 609600 h 2040592"/>
                <a:gd name="connsiteX8" fmla="*/ 577592 w 943352"/>
                <a:gd name="connsiteY8" fmla="*/ 678180 h 2040592"/>
                <a:gd name="connsiteX9" fmla="*/ 524252 w 943352"/>
                <a:gd name="connsiteY9" fmla="*/ 739140 h 2040592"/>
                <a:gd name="connsiteX10" fmla="*/ 440432 w 943352"/>
                <a:gd name="connsiteY10" fmla="*/ 792480 h 2040592"/>
                <a:gd name="connsiteX11" fmla="*/ 409952 w 943352"/>
                <a:gd name="connsiteY11" fmla="*/ 868680 h 2040592"/>
                <a:gd name="connsiteX12" fmla="*/ 341372 w 943352"/>
                <a:gd name="connsiteY12" fmla="*/ 944880 h 2040592"/>
                <a:gd name="connsiteX13" fmla="*/ 333752 w 943352"/>
                <a:gd name="connsiteY13" fmla="*/ 1066800 h 2040592"/>
                <a:gd name="connsiteX14" fmla="*/ 242312 w 943352"/>
                <a:gd name="connsiteY14" fmla="*/ 1325880 h 2040592"/>
                <a:gd name="connsiteX15" fmla="*/ 0 w 943352"/>
                <a:gd name="connsiteY15" fmla="*/ 2040592 h 2040592"/>
                <a:gd name="connsiteX0" fmla="*/ 943352 w 943352"/>
                <a:gd name="connsiteY0" fmla="*/ 0 h 2040592"/>
                <a:gd name="connsiteX1" fmla="*/ 890012 w 943352"/>
                <a:gd name="connsiteY1" fmla="*/ 137160 h 2040592"/>
                <a:gd name="connsiteX2" fmla="*/ 829052 w 943352"/>
                <a:gd name="connsiteY2" fmla="*/ 175260 h 2040592"/>
                <a:gd name="connsiteX3" fmla="*/ 813812 w 943352"/>
                <a:gd name="connsiteY3" fmla="*/ 274320 h 2040592"/>
                <a:gd name="connsiteX4" fmla="*/ 737612 w 943352"/>
                <a:gd name="connsiteY4" fmla="*/ 342900 h 2040592"/>
                <a:gd name="connsiteX5" fmla="*/ 630932 w 943352"/>
                <a:gd name="connsiteY5" fmla="*/ 403860 h 2040592"/>
                <a:gd name="connsiteX6" fmla="*/ 600452 w 943352"/>
                <a:gd name="connsiteY6" fmla="*/ 495300 h 2040592"/>
                <a:gd name="connsiteX7" fmla="*/ 600452 w 943352"/>
                <a:gd name="connsiteY7" fmla="*/ 609600 h 2040592"/>
                <a:gd name="connsiteX8" fmla="*/ 577592 w 943352"/>
                <a:gd name="connsiteY8" fmla="*/ 678180 h 2040592"/>
                <a:gd name="connsiteX9" fmla="*/ 524252 w 943352"/>
                <a:gd name="connsiteY9" fmla="*/ 739140 h 2040592"/>
                <a:gd name="connsiteX10" fmla="*/ 440432 w 943352"/>
                <a:gd name="connsiteY10" fmla="*/ 792480 h 2040592"/>
                <a:gd name="connsiteX11" fmla="*/ 409952 w 943352"/>
                <a:gd name="connsiteY11" fmla="*/ 868680 h 2040592"/>
                <a:gd name="connsiteX12" fmla="*/ 341372 w 943352"/>
                <a:gd name="connsiteY12" fmla="*/ 944880 h 2040592"/>
                <a:gd name="connsiteX13" fmla="*/ 333752 w 943352"/>
                <a:gd name="connsiteY13" fmla="*/ 1066800 h 2040592"/>
                <a:gd name="connsiteX14" fmla="*/ 242312 w 943352"/>
                <a:gd name="connsiteY14" fmla="*/ 1325880 h 2040592"/>
                <a:gd name="connsiteX15" fmla="*/ 135632 w 943352"/>
                <a:gd name="connsiteY15" fmla="*/ 1653540 h 2040592"/>
                <a:gd name="connsiteX16" fmla="*/ 0 w 943352"/>
                <a:gd name="connsiteY16" fmla="*/ 2040592 h 2040592"/>
                <a:gd name="connsiteX0" fmla="*/ 1015360 w 1015360"/>
                <a:gd name="connsiteY0" fmla="*/ 0 h 2040592"/>
                <a:gd name="connsiteX1" fmla="*/ 962020 w 1015360"/>
                <a:gd name="connsiteY1" fmla="*/ 137160 h 2040592"/>
                <a:gd name="connsiteX2" fmla="*/ 901060 w 1015360"/>
                <a:gd name="connsiteY2" fmla="*/ 175260 h 2040592"/>
                <a:gd name="connsiteX3" fmla="*/ 885820 w 1015360"/>
                <a:gd name="connsiteY3" fmla="*/ 274320 h 2040592"/>
                <a:gd name="connsiteX4" fmla="*/ 809620 w 1015360"/>
                <a:gd name="connsiteY4" fmla="*/ 342900 h 2040592"/>
                <a:gd name="connsiteX5" fmla="*/ 702940 w 1015360"/>
                <a:gd name="connsiteY5" fmla="*/ 403860 h 2040592"/>
                <a:gd name="connsiteX6" fmla="*/ 672460 w 1015360"/>
                <a:gd name="connsiteY6" fmla="*/ 495300 h 2040592"/>
                <a:gd name="connsiteX7" fmla="*/ 672460 w 1015360"/>
                <a:gd name="connsiteY7" fmla="*/ 609600 h 2040592"/>
                <a:gd name="connsiteX8" fmla="*/ 649600 w 1015360"/>
                <a:gd name="connsiteY8" fmla="*/ 678180 h 2040592"/>
                <a:gd name="connsiteX9" fmla="*/ 596260 w 1015360"/>
                <a:gd name="connsiteY9" fmla="*/ 739140 h 2040592"/>
                <a:gd name="connsiteX10" fmla="*/ 512440 w 1015360"/>
                <a:gd name="connsiteY10" fmla="*/ 792480 h 2040592"/>
                <a:gd name="connsiteX11" fmla="*/ 481960 w 1015360"/>
                <a:gd name="connsiteY11" fmla="*/ 868680 h 2040592"/>
                <a:gd name="connsiteX12" fmla="*/ 413380 w 1015360"/>
                <a:gd name="connsiteY12" fmla="*/ 944880 h 2040592"/>
                <a:gd name="connsiteX13" fmla="*/ 405760 w 1015360"/>
                <a:gd name="connsiteY13" fmla="*/ 1066800 h 2040592"/>
                <a:gd name="connsiteX14" fmla="*/ 314320 w 1015360"/>
                <a:gd name="connsiteY14" fmla="*/ 1325880 h 2040592"/>
                <a:gd name="connsiteX15" fmla="*/ 207640 w 1015360"/>
                <a:gd name="connsiteY15" fmla="*/ 1653540 h 2040592"/>
                <a:gd name="connsiteX16" fmla="*/ 0 w 1015360"/>
                <a:gd name="connsiteY16" fmla="*/ 2040592 h 2040592"/>
                <a:gd name="connsiteX0" fmla="*/ 1015360 w 1015360"/>
                <a:gd name="connsiteY0" fmla="*/ 0 h 2040592"/>
                <a:gd name="connsiteX1" fmla="*/ 962020 w 1015360"/>
                <a:gd name="connsiteY1" fmla="*/ 137160 h 2040592"/>
                <a:gd name="connsiteX2" fmla="*/ 901060 w 1015360"/>
                <a:gd name="connsiteY2" fmla="*/ 175260 h 2040592"/>
                <a:gd name="connsiteX3" fmla="*/ 885820 w 1015360"/>
                <a:gd name="connsiteY3" fmla="*/ 274320 h 2040592"/>
                <a:gd name="connsiteX4" fmla="*/ 809620 w 1015360"/>
                <a:gd name="connsiteY4" fmla="*/ 342900 h 2040592"/>
                <a:gd name="connsiteX5" fmla="*/ 702940 w 1015360"/>
                <a:gd name="connsiteY5" fmla="*/ 403860 h 2040592"/>
                <a:gd name="connsiteX6" fmla="*/ 672460 w 1015360"/>
                <a:gd name="connsiteY6" fmla="*/ 495300 h 2040592"/>
                <a:gd name="connsiteX7" fmla="*/ 672460 w 1015360"/>
                <a:gd name="connsiteY7" fmla="*/ 609600 h 2040592"/>
                <a:gd name="connsiteX8" fmla="*/ 649600 w 1015360"/>
                <a:gd name="connsiteY8" fmla="*/ 678180 h 2040592"/>
                <a:gd name="connsiteX9" fmla="*/ 596260 w 1015360"/>
                <a:gd name="connsiteY9" fmla="*/ 739140 h 2040592"/>
                <a:gd name="connsiteX10" fmla="*/ 512440 w 1015360"/>
                <a:gd name="connsiteY10" fmla="*/ 792480 h 2040592"/>
                <a:gd name="connsiteX11" fmla="*/ 481960 w 1015360"/>
                <a:gd name="connsiteY11" fmla="*/ 868680 h 2040592"/>
                <a:gd name="connsiteX12" fmla="*/ 413380 w 1015360"/>
                <a:gd name="connsiteY12" fmla="*/ 944880 h 2040592"/>
                <a:gd name="connsiteX13" fmla="*/ 405760 w 1015360"/>
                <a:gd name="connsiteY13" fmla="*/ 1066800 h 2040592"/>
                <a:gd name="connsiteX14" fmla="*/ 314320 w 1015360"/>
                <a:gd name="connsiteY14" fmla="*/ 1325880 h 2040592"/>
                <a:gd name="connsiteX15" fmla="*/ 144016 w 1015360"/>
                <a:gd name="connsiteY15" fmla="*/ 1608544 h 2040592"/>
                <a:gd name="connsiteX16" fmla="*/ 0 w 1015360"/>
                <a:gd name="connsiteY16" fmla="*/ 2040592 h 2040592"/>
                <a:gd name="connsiteX0" fmla="*/ 1015360 w 1015360"/>
                <a:gd name="connsiteY0" fmla="*/ 0 h 2040592"/>
                <a:gd name="connsiteX1" fmla="*/ 962020 w 1015360"/>
                <a:gd name="connsiteY1" fmla="*/ 137160 h 2040592"/>
                <a:gd name="connsiteX2" fmla="*/ 901060 w 1015360"/>
                <a:gd name="connsiteY2" fmla="*/ 175260 h 2040592"/>
                <a:gd name="connsiteX3" fmla="*/ 885820 w 1015360"/>
                <a:gd name="connsiteY3" fmla="*/ 274320 h 2040592"/>
                <a:gd name="connsiteX4" fmla="*/ 809620 w 1015360"/>
                <a:gd name="connsiteY4" fmla="*/ 342900 h 2040592"/>
                <a:gd name="connsiteX5" fmla="*/ 702940 w 1015360"/>
                <a:gd name="connsiteY5" fmla="*/ 403860 h 2040592"/>
                <a:gd name="connsiteX6" fmla="*/ 672460 w 1015360"/>
                <a:gd name="connsiteY6" fmla="*/ 495300 h 2040592"/>
                <a:gd name="connsiteX7" fmla="*/ 672460 w 1015360"/>
                <a:gd name="connsiteY7" fmla="*/ 609600 h 2040592"/>
                <a:gd name="connsiteX8" fmla="*/ 649600 w 1015360"/>
                <a:gd name="connsiteY8" fmla="*/ 678180 h 2040592"/>
                <a:gd name="connsiteX9" fmla="*/ 596260 w 1015360"/>
                <a:gd name="connsiteY9" fmla="*/ 739140 h 2040592"/>
                <a:gd name="connsiteX10" fmla="*/ 512440 w 1015360"/>
                <a:gd name="connsiteY10" fmla="*/ 792480 h 2040592"/>
                <a:gd name="connsiteX11" fmla="*/ 481960 w 1015360"/>
                <a:gd name="connsiteY11" fmla="*/ 868680 h 2040592"/>
                <a:gd name="connsiteX12" fmla="*/ 413380 w 1015360"/>
                <a:gd name="connsiteY12" fmla="*/ 944880 h 2040592"/>
                <a:gd name="connsiteX13" fmla="*/ 405760 w 1015360"/>
                <a:gd name="connsiteY13" fmla="*/ 1066800 h 2040592"/>
                <a:gd name="connsiteX14" fmla="*/ 314320 w 1015360"/>
                <a:gd name="connsiteY14" fmla="*/ 1325880 h 2040592"/>
                <a:gd name="connsiteX15" fmla="*/ 216024 w 1015360"/>
                <a:gd name="connsiteY15" fmla="*/ 1608544 h 2040592"/>
                <a:gd name="connsiteX16" fmla="*/ 0 w 1015360"/>
                <a:gd name="connsiteY16" fmla="*/ 2040592 h 2040592"/>
                <a:gd name="connsiteX0" fmla="*/ 1015360 w 1015360"/>
                <a:gd name="connsiteY0" fmla="*/ 0 h 2040592"/>
                <a:gd name="connsiteX1" fmla="*/ 962020 w 1015360"/>
                <a:gd name="connsiteY1" fmla="*/ 137160 h 2040592"/>
                <a:gd name="connsiteX2" fmla="*/ 901060 w 1015360"/>
                <a:gd name="connsiteY2" fmla="*/ 175260 h 2040592"/>
                <a:gd name="connsiteX3" fmla="*/ 885820 w 1015360"/>
                <a:gd name="connsiteY3" fmla="*/ 274320 h 2040592"/>
                <a:gd name="connsiteX4" fmla="*/ 809620 w 1015360"/>
                <a:gd name="connsiteY4" fmla="*/ 342900 h 2040592"/>
                <a:gd name="connsiteX5" fmla="*/ 702940 w 1015360"/>
                <a:gd name="connsiteY5" fmla="*/ 403860 h 2040592"/>
                <a:gd name="connsiteX6" fmla="*/ 672460 w 1015360"/>
                <a:gd name="connsiteY6" fmla="*/ 495300 h 2040592"/>
                <a:gd name="connsiteX7" fmla="*/ 672460 w 1015360"/>
                <a:gd name="connsiteY7" fmla="*/ 609600 h 2040592"/>
                <a:gd name="connsiteX8" fmla="*/ 649600 w 1015360"/>
                <a:gd name="connsiteY8" fmla="*/ 678180 h 2040592"/>
                <a:gd name="connsiteX9" fmla="*/ 596260 w 1015360"/>
                <a:gd name="connsiteY9" fmla="*/ 739140 h 2040592"/>
                <a:gd name="connsiteX10" fmla="*/ 512440 w 1015360"/>
                <a:gd name="connsiteY10" fmla="*/ 792480 h 2040592"/>
                <a:gd name="connsiteX11" fmla="*/ 481960 w 1015360"/>
                <a:gd name="connsiteY11" fmla="*/ 868680 h 2040592"/>
                <a:gd name="connsiteX12" fmla="*/ 413380 w 1015360"/>
                <a:gd name="connsiteY12" fmla="*/ 944880 h 2040592"/>
                <a:gd name="connsiteX13" fmla="*/ 405760 w 1015360"/>
                <a:gd name="connsiteY13" fmla="*/ 1066800 h 2040592"/>
                <a:gd name="connsiteX14" fmla="*/ 360040 w 1015360"/>
                <a:gd name="connsiteY14" fmla="*/ 1203960 h 2040592"/>
                <a:gd name="connsiteX15" fmla="*/ 314320 w 1015360"/>
                <a:gd name="connsiteY15" fmla="*/ 1325880 h 2040592"/>
                <a:gd name="connsiteX16" fmla="*/ 216024 w 1015360"/>
                <a:gd name="connsiteY16" fmla="*/ 1608544 h 2040592"/>
                <a:gd name="connsiteX17" fmla="*/ 0 w 1015360"/>
                <a:gd name="connsiteY17" fmla="*/ 2040592 h 2040592"/>
                <a:gd name="connsiteX0" fmla="*/ 1015360 w 1015360"/>
                <a:gd name="connsiteY0" fmla="*/ 0 h 2040592"/>
                <a:gd name="connsiteX1" fmla="*/ 962020 w 1015360"/>
                <a:gd name="connsiteY1" fmla="*/ 137160 h 2040592"/>
                <a:gd name="connsiteX2" fmla="*/ 901060 w 1015360"/>
                <a:gd name="connsiteY2" fmla="*/ 175260 h 2040592"/>
                <a:gd name="connsiteX3" fmla="*/ 885820 w 1015360"/>
                <a:gd name="connsiteY3" fmla="*/ 274320 h 2040592"/>
                <a:gd name="connsiteX4" fmla="*/ 809620 w 1015360"/>
                <a:gd name="connsiteY4" fmla="*/ 342900 h 2040592"/>
                <a:gd name="connsiteX5" fmla="*/ 702940 w 1015360"/>
                <a:gd name="connsiteY5" fmla="*/ 403860 h 2040592"/>
                <a:gd name="connsiteX6" fmla="*/ 672460 w 1015360"/>
                <a:gd name="connsiteY6" fmla="*/ 495300 h 2040592"/>
                <a:gd name="connsiteX7" fmla="*/ 672460 w 1015360"/>
                <a:gd name="connsiteY7" fmla="*/ 609600 h 2040592"/>
                <a:gd name="connsiteX8" fmla="*/ 649600 w 1015360"/>
                <a:gd name="connsiteY8" fmla="*/ 678180 h 2040592"/>
                <a:gd name="connsiteX9" fmla="*/ 596260 w 1015360"/>
                <a:gd name="connsiteY9" fmla="*/ 739140 h 2040592"/>
                <a:gd name="connsiteX10" fmla="*/ 512440 w 1015360"/>
                <a:gd name="connsiteY10" fmla="*/ 792480 h 2040592"/>
                <a:gd name="connsiteX11" fmla="*/ 481960 w 1015360"/>
                <a:gd name="connsiteY11" fmla="*/ 868680 h 2040592"/>
                <a:gd name="connsiteX12" fmla="*/ 413380 w 1015360"/>
                <a:gd name="connsiteY12" fmla="*/ 944880 h 2040592"/>
                <a:gd name="connsiteX13" fmla="*/ 405760 w 1015360"/>
                <a:gd name="connsiteY13" fmla="*/ 1066800 h 2040592"/>
                <a:gd name="connsiteX14" fmla="*/ 360040 w 1015360"/>
                <a:gd name="connsiteY14" fmla="*/ 1176496 h 2040592"/>
                <a:gd name="connsiteX15" fmla="*/ 314320 w 1015360"/>
                <a:gd name="connsiteY15" fmla="*/ 1325880 h 2040592"/>
                <a:gd name="connsiteX16" fmla="*/ 216024 w 1015360"/>
                <a:gd name="connsiteY16" fmla="*/ 1608544 h 2040592"/>
                <a:gd name="connsiteX17" fmla="*/ 0 w 1015360"/>
                <a:gd name="connsiteY17" fmla="*/ 2040592 h 204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5360" h="2040592">
                  <a:moveTo>
                    <a:pt x="1015360" y="0"/>
                  </a:moveTo>
                  <a:lnTo>
                    <a:pt x="962020" y="137160"/>
                  </a:lnTo>
                  <a:lnTo>
                    <a:pt x="901060" y="175260"/>
                  </a:lnTo>
                  <a:lnTo>
                    <a:pt x="885820" y="274320"/>
                  </a:lnTo>
                  <a:lnTo>
                    <a:pt x="809620" y="342900"/>
                  </a:lnTo>
                  <a:lnTo>
                    <a:pt x="702940" y="403860"/>
                  </a:lnTo>
                  <a:lnTo>
                    <a:pt x="672460" y="495300"/>
                  </a:lnTo>
                  <a:lnTo>
                    <a:pt x="672460" y="609600"/>
                  </a:lnTo>
                  <a:lnTo>
                    <a:pt x="649600" y="678180"/>
                  </a:lnTo>
                  <a:lnTo>
                    <a:pt x="596260" y="739140"/>
                  </a:lnTo>
                  <a:lnTo>
                    <a:pt x="512440" y="792480"/>
                  </a:lnTo>
                  <a:lnTo>
                    <a:pt x="481960" y="868680"/>
                  </a:lnTo>
                  <a:lnTo>
                    <a:pt x="413380" y="944880"/>
                  </a:lnTo>
                  <a:lnTo>
                    <a:pt x="405760" y="1066800"/>
                  </a:lnTo>
                  <a:lnTo>
                    <a:pt x="360040" y="1176496"/>
                  </a:lnTo>
                  <a:lnTo>
                    <a:pt x="314320" y="1325880"/>
                  </a:lnTo>
                  <a:lnTo>
                    <a:pt x="216024" y="1608544"/>
                  </a:lnTo>
                  <a:lnTo>
                    <a:pt x="0" y="2040592"/>
                  </a:lnTo>
                </a:path>
              </a:pathLst>
            </a:custGeom>
            <a:ln w="50800">
              <a:solidFill>
                <a:srgbClr val="000066"/>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sz="1000"/>
            </a:p>
          </p:txBody>
        </p:sp>
        <p:sp>
          <p:nvSpPr>
            <p:cNvPr id="80" name="79 Forma libre"/>
            <p:cNvSpPr/>
            <p:nvPr/>
          </p:nvSpPr>
          <p:spPr>
            <a:xfrm>
              <a:off x="3993004" y="3200401"/>
              <a:ext cx="1191033" cy="1051530"/>
            </a:xfrm>
            <a:custGeom>
              <a:avLst/>
              <a:gdLst>
                <a:gd name="connsiteX0" fmla="*/ 1637071 w 1637071"/>
                <a:gd name="connsiteY0" fmla="*/ 0 h 1769807"/>
                <a:gd name="connsiteX1" fmla="*/ 1578077 w 1637071"/>
                <a:gd name="connsiteY1" fmla="*/ 353961 h 1769807"/>
                <a:gd name="connsiteX2" fmla="*/ 1371600 w 1637071"/>
                <a:gd name="connsiteY2" fmla="*/ 530942 h 1769807"/>
                <a:gd name="connsiteX3" fmla="*/ 1371600 w 1637071"/>
                <a:gd name="connsiteY3" fmla="*/ 693174 h 1769807"/>
                <a:gd name="connsiteX4" fmla="*/ 1253613 w 1637071"/>
                <a:gd name="connsiteY4" fmla="*/ 870155 h 1769807"/>
                <a:gd name="connsiteX5" fmla="*/ 1238864 w 1637071"/>
                <a:gd name="connsiteY5" fmla="*/ 1312607 h 1769807"/>
                <a:gd name="connsiteX6" fmla="*/ 1032387 w 1637071"/>
                <a:gd name="connsiteY6" fmla="*/ 1637071 h 1769807"/>
                <a:gd name="connsiteX7" fmla="*/ 634180 w 1637071"/>
                <a:gd name="connsiteY7" fmla="*/ 1769807 h 1769807"/>
                <a:gd name="connsiteX8" fmla="*/ 191729 w 1637071"/>
                <a:gd name="connsiteY8" fmla="*/ 1666568 h 1769807"/>
                <a:gd name="connsiteX9" fmla="*/ 0 w 1637071"/>
                <a:gd name="connsiteY9" fmla="*/ 1607574 h 1769807"/>
                <a:gd name="connsiteX0" fmla="*/ 1637071 w 1637071"/>
                <a:gd name="connsiteY0" fmla="*/ 0 h 1769807"/>
                <a:gd name="connsiteX1" fmla="*/ 1578077 w 1637071"/>
                <a:gd name="connsiteY1" fmla="*/ 353961 h 1769807"/>
                <a:gd name="connsiteX2" fmla="*/ 1371600 w 1637071"/>
                <a:gd name="connsiteY2" fmla="*/ 530942 h 1769807"/>
                <a:gd name="connsiteX3" fmla="*/ 1371600 w 1637071"/>
                <a:gd name="connsiteY3" fmla="*/ 693174 h 1769807"/>
                <a:gd name="connsiteX4" fmla="*/ 1253613 w 1637071"/>
                <a:gd name="connsiteY4" fmla="*/ 870155 h 1769807"/>
                <a:gd name="connsiteX5" fmla="*/ 1238864 w 1637071"/>
                <a:gd name="connsiteY5" fmla="*/ 1312607 h 1769807"/>
                <a:gd name="connsiteX6" fmla="*/ 1032387 w 1637071"/>
                <a:gd name="connsiteY6" fmla="*/ 1637071 h 1769807"/>
                <a:gd name="connsiteX7" fmla="*/ 634180 w 1637071"/>
                <a:gd name="connsiteY7" fmla="*/ 1769807 h 1769807"/>
                <a:gd name="connsiteX8" fmla="*/ 191729 w 1637071"/>
                <a:gd name="connsiteY8" fmla="*/ 1666568 h 1769807"/>
                <a:gd name="connsiteX9" fmla="*/ 0 w 1637071"/>
                <a:gd name="connsiteY9" fmla="*/ 1607574 h 1769807"/>
                <a:gd name="connsiteX0" fmla="*/ 1637071 w 1637071"/>
                <a:gd name="connsiteY0" fmla="*/ 0 h 1769807"/>
                <a:gd name="connsiteX1" fmla="*/ 1578077 w 1637071"/>
                <a:gd name="connsiteY1" fmla="*/ 353961 h 1769807"/>
                <a:gd name="connsiteX2" fmla="*/ 1371600 w 1637071"/>
                <a:gd name="connsiteY2" fmla="*/ 530942 h 1769807"/>
                <a:gd name="connsiteX3" fmla="*/ 1371600 w 1637071"/>
                <a:gd name="connsiteY3" fmla="*/ 693174 h 1769807"/>
                <a:gd name="connsiteX4" fmla="*/ 1253613 w 1637071"/>
                <a:gd name="connsiteY4" fmla="*/ 870155 h 1769807"/>
                <a:gd name="connsiteX5" fmla="*/ 1238864 w 1637071"/>
                <a:gd name="connsiteY5" fmla="*/ 1312607 h 1769807"/>
                <a:gd name="connsiteX6" fmla="*/ 1032387 w 1637071"/>
                <a:gd name="connsiteY6" fmla="*/ 1637071 h 1769807"/>
                <a:gd name="connsiteX7" fmla="*/ 634180 w 1637071"/>
                <a:gd name="connsiteY7" fmla="*/ 1769807 h 1769807"/>
                <a:gd name="connsiteX8" fmla="*/ 191729 w 1637071"/>
                <a:gd name="connsiteY8" fmla="*/ 1666568 h 1769807"/>
                <a:gd name="connsiteX9" fmla="*/ 0 w 1637071"/>
                <a:gd name="connsiteY9" fmla="*/ 1607574 h 1769807"/>
                <a:gd name="connsiteX0" fmla="*/ 1637071 w 1637071"/>
                <a:gd name="connsiteY0" fmla="*/ 0 h 1769807"/>
                <a:gd name="connsiteX1" fmla="*/ 1578077 w 1637071"/>
                <a:gd name="connsiteY1" fmla="*/ 353961 h 1769807"/>
                <a:gd name="connsiteX2" fmla="*/ 1371600 w 1637071"/>
                <a:gd name="connsiteY2" fmla="*/ 530942 h 1769807"/>
                <a:gd name="connsiteX3" fmla="*/ 1371600 w 1637071"/>
                <a:gd name="connsiteY3" fmla="*/ 693174 h 1769807"/>
                <a:gd name="connsiteX4" fmla="*/ 1253613 w 1637071"/>
                <a:gd name="connsiteY4" fmla="*/ 870155 h 1769807"/>
                <a:gd name="connsiteX5" fmla="*/ 1238864 w 1637071"/>
                <a:gd name="connsiteY5" fmla="*/ 1312607 h 1769807"/>
                <a:gd name="connsiteX6" fmla="*/ 1032387 w 1637071"/>
                <a:gd name="connsiteY6" fmla="*/ 1637071 h 1769807"/>
                <a:gd name="connsiteX7" fmla="*/ 634180 w 1637071"/>
                <a:gd name="connsiteY7" fmla="*/ 1769807 h 1769807"/>
                <a:gd name="connsiteX8" fmla="*/ 191729 w 1637071"/>
                <a:gd name="connsiteY8" fmla="*/ 1666568 h 1769807"/>
                <a:gd name="connsiteX9" fmla="*/ 0 w 1637071"/>
                <a:gd name="connsiteY9" fmla="*/ 1607574 h 1769807"/>
                <a:gd name="connsiteX0" fmla="*/ 1637071 w 1637071"/>
                <a:gd name="connsiteY0" fmla="*/ 0 h 1769807"/>
                <a:gd name="connsiteX1" fmla="*/ 1578077 w 1637071"/>
                <a:gd name="connsiteY1" fmla="*/ 353961 h 1769807"/>
                <a:gd name="connsiteX2" fmla="*/ 1371600 w 1637071"/>
                <a:gd name="connsiteY2" fmla="*/ 530942 h 1769807"/>
                <a:gd name="connsiteX3" fmla="*/ 1339645 w 1637071"/>
                <a:gd name="connsiteY3" fmla="*/ 717755 h 1769807"/>
                <a:gd name="connsiteX4" fmla="*/ 1253613 w 1637071"/>
                <a:gd name="connsiteY4" fmla="*/ 870155 h 1769807"/>
                <a:gd name="connsiteX5" fmla="*/ 1238864 w 1637071"/>
                <a:gd name="connsiteY5" fmla="*/ 1312607 h 1769807"/>
                <a:gd name="connsiteX6" fmla="*/ 1032387 w 1637071"/>
                <a:gd name="connsiteY6" fmla="*/ 1637071 h 1769807"/>
                <a:gd name="connsiteX7" fmla="*/ 634180 w 1637071"/>
                <a:gd name="connsiteY7" fmla="*/ 1769807 h 1769807"/>
                <a:gd name="connsiteX8" fmla="*/ 191729 w 1637071"/>
                <a:gd name="connsiteY8" fmla="*/ 1666568 h 1769807"/>
                <a:gd name="connsiteX9" fmla="*/ 0 w 1637071"/>
                <a:gd name="connsiteY9" fmla="*/ 1607574 h 1769807"/>
                <a:gd name="connsiteX0" fmla="*/ 1637071 w 1637071"/>
                <a:gd name="connsiteY0" fmla="*/ 0 h 1769807"/>
                <a:gd name="connsiteX1" fmla="*/ 1578077 w 1637071"/>
                <a:gd name="connsiteY1" fmla="*/ 353961 h 1769807"/>
                <a:gd name="connsiteX2" fmla="*/ 1371600 w 1637071"/>
                <a:gd name="connsiteY2" fmla="*/ 530942 h 1769807"/>
                <a:gd name="connsiteX3" fmla="*/ 1339645 w 1637071"/>
                <a:gd name="connsiteY3" fmla="*/ 717755 h 1769807"/>
                <a:gd name="connsiteX4" fmla="*/ 1253613 w 1637071"/>
                <a:gd name="connsiteY4" fmla="*/ 870155 h 1769807"/>
                <a:gd name="connsiteX5" fmla="*/ 1238864 w 1637071"/>
                <a:gd name="connsiteY5" fmla="*/ 1312607 h 1769807"/>
                <a:gd name="connsiteX6" fmla="*/ 1032387 w 1637071"/>
                <a:gd name="connsiteY6" fmla="*/ 1637071 h 1769807"/>
                <a:gd name="connsiteX7" fmla="*/ 634180 w 1637071"/>
                <a:gd name="connsiteY7" fmla="*/ 1769807 h 1769807"/>
                <a:gd name="connsiteX8" fmla="*/ 191729 w 1637071"/>
                <a:gd name="connsiteY8" fmla="*/ 1666568 h 1769807"/>
                <a:gd name="connsiteX9" fmla="*/ 0 w 1637071"/>
                <a:gd name="connsiteY9" fmla="*/ 1607574 h 1769807"/>
                <a:gd name="connsiteX0" fmla="*/ 1637071 w 1637071"/>
                <a:gd name="connsiteY0" fmla="*/ 0 h 1769807"/>
                <a:gd name="connsiteX1" fmla="*/ 1578077 w 1637071"/>
                <a:gd name="connsiteY1" fmla="*/ 353961 h 1769807"/>
                <a:gd name="connsiteX2" fmla="*/ 1371600 w 1637071"/>
                <a:gd name="connsiteY2" fmla="*/ 530942 h 1769807"/>
                <a:gd name="connsiteX3" fmla="*/ 1339645 w 1637071"/>
                <a:gd name="connsiteY3" fmla="*/ 717755 h 1769807"/>
                <a:gd name="connsiteX4" fmla="*/ 1263445 w 1637071"/>
                <a:gd name="connsiteY4" fmla="*/ 870155 h 1769807"/>
                <a:gd name="connsiteX5" fmla="*/ 1238864 w 1637071"/>
                <a:gd name="connsiteY5" fmla="*/ 1312607 h 1769807"/>
                <a:gd name="connsiteX6" fmla="*/ 1032387 w 1637071"/>
                <a:gd name="connsiteY6" fmla="*/ 1637071 h 1769807"/>
                <a:gd name="connsiteX7" fmla="*/ 634180 w 1637071"/>
                <a:gd name="connsiteY7" fmla="*/ 1769807 h 1769807"/>
                <a:gd name="connsiteX8" fmla="*/ 191729 w 1637071"/>
                <a:gd name="connsiteY8" fmla="*/ 1666568 h 1769807"/>
                <a:gd name="connsiteX9" fmla="*/ 0 w 1637071"/>
                <a:gd name="connsiteY9" fmla="*/ 1607574 h 1769807"/>
                <a:gd name="connsiteX0" fmla="*/ 1637071 w 1637071"/>
                <a:gd name="connsiteY0" fmla="*/ 0 h 1769807"/>
                <a:gd name="connsiteX1" fmla="*/ 1578077 w 1637071"/>
                <a:gd name="connsiteY1" fmla="*/ 353961 h 1769807"/>
                <a:gd name="connsiteX2" fmla="*/ 1371600 w 1637071"/>
                <a:gd name="connsiteY2" fmla="*/ 530942 h 1769807"/>
                <a:gd name="connsiteX3" fmla="*/ 1339645 w 1637071"/>
                <a:gd name="connsiteY3" fmla="*/ 717755 h 1769807"/>
                <a:gd name="connsiteX4" fmla="*/ 1263445 w 1637071"/>
                <a:gd name="connsiteY4" fmla="*/ 870155 h 1769807"/>
                <a:gd name="connsiteX5" fmla="*/ 1199787 w 1637071"/>
                <a:gd name="connsiteY5" fmla="*/ 1398576 h 1769807"/>
                <a:gd name="connsiteX6" fmla="*/ 1032387 w 1637071"/>
                <a:gd name="connsiteY6" fmla="*/ 1637071 h 1769807"/>
                <a:gd name="connsiteX7" fmla="*/ 634180 w 1637071"/>
                <a:gd name="connsiteY7" fmla="*/ 1769807 h 1769807"/>
                <a:gd name="connsiteX8" fmla="*/ 191729 w 1637071"/>
                <a:gd name="connsiteY8" fmla="*/ 1666568 h 1769807"/>
                <a:gd name="connsiteX9" fmla="*/ 0 w 1637071"/>
                <a:gd name="connsiteY9" fmla="*/ 1607574 h 1769807"/>
                <a:gd name="connsiteX0" fmla="*/ 1637071 w 1637071"/>
                <a:gd name="connsiteY0" fmla="*/ 0 h 1769807"/>
                <a:gd name="connsiteX1" fmla="*/ 1578077 w 1637071"/>
                <a:gd name="connsiteY1" fmla="*/ 353961 h 1769807"/>
                <a:gd name="connsiteX2" fmla="*/ 1371600 w 1637071"/>
                <a:gd name="connsiteY2" fmla="*/ 530942 h 1769807"/>
                <a:gd name="connsiteX3" fmla="*/ 1339645 w 1637071"/>
                <a:gd name="connsiteY3" fmla="*/ 717755 h 1769807"/>
                <a:gd name="connsiteX4" fmla="*/ 1263445 w 1637071"/>
                <a:gd name="connsiteY4" fmla="*/ 870155 h 1769807"/>
                <a:gd name="connsiteX5" fmla="*/ 1199787 w 1637071"/>
                <a:gd name="connsiteY5" fmla="*/ 1398576 h 1769807"/>
                <a:gd name="connsiteX6" fmla="*/ 1032387 w 1637071"/>
                <a:gd name="connsiteY6" fmla="*/ 1637071 h 1769807"/>
                <a:gd name="connsiteX7" fmla="*/ 634180 w 1637071"/>
                <a:gd name="connsiteY7" fmla="*/ 1769807 h 1769807"/>
                <a:gd name="connsiteX8" fmla="*/ 191729 w 1637071"/>
                <a:gd name="connsiteY8" fmla="*/ 1666568 h 1769807"/>
                <a:gd name="connsiteX9" fmla="*/ 0 w 1637071"/>
                <a:gd name="connsiteY9" fmla="*/ 1607574 h 1769807"/>
                <a:gd name="connsiteX0" fmla="*/ 1637071 w 1637071"/>
                <a:gd name="connsiteY0" fmla="*/ 0 h 1769807"/>
                <a:gd name="connsiteX1" fmla="*/ 1578077 w 1637071"/>
                <a:gd name="connsiteY1" fmla="*/ 353961 h 1769807"/>
                <a:gd name="connsiteX2" fmla="*/ 1371600 w 1637071"/>
                <a:gd name="connsiteY2" fmla="*/ 530942 h 1769807"/>
                <a:gd name="connsiteX3" fmla="*/ 1339645 w 1637071"/>
                <a:gd name="connsiteY3" fmla="*/ 717755 h 1769807"/>
                <a:gd name="connsiteX4" fmla="*/ 1263445 w 1637071"/>
                <a:gd name="connsiteY4" fmla="*/ 870155 h 1769807"/>
                <a:gd name="connsiteX5" fmla="*/ 1199787 w 1637071"/>
                <a:gd name="connsiteY5" fmla="*/ 1398576 h 1769807"/>
                <a:gd name="connsiteX6" fmla="*/ 1008941 w 1637071"/>
                <a:gd name="connsiteY6" fmla="*/ 1613625 h 1769807"/>
                <a:gd name="connsiteX7" fmla="*/ 634180 w 1637071"/>
                <a:gd name="connsiteY7" fmla="*/ 1769807 h 1769807"/>
                <a:gd name="connsiteX8" fmla="*/ 191729 w 1637071"/>
                <a:gd name="connsiteY8" fmla="*/ 1666568 h 1769807"/>
                <a:gd name="connsiteX9" fmla="*/ 0 w 1637071"/>
                <a:gd name="connsiteY9" fmla="*/ 1607574 h 1769807"/>
                <a:gd name="connsiteX0" fmla="*/ 1637071 w 1637071"/>
                <a:gd name="connsiteY0" fmla="*/ 0 h 1769807"/>
                <a:gd name="connsiteX1" fmla="*/ 1578077 w 1637071"/>
                <a:gd name="connsiteY1" fmla="*/ 353961 h 1769807"/>
                <a:gd name="connsiteX2" fmla="*/ 1371600 w 1637071"/>
                <a:gd name="connsiteY2" fmla="*/ 530942 h 1769807"/>
                <a:gd name="connsiteX3" fmla="*/ 1339645 w 1637071"/>
                <a:gd name="connsiteY3" fmla="*/ 717755 h 1769807"/>
                <a:gd name="connsiteX4" fmla="*/ 1263445 w 1637071"/>
                <a:gd name="connsiteY4" fmla="*/ 870155 h 1769807"/>
                <a:gd name="connsiteX5" fmla="*/ 1199787 w 1637071"/>
                <a:gd name="connsiteY5" fmla="*/ 1398576 h 1769807"/>
                <a:gd name="connsiteX6" fmla="*/ 1008941 w 1637071"/>
                <a:gd name="connsiteY6" fmla="*/ 1613625 h 1769807"/>
                <a:gd name="connsiteX7" fmla="*/ 634180 w 1637071"/>
                <a:gd name="connsiteY7" fmla="*/ 1769807 h 1769807"/>
                <a:gd name="connsiteX8" fmla="*/ 191729 w 1637071"/>
                <a:gd name="connsiteY8" fmla="*/ 1666568 h 1769807"/>
                <a:gd name="connsiteX9" fmla="*/ 0 w 1637071"/>
                <a:gd name="connsiteY9" fmla="*/ 1607574 h 1769807"/>
                <a:gd name="connsiteX0" fmla="*/ 1637071 w 1637071"/>
                <a:gd name="connsiteY0" fmla="*/ 0 h 1715099"/>
                <a:gd name="connsiteX1" fmla="*/ 1578077 w 1637071"/>
                <a:gd name="connsiteY1" fmla="*/ 353961 h 1715099"/>
                <a:gd name="connsiteX2" fmla="*/ 1371600 w 1637071"/>
                <a:gd name="connsiteY2" fmla="*/ 530942 h 1715099"/>
                <a:gd name="connsiteX3" fmla="*/ 1339645 w 1637071"/>
                <a:gd name="connsiteY3" fmla="*/ 717755 h 1715099"/>
                <a:gd name="connsiteX4" fmla="*/ 1263445 w 1637071"/>
                <a:gd name="connsiteY4" fmla="*/ 870155 h 1715099"/>
                <a:gd name="connsiteX5" fmla="*/ 1199787 w 1637071"/>
                <a:gd name="connsiteY5" fmla="*/ 1398576 h 1715099"/>
                <a:gd name="connsiteX6" fmla="*/ 1008941 w 1637071"/>
                <a:gd name="connsiteY6" fmla="*/ 1613625 h 1715099"/>
                <a:gd name="connsiteX7" fmla="*/ 614642 w 1637071"/>
                <a:gd name="connsiteY7" fmla="*/ 1715099 h 1715099"/>
                <a:gd name="connsiteX8" fmla="*/ 191729 w 1637071"/>
                <a:gd name="connsiteY8" fmla="*/ 1666568 h 1715099"/>
                <a:gd name="connsiteX9" fmla="*/ 0 w 1637071"/>
                <a:gd name="connsiteY9" fmla="*/ 1607574 h 1715099"/>
                <a:gd name="connsiteX0" fmla="*/ 1637071 w 1637071"/>
                <a:gd name="connsiteY0" fmla="*/ 0 h 1724258"/>
                <a:gd name="connsiteX1" fmla="*/ 1578077 w 1637071"/>
                <a:gd name="connsiteY1" fmla="*/ 353961 h 1724258"/>
                <a:gd name="connsiteX2" fmla="*/ 1371600 w 1637071"/>
                <a:gd name="connsiteY2" fmla="*/ 530942 h 1724258"/>
                <a:gd name="connsiteX3" fmla="*/ 1339645 w 1637071"/>
                <a:gd name="connsiteY3" fmla="*/ 717755 h 1724258"/>
                <a:gd name="connsiteX4" fmla="*/ 1263445 w 1637071"/>
                <a:gd name="connsiteY4" fmla="*/ 870155 h 1724258"/>
                <a:gd name="connsiteX5" fmla="*/ 1199787 w 1637071"/>
                <a:gd name="connsiteY5" fmla="*/ 1398576 h 1724258"/>
                <a:gd name="connsiteX6" fmla="*/ 1008941 w 1637071"/>
                <a:gd name="connsiteY6" fmla="*/ 1613625 h 1724258"/>
                <a:gd name="connsiteX7" fmla="*/ 614642 w 1637071"/>
                <a:gd name="connsiteY7" fmla="*/ 1715099 h 1724258"/>
                <a:gd name="connsiteX8" fmla="*/ 191729 w 1637071"/>
                <a:gd name="connsiteY8" fmla="*/ 1666568 h 1724258"/>
                <a:gd name="connsiteX9" fmla="*/ 0 w 1637071"/>
                <a:gd name="connsiteY9" fmla="*/ 1607574 h 1724258"/>
                <a:gd name="connsiteX0" fmla="*/ 1637071 w 1637071"/>
                <a:gd name="connsiteY0" fmla="*/ 0 h 1724258"/>
                <a:gd name="connsiteX1" fmla="*/ 1578077 w 1637071"/>
                <a:gd name="connsiteY1" fmla="*/ 353961 h 1724258"/>
                <a:gd name="connsiteX2" fmla="*/ 1371600 w 1637071"/>
                <a:gd name="connsiteY2" fmla="*/ 530942 h 1724258"/>
                <a:gd name="connsiteX3" fmla="*/ 1339645 w 1637071"/>
                <a:gd name="connsiteY3" fmla="*/ 717755 h 1724258"/>
                <a:gd name="connsiteX4" fmla="*/ 1263445 w 1637071"/>
                <a:gd name="connsiteY4" fmla="*/ 870155 h 1724258"/>
                <a:gd name="connsiteX5" fmla="*/ 1199787 w 1637071"/>
                <a:gd name="connsiteY5" fmla="*/ 1398576 h 1724258"/>
                <a:gd name="connsiteX6" fmla="*/ 1008941 w 1637071"/>
                <a:gd name="connsiteY6" fmla="*/ 1613625 h 1724258"/>
                <a:gd name="connsiteX7" fmla="*/ 614642 w 1637071"/>
                <a:gd name="connsiteY7" fmla="*/ 1715099 h 1724258"/>
                <a:gd name="connsiteX8" fmla="*/ 191729 w 1637071"/>
                <a:gd name="connsiteY8" fmla="*/ 1666568 h 1724258"/>
                <a:gd name="connsiteX9" fmla="*/ 0 w 1637071"/>
                <a:gd name="connsiteY9" fmla="*/ 1607574 h 1724258"/>
                <a:gd name="connsiteX0" fmla="*/ 1637071 w 1637071"/>
                <a:gd name="connsiteY0" fmla="*/ 0 h 1724258"/>
                <a:gd name="connsiteX1" fmla="*/ 1578077 w 1637071"/>
                <a:gd name="connsiteY1" fmla="*/ 353961 h 1724258"/>
                <a:gd name="connsiteX2" fmla="*/ 1371600 w 1637071"/>
                <a:gd name="connsiteY2" fmla="*/ 530942 h 1724258"/>
                <a:gd name="connsiteX3" fmla="*/ 1339645 w 1637071"/>
                <a:gd name="connsiteY3" fmla="*/ 717755 h 1724258"/>
                <a:gd name="connsiteX4" fmla="*/ 1263445 w 1637071"/>
                <a:gd name="connsiteY4" fmla="*/ 870155 h 1724258"/>
                <a:gd name="connsiteX5" fmla="*/ 1199787 w 1637071"/>
                <a:gd name="connsiteY5" fmla="*/ 1398576 h 1724258"/>
                <a:gd name="connsiteX6" fmla="*/ 1008941 w 1637071"/>
                <a:gd name="connsiteY6" fmla="*/ 1613625 h 1724258"/>
                <a:gd name="connsiteX7" fmla="*/ 614642 w 1637071"/>
                <a:gd name="connsiteY7" fmla="*/ 1715099 h 1724258"/>
                <a:gd name="connsiteX8" fmla="*/ 196645 w 1637071"/>
                <a:gd name="connsiteY8" fmla="*/ 1632154 h 1724258"/>
                <a:gd name="connsiteX9" fmla="*/ 0 w 1637071"/>
                <a:gd name="connsiteY9" fmla="*/ 1607574 h 1724258"/>
                <a:gd name="connsiteX0" fmla="*/ 1637071 w 1637071"/>
                <a:gd name="connsiteY0" fmla="*/ 0 h 1724258"/>
                <a:gd name="connsiteX1" fmla="*/ 1578077 w 1637071"/>
                <a:gd name="connsiteY1" fmla="*/ 353961 h 1724258"/>
                <a:gd name="connsiteX2" fmla="*/ 1371600 w 1637071"/>
                <a:gd name="connsiteY2" fmla="*/ 530942 h 1724258"/>
                <a:gd name="connsiteX3" fmla="*/ 1339645 w 1637071"/>
                <a:gd name="connsiteY3" fmla="*/ 717755 h 1724258"/>
                <a:gd name="connsiteX4" fmla="*/ 1263445 w 1637071"/>
                <a:gd name="connsiteY4" fmla="*/ 870155 h 1724258"/>
                <a:gd name="connsiteX5" fmla="*/ 1199787 w 1637071"/>
                <a:gd name="connsiteY5" fmla="*/ 1398576 h 1724258"/>
                <a:gd name="connsiteX6" fmla="*/ 1008941 w 1637071"/>
                <a:gd name="connsiteY6" fmla="*/ 1613625 h 1724258"/>
                <a:gd name="connsiteX7" fmla="*/ 614642 w 1637071"/>
                <a:gd name="connsiteY7" fmla="*/ 1715099 h 1724258"/>
                <a:gd name="connsiteX8" fmla="*/ 196645 w 1637071"/>
                <a:gd name="connsiteY8" fmla="*/ 1632154 h 1724258"/>
                <a:gd name="connsiteX9" fmla="*/ 0 w 1637071"/>
                <a:gd name="connsiteY9" fmla="*/ 1607574 h 1724258"/>
                <a:gd name="connsiteX0" fmla="*/ 1637071 w 1637071"/>
                <a:gd name="connsiteY0" fmla="*/ 0 h 1724258"/>
                <a:gd name="connsiteX1" fmla="*/ 1578077 w 1637071"/>
                <a:gd name="connsiteY1" fmla="*/ 353961 h 1724258"/>
                <a:gd name="connsiteX2" fmla="*/ 1371600 w 1637071"/>
                <a:gd name="connsiteY2" fmla="*/ 530942 h 1724258"/>
                <a:gd name="connsiteX3" fmla="*/ 1339645 w 1637071"/>
                <a:gd name="connsiteY3" fmla="*/ 717755 h 1724258"/>
                <a:gd name="connsiteX4" fmla="*/ 1263445 w 1637071"/>
                <a:gd name="connsiteY4" fmla="*/ 870155 h 1724258"/>
                <a:gd name="connsiteX5" fmla="*/ 1199787 w 1637071"/>
                <a:gd name="connsiteY5" fmla="*/ 1398576 h 1724258"/>
                <a:gd name="connsiteX6" fmla="*/ 1008941 w 1637071"/>
                <a:gd name="connsiteY6" fmla="*/ 1613625 h 1724258"/>
                <a:gd name="connsiteX7" fmla="*/ 614642 w 1637071"/>
                <a:gd name="connsiteY7" fmla="*/ 1715099 h 1724258"/>
                <a:gd name="connsiteX8" fmla="*/ 196645 w 1637071"/>
                <a:gd name="connsiteY8" fmla="*/ 1632154 h 1724258"/>
                <a:gd name="connsiteX9" fmla="*/ 0 w 1637071"/>
                <a:gd name="connsiteY9" fmla="*/ 1607574 h 1724258"/>
                <a:gd name="connsiteX0" fmla="*/ 1637071 w 1637071"/>
                <a:gd name="connsiteY0" fmla="*/ 0 h 1724258"/>
                <a:gd name="connsiteX1" fmla="*/ 1578077 w 1637071"/>
                <a:gd name="connsiteY1" fmla="*/ 353961 h 1724258"/>
                <a:gd name="connsiteX2" fmla="*/ 1371600 w 1637071"/>
                <a:gd name="connsiteY2" fmla="*/ 530942 h 1724258"/>
                <a:gd name="connsiteX3" fmla="*/ 1339645 w 1637071"/>
                <a:gd name="connsiteY3" fmla="*/ 717755 h 1724258"/>
                <a:gd name="connsiteX4" fmla="*/ 1263445 w 1637071"/>
                <a:gd name="connsiteY4" fmla="*/ 870155 h 1724258"/>
                <a:gd name="connsiteX5" fmla="*/ 1199787 w 1637071"/>
                <a:gd name="connsiteY5" fmla="*/ 1398576 h 1724258"/>
                <a:gd name="connsiteX6" fmla="*/ 960095 w 1637071"/>
                <a:gd name="connsiteY6" fmla="*/ 1582363 h 1724258"/>
                <a:gd name="connsiteX7" fmla="*/ 614642 w 1637071"/>
                <a:gd name="connsiteY7" fmla="*/ 1715099 h 1724258"/>
                <a:gd name="connsiteX8" fmla="*/ 196645 w 1637071"/>
                <a:gd name="connsiteY8" fmla="*/ 1632154 h 1724258"/>
                <a:gd name="connsiteX9" fmla="*/ 0 w 1637071"/>
                <a:gd name="connsiteY9" fmla="*/ 1607574 h 1724258"/>
                <a:gd name="connsiteX0" fmla="*/ 1637071 w 1637071"/>
                <a:gd name="connsiteY0" fmla="*/ 0 h 1724258"/>
                <a:gd name="connsiteX1" fmla="*/ 1578077 w 1637071"/>
                <a:gd name="connsiteY1" fmla="*/ 353961 h 1724258"/>
                <a:gd name="connsiteX2" fmla="*/ 1371600 w 1637071"/>
                <a:gd name="connsiteY2" fmla="*/ 530942 h 1724258"/>
                <a:gd name="connsiteX3" fmla="*/ 1339645 w 1637071"/>
                <a:gd name="connsiteY3" fmla="*/ 717755 h 1724258"/>
                <a:gd name="connsiteX4" fmla="*/ 1263445 w 1637071"/>
                <a:gd name="connsiteY4" fmla="*/ 870155 h 1724258"/>
                <a:gd name="connsiteX5" fmla="*/ 1199787 w 1637071"/>
                <a:gd name="connsiteY5" fmla="*/ 1398576 h 1724258"/>
                <a:gd name="connsiteX6" fmla="*/ 975725 w 1637071"/>
                <a:gd name="connsiteY6" fmla="*/ 1613624 h 1724258"/>
                <a:gd name="connsiteX7" fmla="*/ 614642 w 1637071"/>
                <a:gd name="connsiteY7" fmla="*/ 1715099 h 1724258"/>
                <a:gd name="connsiteX8" fmla="*/ 196645 w 1637071"/>
                <a:gd name="connsiteY8" fmla="*/ 1632154 h 1724258"/>
                <a:gd name="connsiteX9" fmla="*/ 0 w 1637071"/>
                <a:gd name="connsiteY9" fmla="*/ 1607574 h 1724258"/>
                <a:gd name="connsiteX0" fmla="*/ 1568245 w 1578077"/>
                <a:gd name="connsiteY0" fmla="*/ 0 h 1692304"/>
                <a:gd name="connsiteX1" fmla="*/ 1578077 w 1578077"/>
                <a:gd name="connsiteY1" fmla="*/ 322007 h 1692304"/>
                <a:gd name="connsiteX2" fmla="*/ 1371600 w 1578077"/>
                <a:gd name="connsiteY2" fmla="*/ 498988 h 1692304"/>
                <a:gd name="connsiteX3" fmla="*/ 1339645 w 1578077"/>
                <a:gd name="connsiteY3" fmla="*/ 685801 h 1692304"/>
                <a:gd name="connsiteX4" fmla="*/ 1263445 w 1578077"/>
                <a:gd name="connsiteY4" fmla="*/ 838201 h 1692304"/>
                <a:gd name="connsiteX5" fmla="*/ 1199787 w 1578077"/>
                <a:gd name="connsiteY5" fmla="*/ 1366622 h 1692304"/>
                <a:gd name="connsiteX6" fmla="*/ 975725 w 1578077"/>
                <a:gd name="connsiteY6" fmla="*/ 1581670 h 1692304"/>
                <a:gd name="connsiteX7" fmla="*/ 614642 w 1578077"/>
                <a:gd name="connsiteY7" fmla="*/ 1683145 h 1692304"/>
                <a:gd name="connsiteX8" fmla="*/ 196645 w 1578077"/>
                <a:gd name="connsiteY8" fmla="*/ 1600200 h 1692304"/>
                <a:gd name="connsiteX9" fmla="*/ 0 w 1578077"/>
                <a:gd name="connsiteY9" fmla="*/ 1575620 h 1692304"/>
                <a:gd name="connsiteX0" fmla="*/ 1568245 w 1602154"/>
                <a:gd name="connsiteY0" fmla="*/ 0 h 1692304"/>
                <a:gd name="connsiteX1" fmla="*/ 1578077 w 1602154"/>
                <a:gd name="connsiteY1" fmla="*/ 322007 h 1692304"/>
                <a:gd name="connsiteX2" fmla="*/ 1371600 w 1602154"/>
                <a:gd name="connsiteY2" fmla="*/ 498988 h 1692304"/>
                <a:gd name="connsiteX3" fmla="*/ 1339645 w 1602154"/>
                <a:gd name="connsiteY3" fmla="*/ 685801 h 1692304"/>
                <a:gd name="connsiteX4" fmla="*/ 1263445 w 1602154"/>
                <a:gd name="connsiteY4" fmla="*/ 838201 h 1692304"/>
                <a:gd name="connsiteX5" fmla="*/ 1199787 w 1602154"/>
                <a:gd name="connsiteY5" fmla="*/ 1366622 h 1692304"/>
                <a:gd name="connsiteX6" fmla="*/ 975725 w 1602154"/>
                <a:gd name="connsiteY6" fmla="*/ 1581670 h 1692304"/>
                <a:gd name="connsiteX7" fmla="*/ 614642 w 1602154"/>
                <a:gd name="connsiteY7" fmla="*/ 1683145 h 1692304"/>
                <a:gd name="connsiteX8" fmla="*/ 196645 w 1602154"/>
                <a:gd name="connsiteY8" fmla="*/ 1600200 h 1692304"/>
                <a:gd name="connsiteX9" fmla="*/ 0 w 1602154"/>
                <a:gd name="connsiteY9" fmla="*/ 1575620 h 1692304"/>
                <a:gd name="connsiteX0" fmla="*/ 1568245 w 1598246"/>
                <a:gd name="connsiteY0" fmla="*/ 0 h 1692304"/>
                <a:gd name="connsiteX1" fmla="*/ 1578077 w 1598246"/>
                <a:gd name="connsiteY1" fmla="*/ 322007 h 1692304"/>
                <a:gd name="connsiteX2" fmla="*/ 1371600 w 1598246"/>
                <a:gd name="connsiteY2" fmla="*/ 498988 h 1692304"/>
                <a:gd name="connsiteX3" fmla="*/ 1339645 w 1598246"/>
                <a:gd name="connsiteY3" fmla="*/ 685801 h 1692304"/>
                <a:gd name="connsiteX4" fmla="*/ 1263445 w 1598246"/>
                <a:gd name="connsiteY4" fmla="*/ 838201 h 1692304"/>
                <a:gd name="connsiteX5" fmla="*/ 1199787 w 1598246"/>
                <a:gd name="connsiteY5" fmla="*/ 1366622 h 1692304"/>
                <a:gd name="connsiteX6" fmla="*/ 975725 w 1598246"/>
                <a:gd name="connsiteY6" fmla="*/ 1581670 h 1692304"/>
                <a:gd name="connsiteX7" fmla="*/ 614642 w 1598246"/>
                <a:gd name="connsiteY7" fmla="*/ 1683145 h 1692304"/>
                <a:gd name="connsiteX8" fmla="*/ 196645 w 1598246"/>
                <a:gd name="connsiteY8" fmla="*/ 1600200 h 1692304"/>
                <a:gd name="connsiteX9" fmla="*/ 0 w 1598246"/>
                <a:gd name="connsiteY9" fmla="*/ 1575620 h 1692304"/>
                <a:gd name="connsiteX0" fmla="*/ 1568245 w 1598246"/>
                <a:gd name="connsiteY0" fmla="*/ 0 h 1692304"/>
                <a:gd name="connsiteX1" fmla="*/ 1578077 w 1598246"/>
                <a:gd name="connsiteY1" fmla="*/ 322007 h 1692304"/>
                <a:gd name="connsiteX2" fmla="*/ 1371600 w 1598246"/>
                <a:gd name="connsiteY2" fmla="*/ 498988 h 1692304"/>
                <a:gd name="connsiteX3" fmla="*/ 1339645 w 1598246"/>
                <a:gd name="connsiteY3" fmla="*/ 685801 h 1692304"/>
                <a:gd name="connsiteX4" fmla="*/ 1263445 w 1598246"/>
                <a:gd name="connsiteY4" fmla="*/ 838201 h 1692304"/>
                <a:gd name="connsiteX5" fmla="*/ 1199787 w 1598246"/>
                <a:gd name="connsiteY5" fmla="*/ 1366622 h 1692304"/>
                <a:gd name="connsiteX6" fmla="*/ 975725 w 1598246"/>
                <a:gd name="connsiteY6" fmla="*/ 1581670 h 1692304"/>
                <a:gd name="connsiteX7" fmla="*/ 614642 w 1598246"/>
                <a:gd name="connsiteY7" fmla="*/ 1683145 h 1692304"/>
                <a:gd name="connsiteX8" fmla="*/ 196645 w 1598246"/>
                <a:gd name="connsiteY8" fmla="*/ 1600200 h 1692304"/>
                <a:gd name="connsiteX9" fmla="*/ 0 w 1598246"/>
                <a:gd name="connsiteY9" fmla="*/ 1575620 h 1692304"/>
                <a:gd name="connsiteX0" fmla="*/ 1568245 w 1598246"/>
                <a:gd name="connsiteY0" fmla="*/ 0 h 1692304"/>
                <a:gd name="connsiteX1" fmla="*/ 1578077 w 1598246"/>
                <a:gd name="connsiteY1" fmla="*/ 322007 h 1692304"/>
                <a:gd name="connsiteX2" fmla="*/ 1371600 w 1598246"/>
                <a:gd name="connsiteY2" fmla="*/ 498988 h 1692304"/>
                <a:gd name="connsiteX3" fmla="*/ 1339645 w 1598246"/>
                <a:gd name="connsiteY3" fmla="*/ 685801 h 1692304"/>
                <a:gd name="connsiteX4" fmla="*/ 1263445 w 1598246"/>
                <a:gd name="connsiteY4" fmla="*/ 838201 h 1692304"/>
                <a:gd name="connsiteX5" fmla="*/ 1199787 w 1598246"/>
                <a:gd name="connsiteY5" fmla="*/ 1366622 h 1692304"/>
                <a:gd name="connsiteX6" fmla="*/ 975725 w 1598246"/>
                <a:gd name="connsiteY6" fmla="*/ 1581670 h 1692304"/>
                <a:gd name="connsiteX7" fmla="*/ 614642 w 1598246"/>
                <a:gd name="connsiteY7" fmla="*/ 1683145 h 1692304"/>
                <a:gd name="connsiteX8" fmla="*/ 196645 w 1598246"/>
                <a:gd name="connsiteY8" fmla="*/ 1600200 h 1692304"/>
                <a:gd name="connsiteX9" fmla="*/ 0 w 1598246"/>
                <a:gd name="connsiteY9" fmla="*/ 1575620 h 1692304"/>
                <a:gd name="connsiteX0" fmla="*/ 1598246 w 1601523"/>
                <a:gd name="connsiteY0" fmla="*/ 0 h 1476806"/>
                <a:gd name="connsiteX1" fmla="*/ 1578077 w 1601523"/>
                <a:gd name="connsiteY1" fmla="*/ 106509 h 1476806"/>
                <a:gd name="connsiteX2" fmla="*/ 1371600 w 1601523"/>
                <a:gd name="connsiteY2" fmla="*/ 283490 h 1476806"/>
                <a:gd name="connsiteX3" fmla="*/ 1339645 w 1601523"/>
                <a:gd name="connsiteY3" fmla="*/ 470303 h 1476806"/>
                <a:gd name="connsiteX4" fmla="*/ 1263445 w 1601523"/>
                <a:gd name="connsiteY4" fmla="*/ 622703 h 1476806"/>
                <a:gd name="connsiteX5" fmla="*/ 1199787 w 1601523"/>
                <a:gd name="connsiteY5" fmla="*/ 1151124 h 1476806"/>
                <a:gd name="connsiteX6" fmla="*/ 975725 w 1601523"/>
                <a:gd name="connsiteY6" fmla="*/ 1366172 h 1476806"/>
                <a:gd name="connsiteX7" fmla="*/ 614642 w 1601523"/>
                <a:gd name="connsiteY7" fmla="*/ 1467647 h 1476806"/>
                <a:gd name="connsiteX8" fmla="*/ 196645 w 1601523"/>
                <a:gd name="connsiteY8" fmla="*/ 1384702 h 1476806"/>
                <a:gd name="connsiteX9" fmla="*/ 0 w 1601523"/>
                <a:gd name="connsiteY9" fmla="*/ 1360122 h 1476806"/>
                <a:gd name="connsiteX0" fmla="*/ 1598246 w 1601523"/>
                <a:gd name="connsiteY0" fmla="*/ 0 h 1476806"/>
                <a:gd name="connsiteX1" fmla="*/ 1495784 w 1601523"/>
                <a:gd name="connsiteY1" fmla="*/ 107017 h 1476806"/>
                <a:gd name="connsiteX2" fmla="*/ 1371600 w 1601523"/>
                <a:gd name="connsiteY2" fmla="*/ 283490 h 1476806"/>
                <a:gd name="connsiteX3" fmla="*/ 1339645 w 1601523"/>
                <a:gd name="connsiteY3" fmla="*/ 470303 h 1476806"/>
                <a:gd name="connsiteX4" fmla="*/ 1263445 w 1601523"/>
                <a:gd name="connsiteY4" fmla="*/ 622703 h 1476806"/>
                <a:gd name="connsiteX5" fmla="*/ 1199787 w 1601523"/>
                <a:gd name="connsiteY5" fmla="*/ 1151124 h 1476806"/>
                <a:gd name="connsiteX6" fmla="*/ 975725 w 1601523"/>
                <a:gd name="connsiteY6" fmla="*/ 1366172 h 1476806"/>
                <a:gd name="connsiteX7" fmla="*/ 614642 w 1601523"/>
                <a:gd name="connsiteY7" fmla="*/ 1467647 h 1476806"/>
                <a:gd name="connsiteX8" fmla="*/ 196645 w 1601523"/>
                <a:gd name="connsiteY8" fmla="*/ 1384702 h 1476806"/>
                <a:gd name="connsiteX9" fmla="*/ 0 w 1601523"/>
                <a:gd name="connsiteY9" fmla="*/ 1360122 h 147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1523" h="1476806">
                  <a:moveTo>
                    <a:pt x="1598246" y="0"/>
                  </a:moveTo>
                  <a:cubicBezTo>
                    <a:pt x="1601523" y="107336"/>
                    <a:pt x="1515953" y="34850"/>
                    <a:pt x="1495784" y="107017"/>
                  </a:cubicBezTo>
                  <a:cubicBezTo>
                    <a:pt x="1458220" y="142565"/>
                    <a:pt x="1409164" y="218635"/>
                    <a:pt x="1371600" y="283490"/>
                  </a:cubicBezTo>
                  <a:cubicBezTo>
                    <a:pt x="1363785" y="372736"/>
                    <a:pt x="1372860" y="414272"/>
                    <a:pt x="1339645" y="470303"/>
                  </a:cubicBezTo>
                  <a:lnTo>
                    <a:pt x="1263445" y="622703"/>
                  </a:lnTo>
                  <a:cubicBezTo>
                    <a:pt x="1242226" y="798843"/>
                    <a:pt x="1254221" y="914415"/>
                    <a:pt x="1199787" y="1151124"/>
                  </a:cubicBezTo>
                  <a:cubicBezTo>
                    <a:pt x="1124448" y="1257977"/>
                    <a:pt x="1082324" y="1317935"/>
                    <a:pt x="975725" y="1366172"/>
                  </a:cubicBezTo>
                  <a:cubicBezTo>
                    <a:pt x="854061" y="1450797"/>
                    <a:pt x="777337" y="1476806"/>
                    <a:pt x="614642" y="1467647"/>
                  </a:cubicBezTo>
                  <a:lnTo>
                    <a:pt x="196645" y="1384702"/>
                  </a:lnTo>
                  <a:lnTo>
                    <a:pt x="0" y="1360122"/>
                  </a:lnTo>
                </a:path>
              </a:pathLst>
            </a:custGeom>
            <a:ln w="50800">
              <a:solidFill>
                <a:srgbClr val="000066"/>
              </a:solidFill>
            </a:ln>
            <a:effectLst>
              <a:outerShdw blurRad="50800" dist="38100" dir="10800000" algn="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sz="1000"/>
            </a:p>
          </p:txBody>
        </p:sp>
      </p:grpSp>
      <p:sp>
        <p:nvSpPr>
          <p:cNvPr id="81" name="80 Forma libre"/>
          <p:cNvSpPr/>
          <p:nvPr/>
        </p:nvSpPr>
        <p:spPr>
          <a:xfrm>
            <a:off x="4520196" y="3575834"/>
            <a:ext cx="776419" cy="125773"/>
          </a:xfrm>
          <a:custGeom>
            <a:avLst/>
            <a:gdLst>
              <a:gd name="connsiteX0" fmla="*/ 1666875 w 1666875"/>
              <a:gd name="connsiteY0" fmla="*/ 276225 h 276225"/>
              <a:gd name="connsiteX1" fmla="*/ 1476375 w 1666875"/>
              <a:gd name="connsiteY1" fmla="*/ 85725 h 276225"/>
              <a:gd name="connsiteX2" fmla="*/ 1409700 w 1666875"/>
              <a:gd name="connsiteY2" fmla="*/ 85725 h 276225"/>
              <a:gd name="connsiteX3" fmla="*/ 704850 w 1666875"/>
              <a:gd name="connsiteY3" fmla="*/ 190500 h 276225"/>
              <a:gd name="connsiteX4" fmla="*/ 628650 w 1666875"/>
              <a:gd name="connsiteY4" fmla="*/ 171450 h 276225"/>
              <a:gd name="connsiteX5" fmla="*/ 180975 w 1666875"/>
              <a:gd name="connsiteY5" fmla="*/ 85725 h 276225"/>
              <a:gd name="connsiteX6" fmla="*/ 0 w 1666875"/>
              <a:gd name="connsiteY6"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6875" h="276225">
                <a:moveTo>
                  <a:pt x="1666875" y="276225"/>
                </a:moveTo>
                <a:cubicBezTo>
                  <a:pt x="1593056" y="196850"/>
                  <a:pt x="1519237" y="117475"/>
                  <a:pt x="1476375" y="85725"/>
                </a:cubicBezTo>
                <a:cubicBezTo>
                  <a:pt x="1433513" y="53975"/>
                  <a:pt x="1538287" y="68263"/>
                  <a:pt x="1409700" y="85725"/>
                </a:cubicBezTo>
                <a:cubicBezTo>
                  <a:pt x="1281113" y="103187"/>
                  <a:pt x="835025" y="176212"/>
                  <a:pt x="704850" y="190500"/>
                </a:cubicBezTo>
                <a:cubicBezTo>
                  <a:pt x="574675" y="204788"/>
                  <a:pt x="628650" y="171450"/>
                  <a:pt x="628650" y="171450"/>
                </a:cubicBezTo>
                <a:cubicBezTo>
                  <a:pt x="541338" y="153988"/>
                  <a:pt x="285750" y="114300"/>
                  <a:pt x="180975" y="85725"/>
                </a:cubicBezTo>
                <a:cubicBezTo>
                  <a:pt x="76200" y="57150"/>
                  <a:pt x="38100" y="28575"/>
                  <a:pt x="0" y="0"/>
                </a:cubicBezTo>
              </a:path>
            </a:pathLst>
          </a:custGeom>
          <a:ln>
            <a:solidFill>
              <a:srgbClr val="1F992B"/>
            </a:solidFill>
          </a:ln>
          <a:effectLst>
            <a:glow rad="101600">
              <a:schemeClr val="accent4">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s-ES" sz="1000"/>
          </a:p>
        </p:txBody>
      </p:sp>
      <p:sp>
        <p:nvSpPr>
          <p:cNvPr id="82" name="81 Forma libre"/>
          <p:cNvSpPr/>
          <p:nvPr/>
        </p:nvSpPr>
        <p:spPr>
          <a:xfrm>
            <a:off x="4698284" y="3624040"/>
            <a:ext cx="137596" cy="576820"/>
          </a:xfrm>
          <a:custGeom>
            <a:avLst/>
            <a:gdLst>
              <a:gd name="connsiteX0" fmla="*/ 0 w 295275"/>
              <a:gd name="connsiteY0" fmla="*/ 1266825 h 1266825"/>
              <a:gd name="connsiteX1" fmla="*/ 247650 w 295275"/>
              <a:gd name="connsiteY1" fmla="*/ 923925 h 1266825"/>
              <a:gd name="connsiteX2" fmla="*/ 238125 w 295275"/>
              <a:gd name="connsiteY2" fmla="*/ 266700 h 1266825"/>
              <a:gd name="connsiteX3" fmla="*/ 295275 w 295275"/>
              <a:gd name="connsiteY3" fmla="*/ 0 h 1266825"/>
            </a:gdLst>
            <a:ahLst/>
            <a:cxnLst>
              <a:cxn ang="0">
                <a:pos x="connsiteX0" y="connsiteY0"/>
              </a:cxn>
              <a:cxn ang="0">
                <a:pos x="connsiteX1" y="connsiteY1"/>
              </a:cxn>
              <a:cxn ang="0">
                <a:pos x="connsiteX2" y="connsiteY2"/>
              </a:cxn>
              <a:cxn ang="0">
                <a:pos x="connsiteX3" y="connsiteY3"/>
              </a:cxn>
            </a:cxnLst>
            <a:rect l="l" t="t" r="r" b="b"/>
            <a:pathLst>
              <a:path w="295275" h="1266825">
                <a:moveTo>
                  <a:pt x="0" y="1266825"/>
                </a:moveTo>
                <a:lnTo>
                  <a:pt x="247650" y="923925"/>
                </a:lnTo>
                <a:lnTo>
                  <a:pt x="238125" y="266700"/>
                </a:lnTo>
                <a:lnTo>
                  <a:pt x="295275" y="0"/>
                </a:lnTo>
              </a:path>
            </a:pathLst>
          </a:custGeom>
          <a:ln>
            <a:solidFill>
              <a:srgbClr val="1F992B"/>
            </a:solidFill>
          </a:ln>
          <a:effectLst>
            <a:glow rad="101600">
              <a:schemeClr val="accent4">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s-ES" sz="1000"/>
          </a:p>
        </p:txBody>
      </p:sp>
      <p:sp>
        <p:nvSpPr>
          <p:cNvPr id="83" name="82 Forma libre"/>
          <p:cNvSpPr/>
          <p:nvPr/>
        </p:nvSpPr>
        <p:spPr>
          <a:xfrm>
            <a:off x="4715168" y="3718042"/>
            <a:ext cx="550262" cy="495818"/>
          </a:xfrm>
          <a:custGeom>
            <a:avLst/>
            <a:gdLst>
              <a:gd name="connsiteX0" fmla="*/ 0 w 1171575"/>
              <a:gd name="connsiteY0" fmla="*/ 1000125 h 1000125"/>
              <a:gd name="connsiteX1" fmla="*/ 314325 w 1171575"/>
              <a:gd name="connsiteY1" fmla="*/ 933450 h 1000125"/>
              <a:gd name="connsiteX2" fmla="*/ 628650 w 1171575"/>
              <a:gd name="connsiteY2" fmla="*/ 857250 h 1000125"/>
              <a:gd name="connsiteX3" fmla="*/ 828675 w 1171575"/>
              <a:gd name="connsiteY3" fmla="*/ 752475 h 1000125"/>
              <a:gd name="connsiteX4" fmla="*/ 1047750 w 1171575"/>
              <a:gd name="connsiteY4" fmla="*/ 552450 h 1000125"/>
              <a:gd name="connsiteX5" fmla="*/ 1104900 w 1171575"/>
              <a:gd name="connsiteY5" fmla="*/ 304800 h 1000125"/>
              <a:gd name="connsiteX6" fmla="*/ 1028700 w 1171575"/>
              <a:gd name="connsiteY6" fmla="*/ 133350 h 1000125"/>
              <a:gd name="connsiteX7" fmla="*/ 1171575 w 1171575"/>
              <a:gd name="connsiteY7" fmla="*/ 0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1575" h="1000125">
                <a:moveTo>
                  <a:pt x="0" y="1000125"/>
                </a:moveTo>
                <a:lnTo>
                  <a:pt x="314325" y="933450"/>
                </a:lnTo>
                <a:lnTo>
                  <a:pt x="628650" y="857250"/>
                </a:lnTo>
                <a:lnTo>
                  <a:pt x="828675" y="752475"/>
                </a:lnTo>
                <a:lnTo>
                  <a:pt x="1047750" y="552450"/>
                </a:lnTo>
                <a:lnTo>
                  <a:pt x="1104900" y="304800"/>
                </a:lnTo>
                <a:lnTo>
                  <a:pt x="1028700" y="133350"/>
                </a:lnTo>
                <a:lnTo>
                  <a:pt x="1171575" y="0"/>
                </a:lnTo>
              </a:path>
            </a:pathLst>
          </a:custGeom>
          <a:ln>
            <a:solidFill>
              <a:srgbClr val="1F992B"/>
            </a:solidFill>
          </a:ln>
          <a:effectLst>
            <a:glow rad="101600">
              <a:schemeClr val="accent4">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s-ES" sz="1000"/>
          </a:p>
        </p:txBody>
      </p:sp>
      <p:sp>
        <p:nvSpPr>
          <p:cNvPr id="84" name="83 Forma libre"/>
          <p:cNvSpPr/>
          <p:nvPr/>
        </p:nvSpPr>
        <p:spPr>
          <a:xfrm>
            <a:off x="4346062" y="2133571"/>
            <a:ext cx="315037" cy="1397029"/>
          </a:xfrm>
          <a:custGeom>
            <a:avLst/>
            <a:gdLst>
              <a:gd name="connsiteX0" fmla="*/ 0 w 1190625"/>
              <a:gd name="connsiteY0" fmla="*/ 0 h 504825"/>
              <a:gd name="connsiteX1" fmla="*/ 733425 w 1190625"/>
              <a:gd name="connsiteY1" fmla="*/ 247650 h 504825"/>
              <a:gd name="connsiteX2" fmla="*/ 1190625 w 1190625"/>
              <a:gd name="connsiteY2" fmla="*/ 504825 h 504825"/>
              <a:gd name="connsiteX0" fmla="*/ 0 w 1190625"/>
              <a:gd name="connsiteY0" fmla="*/ 761355 h 1266180"/>
              <a:gd name="connsiteX1" fmla="*/ 432048 w 1190625"/>
              <a:gd name="connsiteY1" fmla="*/ 41275 h 1266180"/>
              <a:gd name="connsiteX2" fmla="*/ 733425 w 1190625"/>
              <a:gd name="connsiteY2" fmla="*/ 1009005 h 1266180"/>
              <a:gd name="connsiteX3" fmla="*/ 1190625 w 1190625"/>
              <a:gd name="connsiteY3" fmla="*/ 1266180 h 1266180"/>
              <a:gd name="connsiteX0" fmla="*/ 110236 w 796805"/>
              <a:gd name="connsiteY0" fmla="*/ 64 h 1440993"/>
              <a:gd name="connsiteX1" fmla="*/ 38228 w 796805"/>
              <a:gd name="connsiteY1" fmla="*/ 216088 h 1440993"/>
              <a:gd name="connsiteX2" fmla="*/ 339605 w 796805"/>
              <a:gd name="connsiteY2" fmla="*/ 1183818 h 1440993"/>
              <a:gd name="connsiteX3" fmla="*/ 796805 w 796805"/>
              <a:gd name="connsiteY3" fmla="*/ 1440993 h 1440993"/>
              <a:gd name="connsiteX0" fmla="*/ 198437 w 885006"/>
              <a:gd name="connsiteY0" fmla="*/ 64 h 1440993"/>
              <a:gd name="connsiteX1" fmla="*/ 126429 w 885006"/>
              <a:gd name="connsiteY1" fmla="*/ 216088 h 1440993"/>
              <a:gd name="connsiteX2" fmla="*/ 126429 w 885006"/>
              <a:gd name="connsiteY2" fmla="*/ 1152193 h 1440993"/>
              <a:gd name="connsiteX3" fmla="*/ 885006 w 885006"/>
              <a:gd name="connsiteY3" fmla="*/ 1440993 h 1440993"/>
              <a:gd name="connsiteX0" fmla="*/ 342453 w 885006"/>
              <a:gd name="connsiteY0" fmla="*/ 156018 h 1380922"/>
              <a:gd name="connsiteX1" fmla="*/ 126429 w 885006"/>
              <a:gd name="connsiteY1" fmla="*/ 156017 h 1380922"/>
              <a:gd name="connsiteX2" fmla="*/ 126429 w 885006"/>
              <a:gd name="connsiteY2" fmla="*/ 1092122 h 1380922"/>
              <a:gd name="connsiteX3" fmla="*/ 885006 w 885006"/>
              <a:gd name="connsiteY3" fmla="*/ 1380922 h 1380922"/>
              <a:gd name="connsiteX0" fmla="*/ 342453 w 885006"/>
              <a:gd name="connsiteY0" fmla="*/ 12002 h 1236906"/>
              <a:gd name="connsiteX1" fmla="*/ 126429 w 885006"/>
              <a:gd name="connsiteY1" fmla="*/ 156017 h 1236906"/>
              <a:gd name="connsiteX2" fmla="*/ 126429 w 885006"/>
              <a:gd name="connsiteY2" fmla="*/ 948106 h 1236906"/>
              <a:gd name="connsiteX3" fmla="*/ 885006 w 885006"/>
              <a:gd name="connsiteY3" fmla="*/ 1236906 h 1236906"/>
              <a:gd name="connsiteX0" fmla="*/ 342453 w 885006"/>
              <a:gd name="connsiteY0" fmla="*/ 12002 h 1236906"/>
              <a:gd name="connsiteX1" fmla="*/ 126429 w 885006"/>
              <a:gd name="connsiteY1" fmla="*/ 156017 h 1236906"/>
              <a:gd name="connsiteX2" fmla="*/ 126429 w 885006"/>
              <a:gd name="connsiteY2" fmla="*/ 948106 h 1236906"/>
              <a:gd name="connsiteX3" fmla="*/ 885006 w 885006"/>
              <a:gd name="connsiteY3" fmla="*/ 1236906 h 1236906"/>
              <a:gd name="connsiteX0" fmla="*/ 228025 w 770578"/>
              <a:gd name="connsiteY0" fmla="*/ 12002 h 1236906"/>
              <a:gd name="connsiteX1" fmla="*/ 12001 w 770578"/>
              <a:gd name="connsiteY1" fmla="*/ 156017 h 1236906"/>
              <a:gd name="connsiteX2" fmla="*/ 156017 w 770578"/>
              <a:gd name="connsiteY2" fmla="*/ 948105 h 1236906"/>
              <a:gd name="connsiteX3" fmla="*/ 770578 w 770578"/>
              <a:gd name="connsiteY3" fmla="*/ 1236906 h 1236906"/>
              <a:gd name="connsiteX0" fmla="*/ 228025 w 230162"/>
              <a:gd name="connsiteY0" fmla="*/ 12002 h 2028225"/>
              <a:gd name="connsiteX1" fmla="*/ 12001 w 230162"/>
              <a:gd name="connsiteY1" fmla="*/ 156017 h 2028225"/>
              <a:gd name="connsiteX2" fmla="*/ 156017 w 230162"/>
              <a:gd name="connsiteY2" fmla="*/ 948105 h 2028225"/>
              <a:gd name="connsiteX3" fmla="*/ 156017 w 230162"/>
              <a:gd name="connsiteY3" fmla="*/ 2028225 h 2028225"/>
              <a:gd name="connsiteX0" fmla="*/ 216024 w 240027"/>
              <a:gd name="connsiteY0" fmla="*/ 24003 h 2040226"/>
              <a:gd name="connsiteX1" fmla="*/ 0 w 240027"/>
              <a:gd name="connsiteY1" fmla="*/ 168018 h 2040226"/>
              <a:gd name="connsiteX2" fmla="*/ 216024 w 240027"/>
              <a:gd name="connsiteY2" fmla="*/ 1032114 h 2040226"/>
              <a:gd name="connsiteX3" fmla="*/ 144016 w 240027"/>
              <a:gd name="connsiteY3" fmla="*/ 2040226 h 2040226"/>
              <a:gd name="connsiteX0" fmla="*/ 216024 w 432048"/>
              <a:gd name="connsiteY0" fmla="*/ 24003 h 3192354"/>
              <a:gd name="connsiteX1" fmla="*/ 0 w 432048"/>
              <a:gd name="connsiteY1" fmla="*/ 168018 h 3192354"/>
              <a:gd name="connsiteX2" fmla="*/ 216024 w 432048"/>
              <a:gd name="connsiteY2" fmla="*/ 1032114 h 3192354"/>
              <a:gd name="connsiteX3" fmla="*/ 432048 w 432048"/>
              <a:gd name="connsiteY3" fmla="*/ 3192354 h 3192354"/>
              <a:gd name="connsiteX0" fmla="*/ 216024 w 432048"/>
              <a:gd name="connsiteY0" fmla="*/ 24003 h 3192354"/>
              <a:gd name="connsiteX1" fmla="*/ 0 w 432048"/>
              <a:gd name="connsiteY1" fmla="*/ 168018 h 3192354"/>
              <a:gd name="connsiteX2" fmla="*/ 216024 w 432048"/>
              <a:gd name="connsiteY2" fmla="*/ 1032114 h 3192354"/>
              <a:gd name="connsiteX3" fmla="*/ 291975 w 432048"/>
              <a:gd name="connsiteY3" fmla="*/ 1904842 h 3192354"/>
              <a:gd name="connsiteX4" fmla="*/ 432048 w 432048"/>
              <a:gd name="connsiteY4" fmla="*/ 3192354 h 3192354"/>
              <a:gd name="connsiteX0" fmla="*/ 216024 w 432048"/>
              <a:gd name="connsiteY0" fmla="*/ 24003 h 3192354"/>
              <a:gd name="connsiteX1" fmla="*/ 0 w 432048"/>
              <a:gd name="connsiteY1" fmla="*/ 168018 h 3192354"/>
              <a:gd name="connsiteX2" fmla="*/ 216024 w 432048"/>
              <a:gd name="connsiteY2" fmla="*/ 1032114 h 3192354"/>
              <a:gd name="connsiteX3" fmla="*/ 72007 w 432048"/>
              <a:gd name="connsiteY3" fmla="*/ 1968218 h 3192354"/>
              <a:gd name="connsiteX4" fmla="*/ 432048 w 432048"/>
              <a:gd name="connsiteY4" fmla="*/ 3192354 h 3192354"/>
              <a:gd name="connsiteX0" fmla="*/ 216024 w 432048"/>
              <a:gd name="connsiteY0" fmla="*/ 24003 h 3192354"/>
              <a:gd name="connsiteX1" fmla="*/ 0 w 432048"/>
              <a:gd name="connsiteY1" fmla="*/ 168018 h 3192354"/>
              <a:gd name="connsiteX2" fmla="*/ 216024 w 432048"/>
              <a:gd name="connsiteY2" fmla="*/ 1032114 h 3192354"/>
              <a:gd name="connsiteX3" fmla="*/ 72007 w 432048"/>
              <a:gd name="connsiteY3" fmla="*/ 1968218 h 3192354"/>
              <a:gd name="connsiteX4" fmla="*/ 190375 w 432048"/>
              <a:gd name="connsiteY4" fmla="*/ 2427356 h 3192354"/>
              <a:gd name="connsiteX5" fmla="*/ 432048 w 432048"/>
              <a:gd name="connsiteY5" fmla="*/ 3192354 h 3192354"/>
              <a:gd name="connsiteX0" fmla="*/ 216024 w 492054"/>
              <a:gd name="connsiteY0" fmla="*/ 24003 h 3192354"/>
              <a:gd name="connsiteX1" fmla="*/ 0 w 492054"/>
              <a:gd name="connsiteY1" fmla="*/ 168018 h 3192354"/>
              <a:gd name="connsiteX2" fmla="*/ 216024 w 492054"/>
              <a:gd name="connsiteY2" fmla="*/ 1032114 h 3192354"/>
              <a:gd name="connsiteX3" fmla="*/ 72007 w 492054"/>
              <a:gd name="connsiteY3" fmla="*/ 1968218 h 3192354"/>
              <a:gd name="connsiteX4" fmla="*/ 432047 w 492054"/>
              <a:gd name="connsiteY4" fmla="*/ 2400266 h 3192354"/>
              <a:gd name="connsiteX5" fmla="*/ 432048 w 492054"/>
              <a:gd name="connsiteY5" fmla="*/ 3192354 h 3192354"/>
              <a:gd name="connsiteX0" fmla="*/ 216024 w 494097"/>
              <a:gd name="connsiteY0" fmla="*/ 24003 h 3192354"/>
              <a:gd name="connsiteX1" fmla="*/ 0 w 494097"/>
              <a:gd name="connsiteY1" fmla="*/ 168018 h 3192354"/>
              <a:gd name="connsiteX2" fmla="*/ 216024 w 494097"/>
              <a:gd name="connsiteY2" fmla="*/ 1032114 h 3192354"/>
              <a:gd name="connsiteX3" fmla="*/ 59746 w 494097"/>
              <a:gd name="connsiteY3" fmla="*/ 1716156 h 3192354"/>
              <a:gd name="connsiteX4" fmla="*/ 432047 w 494097"/>
              <a:gd name="connsiteY4" fmla="*/ 2400266 h 3192354"/>
              <a:gd name="connsiteX5" fmla="*/ 432048 w 494097"/>
              <a:gd name="connsiteY5" fmla="*/ 3192354 h 3192354"/>
              <a:gd name="connsiteX0" fmla="*/ 240027 w 518100"/>
              <a:gd name="connsiteY0" fmla="*/ 24003 h 3192354"/>
              <a:gd name="connsiteX1" fmla="*/ 24003 w 518100"/>
              <a:gd name="connsiteY1" fmla="*/ 168018 h 3192354"/>
              <a:gd name="connsiteX2" fmla="*/ 96010 w 518100"/>
              <a:gd name="connsiteY2" fmla="*/ 1032114 h 3192354"/>
              <a:gd name="connsiteX3" fmla="*/ 83749 w 518100"/>
              <a:gd name="connsiteY3" fmla="*/ 1716156 h 3192354"/>
              <a:gd name="connsiteX4" fmla="*/ 456050 w 518100"/>
              <a:gd name="connsiteY4" fmla="*/ 2400266 h 3192354"/>
              <a:gd name="connsiteX5" fmla="*/ 456051 w 518100"/>
              <a:gd name="connsiteY5" fmla="*/ 3192354 h 3192354"/>
              <a:gd name="connsiteX0" fmla="*/ 240027 w 518100"/>
              <a:gd name="connsiteY0" fmla="*/ 64 h 3168415"/>
              <a:gd name="connsiteX1" fmla="*/ 24003 w 518100"/>
              <a:gd name="connsiteY1" fmla="*/ 144079 h 3168415"/>
              <a:gd name="connsiteX2" fmla="*/ 96010 w 518100"/>
              <a:gd name="connsiteY2" fmla="*/ 1008175 h 3168415"/>
              <a:gd name="connsiteX3" fmla="*/ 83749 w 518100"/>
              <a:gd name="connsiteY3" fmla="*/ 1692217 h 3168415"/>
              <a:gd name="connsiteX4" fmla="*/ 456050 w 518100"/>
              <a:gd name="connsiteY4" fmla="*/ 2376327 h 3168415"/>
              <a:gd name="connsiteX5" fmla="*/ 456051 w 518100"/>
              <a:gd name="connsiteY5" fmla="*/ 3168415 h 3168415"/>
              <a:gd name="connsiteX0" fmla="*/ 240027 w 518100"/>
              <a:gd name="connsiteY0" fmla="*/ 64 h 3168415"/>
              <a:gd name="connsiteX1" fmla="*/ 24003 w 518100"/>
              <a:gd name="connsiteY1" fmla="*/ 144079 h 3168415"/>
              <a:gd name="connsiteX2" fmla="*/ 96010 w 518100"/>
              <a:gd name="connsiteY2" fmla="*/ 1008175 h 3168415"/>
              <a:gd name="connsiteX3" fmla="*/ 83749 w 518100"/>
              <a:gd name="connsiteY3" fmla="*/ 1692217 h 3168415"/>
              <a:gd name="connsiteX4" fmla="*/ 456050 w 518100"/>
              <a:gd name="connsiteY4" fmla="*/ 2376327 h 3168415"/>
              <a:gd name="connsiteX5" fmla="*/ 456051 w 518100"/>
              <a:gd name="connsiteY5" fmla="*/ 3168415 h 3168415"/>
              <a:gd name="connsiteX0" fmla="*/ 240027 w 518100"/>
              <a:gd name="connsiteY0" fmla="*/ 64 h 3168415"/>
              <a:gd name="connsiteX1" fmla="*/ 24003 w 518100"/>
              <a:gd name="connsiteY1" fmla="*/ 144079 h 3168415"/>
              <a:gd name="connsiteX2" fmla="*/ 96010 w 518100"/>
              <a:gd name="connsiteY2" fmla="*/ 1008175 h 3168415"/>
              <a:gd name="connsiteX3" fmla="*/ 83749 w 518100"/>
              <a:gd name="connsiteY3" fmla="*/ 1692217 h 3168415"/>
              <a:gd name="connsiteX4" fmla="*/ 456050 w 518100"/>
              <a:gd name="connsiteY4" fmla="*/ 2376327 h 3168415"/>
              <a:gd name="connsiteX5" fmla="*/ 456051 w 518100"/>
              <a:gd name="connsiteY5" fmla="*/ 3168415 h 3168415"/>
              <a:gd name="connsiteX0" fmla="*/ 240027 w 518100"/>
              <a:gd name="connsiteY0" fmla="*/ 64 h 3168415"/>
              <a:gd name="connsiteX1" fmla="*/ 24003 w 518100"/>
              <a:gd name="connsiteY1" fmla="*/ 144079 h 3168415"/>
              <a:gd name="connsiteX2" fmla="*/ 96010 w 518100"/>
              <a:gd name="connsiteY2" fmla="*/ 1008175 h 3168415"/>
              <a:gd name="connsiteX3" fmla="*/ 83749 w 518100"/>
              <a:gd name="connsiteY3" fmla="*/ 1692217 h 3168415"/>
              <a:gd name="connsiteX4" fmla="*/ 456050 w 518100"/>
              <a:gd name="connsiteY4" fmla="*/ 2376327 h 3168415"/>
              <a:gd name="connsiteX5" fmla="*/ 456051 w 518100"/>
              <a:gd name="connsiteY5" fmla="*/ 3168415 h 3168415"/>
              <a:gd name="connsiteX0" fmla="*/ 240027 w 516057"/>
              <a:gd name="connsiteY0" fmla="*/ 64 h 3168415"/>
              <a:gd name="connsiteX1" fmla="*/ 24003 w 516057"/>
              <a:gd name="connsiteY1" fmla="*/ 144079 h 3168415"/>
              <a:gd name="connsiteX2" fmla="*/ 96010 w 516057"/>
              <a:gd name="connsiteY2" fmla="*/ 1008175 h 3168415"/>
              <a:gd name="connsiteX3" fmla="*/ 96010 w 516057"/>
              <a:gd name="connsiteY3" fmla="*/ 1440223 h 3168415"/>
              <a:gd name="connsiteX4" fmla="*/ 456050 w 516057"/>
              <a:gd name="connsiteY4" fmla="*/ 2376327 h 3168415"/>
              <a:gd name="connsiteX5" fmla="*/ 456051 w 516057"/>
              <a:gd name="connsiteY5" fmla="*/ 3168415 h 3168415"/>
              <a:gd name="connsiteX0" fmla="*/ 240027 w 456051"/>
              <a:gd name="connsiteY0" fmla="*/ 64 h 3168415"/>
              <a:gd name="connsiteX1" fmla="*/ 24003 w 456051"/>
              <a:gd name="connsiteY1" fmla="*/ 144079 h 3168415"/>
              <a:gd name="connsiteX2" fmla="*/ 96010 w 456051"/>
              <a:gd name="connsiteY2" fmla="*/ 1008175 h 3168415"/>
              <a:gd name="connsiteX3" fmla="*/ 96010 w 456051"/>
              <a:gd name="connsiteY3" fmla="*/ 1440223 h 3168415"/>
              <a:gd name="connsiteX4" fmla="*/ 312035 w 456051"/>
              <a:gd name="connsiteY4" fmla="*/ 2088295 h 3168415"/>
              <a:gd name="connsiteX5" fmla="*/ 456051 w 456051"/>
              <a:gd name="connsiteY5" fmla="*/ 3168415 h 3168415"/>
              <a:gd name="connsiteX0" fmla="*/ 240027 w 456051"/>
              <a:gd name="connsiteY0" fmla="*/ 64 h 3168415"/>
              <a:gd name="connsiteX1" fmla="*/ 24003 w 456051"/>
              <a:gd name="connsiteY1" fmla="*/ 144079 h 3168415"/>
              <a:gd name="connsiteX2" fmla="*/ 96010 w 456051"/>
              <a:gd name="connsiteY2" fmla="*/ 1008175 h 3168415"/>
              <a:gd name="connsiteX3" fmla="*/ 96010 w 456051"/>
              <a:gd name="connsiteY3" fmla="*/ 1440223 h 3168415"/>
              <a:gd name="connsiteX4" fmla="*/ 312035 w 456051"/>
              <a:gd name="connsiteY4" fmla="*/ 2088295 h 3168415"/>
              <a:gd name="connsiteX5" fmla="*/ 456051 w 456051"/>
              <a:gd name="connsiteY5" fmla="*/ 3168415 h 3168415"/>
              <a:gd name="connsiteX0" fmla="*/ 240027 w 462029"/>
              <a:gd name="connsiteY0" fmla="*/ 64 h 2865153"/>
              <a:gd name="connsiteX1" fmla="*/ 24003 w 462029"/>
              <a:gd name="connsiteY1" fmla="*/ 144079 h 2865153"/>
              <a:gd name="connsiteX2" fmla="*/ 96010 w 462029"/>
              <a:gd name="connsiteY2" fmla="*/ 1008175 h 2865153"/>
              <a:gd name="connsiteX3" fmla="*/ 96010 w 462029"/>
              <a:gd name="connsiteY3" fmla="*/ 1440223 h 2865153"/>
              <a:gd name="connsiteX4" fmla="*/ 312035 w 462029"/>
              <a:gd name="connsiteY4" fmla="*/ 2088295 h 2865153"/>
              <a:gd name="connsiteX5" fmla="*/ 462029 w 462029"/>
              <a:gd name="connsiteY5" fmla="*/ 2865153 h 2865153"/>
              <a:gd name="connsiteX0" fmla="*/ 240027 w 462029"/>
              <a:gd name="connsiteY0" fmla="*/ 64 h 2865153"/>
              <a:gd name="connsiteX1" fmla="*/ 24003 w 462029"/>
              <a:gd name="connsiteY1" fmla="*/ 144079 h 2865153"/>
              <a:gd name="connsiteX2" fmla="*/ 96010 w 462029"/>
              <a:gd name="connsiteY2" fmla="*/ 1008175 h 2865153"/>
              <a:gd name="connsiteX3" fmla="*/ 96010 w 462029"/>
              <a:gd name="connsiteY3" fmla="*/ 1440223 h 2865153"/>
              <a:gd name="connsiteX4" fmla="*/ 312035 w 462029"/>
              <a:gd name="connsiteY4" fmla="*/ 2088295 h 2865153"/>
              <a:gd name="connsiteX5" fmla="*/ 462029 w 462029"/>
              <a:gd name="connsiteY5" fmla="*/ 2865153 h 2865153"/>
              <a:gd name="connsiteX0" fmla="*/ 240027 w 462029"/>
              <a:gd name="connsiteY0" fmla="*/ 64 h 2865153"/>
              <a:gd name="connsiteX1" fmla="*/ 24003 w 462029"/>
              <a:gd name="connsiteY1" fmla="*/ 144079 h 2865153"/>
              <a:gd name="connsiteX2" fmla="*/ 96011 w 462029"/>
              <a:gd name="connsiteY2" fmla="*/ 1008175 h 2865153"/>
              <a:gd name="connsiteX3" fmla="*/ 96010 w 462029"/>
              <a:gd name="connsiteY3" fmla="*/ 1440223 h 2865153"/>
              <a:gd name="connsiteX4" fmla="*/ 312035 w 462029"/>
              <a:gd name="connsiteY4" fmla="*/ 2088295 h 2865153"/>
              <a:gd name="connsiteX5" fmla="*/ 462029 w 462029"/>
              <a:gd name="connsiteY5" fmla="*/ 2865153 h 2865153"/>
              <a:gd name="connsiteX0" fmla="*/ 240027 w 462029"/>
              <a:gd name="connsiteY0" fmla="*/ 64 h 2865153"/>
              <a:gd name="connsiteX1" fmla="*/ 24003 w 462029"/>
              <a:gd name="connsiteY1" fmla="*/ 144079 h 2865153"/>
              <a:gd name="connsiteX2" fmla="*/ 96010 w 462029"/>
              <a:gd name="connsiteY2" fmla="*/ 1440223 h 2865153"/>
              <a:gd name="connsiteX3" fmla="*/ 312035 w 462029"/>
              <a:gd name="connsiteY3" fmla="*/ 2088295 h 2865153"/>
              <a:gd name="connsiteX4" fmla="*/ 462029 w 462029"/>
              <a:gd name="connsiteY4" fmla="*/ 2865153 h 2865153"/>
              <a:gd name="connsiteX0" fmla="*/ 240027 w 462029"/>
              <a:gd name="connsiteY0" fmla="*/ 64 h 2865153"/>
              <a:gd name="connsiteX1" fmla="*/ 24003 w 462029"/>
              <a:gd name="connsiteY1" fmla="*/ 144079 h 2865153"/>
              <a:gd name="connsiteX2" fmla="*/ 96010 w 462029"/>
              <a:gd name="connsiteY2" fmla="*/ 1440223 h 2865153"/>
              <a:gd name="connsiteX3" fmla="*/ 312035 w 462029"/>
              <a:gd name="connsiteY3" fmla="*/ 2088295 h 2865153"/>
              <a:gd name="connsiteX4" fmla="*/ 462029 w 462029"/>
              <a:gd name="connsiteY4" fmla="*/ 2865153 h 2865153"/>
              <a:gd name="connsiteX0" fmla="*/ 240027 w 462029"/>
              <a:gd name="connsiteY0" fmla="*/ 64 h 2865153"/>
              <a:gd name="connsiteX1" fmla="*/ 24003 w 462029"/>
              <a:gd name="connsiteY1" fmla="*/ 144079 h 2865153"/>
              <a:gd name="connsiteX2" fmla="*/ 96010 w 462029"/>
              <a:gd name="connsiteY2" fmla="*/ 1440223 h 2865153"/>
              <a:gd name="connsiteX3" fmla="*/ 312035 w 462029"/>
              <a:gd name="connsiteY3" fmla="*/ 2088295 h 2865153"/>
              <a:gd name="connsiteX4" fmla="*/ 462029 w 462029"/>
              <a:gd name="connsiteY4" fmla="*/ 2865153 h 2865153"/>
              <a:gd name="connsiteX0" fmla="*/ 236976 w 458978"/>
              <a:gd name="connsiteY0" fmla="*/ 64 h 2865153"/>
              <a:gd name="connsiteX1" fmla="*/ 20952 w 458978"/>
              <a:gd name="connsiteY1" fmla="*/ 144079 h 2865153"/>
              <a:gd name="connsiteX2" fmla="*/ 92959 w 458978"/>
              <a:gd name="connsiteY2" fmla="*/ 1440223 h 2865153"/>
              <a:gd name="connsiteX3" fmla="*/ 308984 w 458978"/>
              <a:gd name="connsiteY3" fmla="*/ 2088295 h 2865153"/>
              <a:gd name="connsiteX4" fmla="*/ 458978 w 458978"/>
              <a:gd name="connsiteY4" fmla="*/ 2865153 h 2865153"/>
              <a:gd name="connsiteX0" fmla="*/ 216024 w 438026"/>
              <a:gd name="connsiteY0" fmla="*/ 64 h 2865153"/>
              <a:gd name="connsiteX1" fmla="*/ 0 w 438026"/>
              <a:gd name="connsiteY1" fmla="*/ 144079 h 2865153"/>
              <a:gd name="connsiteX2" fmla="*/ 72007 w 438026"/>
              <a:gd name="connsiteY2" fmla="*/ 1440223 h 2865153"/>
              <a:gd name="connsiteX3" fmla="*/ 288032 w 438026"/>
              <a:gd name="connsiteY3" fmla="*/ 2088295 h 2865153"/>
              <a:gd name="connsiteX4" fmla="*/ 438026 w 438026"/>
              <a:gd name="connsiteY4" fmla="*/ 2865153 h 2865153"/>
              <a:gd name="connsiteX0" fmla="*/ 216024 w 438026"/>
              <a:gd name="connsiteY0" fmla="*/ 64 h 2865153"/>
              <a:gd name="connsiteX1" fmla="*/ 0 w 438026"/>
              <a:gd name="connsiteY1" fmla="*/ 144079 h 2865153"/>
              <a:gd name="connsiteX2" fmla="*/ 72007 w 438026"/>
              <a:gd name="connsiteY2" fmla="*/ 1440223 h 2865153"/>
              <a:gd name="connsiteX3" fmla="*/ 288032 w 438026"/>
              <a:gd name="connsiteY3" fmla="*/ 2088295 h 2865153"/>
              <a:gd name="connsiteX4" fmla="*/ 438026 w 438026"/>
              <a:gd name="connsiteY4" fmla="*/ 2865153 h 2865153"/>
              <a:gd name="connsiteX0" fmla="*/ 216024 w 438026"/>
              <a:gd name="connsiteY0" fmla="*/ 64 h 2865153"/>
              <a:gd name="connsiteX1" fmla="*/ 0 w 438026"/>
              <a:gd name="connsiteY1" fmla="*/ 144079 h 2865153"/>
              <a:gd name="connsiteX2" fmla="*/ 72007 w 438026"/>
              <a:gd name="connsiteY2" fmla="*/ 1440223 h 2865153"/>
              <a:gd name="connsiteX3" fmla="*/ 288032 w 438026"/>
              <a:gd name="connsiteY3" fmla="*/ 2088295 h 2865153"/>
              <a:gd name="connsiteX4" fmla="*/ 438026 w 438026"/>
              <a:gd name="connsiteY4" fmla="*/ 2865153 h 2865153"/>
              <a:gd name="connsiteX0" fmla="*/ 216024 w 438026"/>
              <a:gd name="connsiteY0" fmla="*/ 64 h 2865153"/>
              <a:gd name="connsiteX1" fmla="*/ 0 w 438026"/>
              <a:gd name="connsiteY1" fmla="*/ 144079 h 2865153"/>
              <a:gd name="connsiteX2" fmla="*/ 72007 w 438026"/>
              <a:gd name="connsiteY2" fmla="*/ 1440223 h 2865153"/>
              <a:gd name="connsiteX3" fmla="*/ 288032 w 438026"/>
              <a:gd name="connsiteY3" fmla="*/ 2088295 h 2865153"/>
              <a:gd name="connsiteX4" fmla="*/ 438026 w 438026"/>
              <a:gd name="connsiteY4" fmla="*/ 2865153 h 2865153"/>
              <a:gd name="connsiteX0" fmla="*/ 216024 w 438026"/>
              <a:gd name="connsiteY0" fmla="*/ 64 h 2865153"/>
              <a:gd name="connsiteX1" fmla="*/ 0 w 438026"/>
              <a:gd name="connsiteY1" fmla="*/ 144079 h 2865153"/>
              <a:gd name="connsiteX2" fmla="*/ 72007 w 438026"/>
              <a:gd name="connsiteY2" fmla="*/ 1440223 h 2865153"/>
              <a:gd name="connsiteX3" fmla="*/ 288032 w 438026"/>
              <a:gd name="connsiteY3" fmla="*/ 2088295 h 2865153"/>
              <a:gd name="connsiteX4" fmla="*/ 438026 w 438026"/>
              <a:gd name="connsiteY4" fmla="*/ 2865153 h 2865153"/>
              <a:gd name="connsiteX0" fmla="*/ 216024 w 438026"/>
              <a:gd name="connsiteY0" fmla="*/ 64 h 2865153"/>
              <a:gd name="connsiteX1" fmla="*/ 0 w 438026"/>
              <a:gd name="connsiteY1" fmla="*/ 144079 h 2865153"/>
              <a:gd name="connsiteX2" fmla="*/ 354090 w 438026"/>
              <a:gd name="connsiteY2" fmla="*/ 1506169 h 2865153"/>
              <a:gd name="connsiteX3" fmla="*/ 288032 w 438026"/>
              <a:gd name="connsiteY3" fmla="*/ 2088295 h 2865153"/>
              <a:gd name="connsiteX4" fmla="*/ 438026 w 438026"/>
              <a:gd name="connsiteY4" fmla="*/ 2865153 h 2865153"/>
              <a:gd name="connsiteX0" fmla="*/ 354090 w 438026"/>
              <a:gd name="connsiteY0" fmla="*/ 64 h 3032569"/>
              <a:gd name="connsiteX1" fmla="*/ 0 w 438026"/>
              <a:gd name="connsiteY1" fmla="*/ 311495 h 3032569"/>
              <a:gd name="connsiteX2" fmla="*/ 354090 w 438026"/>
              <a:gd name="connsiteY2" fmla="*/ 1673585 h 3032569"/>
              <a:gd name="connsiteX3" fmla="*/ 288032 w 438026"/>
              <a:gd name="connsiteY3" fmla="*/ 2255711 h 3032569"/>
              <a:gd name="connsiteX4" fmla="*/ 438026 w 438026"/>
              <a:gd name="connsiteY4" fmla="*/ 3032569 h 3032569"/>
              <a:gd name="connsiteX0" fmla="*/ 239431 w 323367"/>
              <a:gd name="connsiteY0" fmla="*/ 64 h 3032569"/>
              <a:gd name="connsiteX1" fmla="*/ 0 w 323367"/>
              <a:gd name="connsiteY1" fmla="*/ 423063 h 3032569"/>
              <a:gd name="connsiteX2" fmla="*/ 239431 w 323367"/>
              <a:gd name="connsiteY2" fmla="*/ 1673585 h 3032569"/>
              <a:gd name="connsiteX3" fmla="*/ 173373 w 323367"/>
              <a:gd name="connsiteY3" fmla="*/ 2255711 h 3032569"/>
              <a:gd name="connsiteX4" fmla="*/ 323367 w 323367"/>
              <a:gd name="connsiteY4" fmla="*/ 3032569 h 3032569"/>
              <a:gd name="connsiteX0" fmla="*/ 239431 w 350021"/>
              <a:gd name="connsiteY0" fmla="*/ 64 h 3032569"/>
              <a:gd name="connsiteX1" fmla="*/ 0 w 350021"/>
              <a:gd name="connsiteY1" fmla="*/ 423063 h 3032569"/>
              <a:gd name="connsiteX2" fmla="*/ 290014 w 350021"/>
              <a:gd name="connsiteY2" fmla="*/ 1848907 h 3032569"/>
              <a:gd name="connsiteX3" fmla="*/ 173373 w 350021"/>
              <a:gd name="connsiteY3" fmla="*/ 2255711 h 3032569"/>
              <a:gd name="connsiteX4" fmla="*/ 323367 w 350021"/>
              <a:gd name="connsiteY4" fmla="*/ 3032569 h 3032569"/>
              <a:gd name="connsiteX0" fmla="*/ 239431 w 770565"/>
              <a:gd name="connsiteY0" fmla="*/ 64 h 2845049"/>
              <a:gd name="connsiteX1" fmla="*/ 0 w 770565"/>
              <a:gd name="connsiteY1" fmla="*/ 423063 h 2845049"/>
              <a:gd name="connsiteX2" fmla="*/ 290014 w 770565"/>
              <a:gd name="connsiteY2" fmla="*/ 1848907 h 2845049"/>
              <a:gd name="connsiteX3" fmla="*/ 173373 w 770565"/>
              <a:gd name="connsiteY3" fmla="*/ 2255711 h 2845049"/>
              <a:gd name="connsiteX4" fmla="*/ 770565 w 770565"/>
              <a:gd name="connsiteY4" fmla="*/ 2845049 h 2845049"/>
              <a:gd name="connsiteX0" fmla="*/ 239431 w 386125"/>
              <a:gd name="connsiteY0" fmla="*/ 64 h 3068185"/>
              <a:gd name="connsiteX1" fmla="*/ 0 w 386125"/>
              <a:gd name="connsiteY1" fmla="*/ 423063 h 3068185"/>
              <a:gd name="connsiteX2" fmla="*/ 290014 w 386125"/>
              <a:gd name="connsiteY2" fmla="*/ 1848907 h 3068185"/>
              <a:gd name="connsiteX3" fmla="*/ 173373 w 386125"/>
              <a:gd name="connsiteY3" fmla="*/ 2255711 h 3068185"/>
              <a:gd name="connsiteX4" fmla="*/ 386125 w 386125"/>
              <a:gd name="connsiteY4" fmla="*/ 3068185 h 3068185"/>
              <a:gd name="connsiteX0" fmla="*/ 239431 w 594215"/>
              <a:gd name="connsiteY0" fmla="*/ 64 h 3068185"/>
              <a:gd name="connsiteX1" fmla="*/ 0 w 594215"/>
              <a:gd name="connsiteY1" fmla="*/ 423063 h 3068185"/>
              <a:gd name="connsiteX2" fmla="*/ 290014 w 594215"/>
              <a:gd name="connsiteY2" fmla="*/ 1848907 h 3068185"/>
              <a:gd name="connsiteX3" fmla="*/ 534208 w 594215"/>
              <a:gd name="connsiteY3" fmla="*/ 2496379 h 3068185"/>
              <a:gd name="connsiteX4" fmla="*/ 386125 w 594215"/>
              <a:gd name="connsiteY4" fmla="*/ 3068185 h 3068185"/>
              <a:gd name="connsiteX0" fmla="*/ 239431 w 594215"/>
              <a:gd name="connsiteY0" fmla="*/ 64 h 3068185"/>
              <a:gd name="connsiteX1" fmla="*/ 0 w 594215"/>
              <a:gd name="connsiteY1" fmla="*/ 423063 h 3068185"/>
              <a:gd name="connsiteX2" fmla="*/ 290014 w 594215"/>
              <a:gd name="connsiteY2" fmla="*/ 1848907 h 3068185"/>
              <a:gd name="connsiteX3" fmla="*/ 534208 w 594215"/>
              <a:gd name="connsiteY3" fmla="*/ 2496379 h 3068185"/>
              <a:gd name="connsiteX4" fmla="*/ 386125 w 594215"/>
              <a:gd name="connsiteY4" fmla="*/ 3068185 h 3068185"/>
              <a:gd name="connsiteX0" fmla="*/ 239431 w 594215"/>
              <a:gd name="connsiteY0" fmla="*/ 64 h 3068185"/>
              <a:gd name="connsiteX1" fmla="*/ 0 w 594215"/>
              <a:gd name="connsiteY1" fmla="*/ 423063 h 3068185"/>
              <a:gd name="connsiteX2" fmla="*/ 290014 w 594215"/>
              <a:gd name="connsiteY2" fmla="*/ 1848907 h 3068185"/>
              <a:gd name="connsiteX3" fmla="*/ 534208 w 594215"/>
              <a:gd name="connsiteY3" fmla="*/ 2496379 h 3068185"/>
              <a:gd name="connsiteX4" fmla="*/ 386125 w 594215"/>
              <a:gd name="connsiteY4" fmla="*/ 3068185 h 3068185"/>
              <a:gd name="connsiteX0" fmla="*/ 239431 w 594215"/>
              <a:gd name="connsiteY0" fmla="*/ 64 h 3068185"/>
              <a:gd name="connsiteX1" fmla="*/ 0 w 594215"/>
              <a:gd name="connsiteY1" fmla="*/ 423063 h 3068185"/>
              <a:gd name="connsiteX2" fmla="*/ 290014 w 594215"/>
              <a:gd name="connsiteY2" fmla="*/ 1848907 h 3068185"/>
              <a:gd name="connsiteX3" fmla="*/ 534208 w 594215"/>
              <a:gd name="connsiteY3" fmla="*/ 2496379 h 3068185"/>
              <a:gd name="connsiteX4" fmla="*/ 386125 w 594215"/>
              <a:gd name="connsiteY4" fmla="*/ 3068185 h 3068185"/>
              <a:gd name="connsiteX0" fmla="*/ 239431 w 594215"/>
              <a:gd name="connsiteY0" fmla="*/ 64 h 3068185"/>
              <a:gd name="connsiteX1" fmla="*/ 0 w 594215"/>
              <a:gd name="connsiteY1" fmla="*/ 423063 h 3068185"/>
              <a:gd name="connsiteX2" fmla="*/ 290014 w 594215"/>
              <a:gd name="connsiteY2" fmla="*/ 1848907 h 3068185"/>
              <a:gd name="connsiteX3" fmla="*/ 534208 w 594215"/>
              <a:gd name="connsiteY3" fmla="*/ 2523474 h 3068185"/>
              <a:gd name="connsiteX4" fmla="*/ 386125 w 594215"/>
              <a:gd name="connsiteY4" fmla="*/ 3068185 h 3068185"/>
              <a:gd name="connsiteX0" fmla="*/ 239431 w 594215"/>
              <a:gd name="connsiteY0" fmla="*/ 64 h 3068185"/>
              <a:gd name="connsiteX1" fmla="*/ 0 w 594215"/>
              <a:gd name="connsiteY1" fmla="*/ 423063 h 3068185"/>
              <a:gd name="connsiteX2" fmla="*/ 290014 w 594215"/>
              <a:gd name="connsiteY2" fmla="*/ 1848907 h 3068185"/>
              <a:gd name="connsiteX3" fmla="*/ 534208 w 594215"/>
              <a:gd name="connsiteY3" fmla="*/ 2523474 h 3068185"/>
              <a:gd name="connsiteX4" fmla="*/ 386125 w 594215"/>
              <a:gd name="connsiteY4" fmla="*/ 3068185 h 3068185"/>
              <a:gd name="connsiteX0" fmla="*/ 239431 w 594215"/>
              <a:gd name="connsiteY0" fmla="*/ 64 h 3068185"/>
              <a:gd name="connsiteX1" fmla="*/ 0 w 594215"/>
              <a:gd name="connsiteY1" fmla="*/ 423063 h 3068185"/>
              <a:gd name="connsiteX2" fmla="*/ 290014 w 594215"/>
              <a:gd name="connsiteY2" fmla="*/ 1848907 h 3068185"/>
              <a:gd name="connsiteX3" fmla="*/ 534208 w 594215"/>
              <a:gd name="connsiteY3" fmla="*/ 2523474 h 3068185"/>
              <a:gd name="connsiteX4" fmla="*/ 386125 w 594215"/>
              <a:gd name="connsiteY4" fmla="*/ 3068185 h 3068185"/>
              <a:gd name="connsiteX0" fmla="*/ 239431 w 653527"/>
              <a:gd name="connsiteY0" fmla="*/ 64 h 3068185"/>
              <a:gd name="connsiteX1" fmla="*/ 0 w 653527"/>
              <a:gd name="connsiteY1" fmla="*/ 423063 h 3068185"/>
              <a:gd name="connsiteX2" fmla="*/ 290014 w 653527"/>
              <a:gd name="connsiteY2" fmla="*/ 1848907 h 3068185"/>
              <a:gd name="connsiteX3" fmla="*/ 593520 w 653527"/>
              <a:gd name="connsiteY3" fmla="*/ 2510347 h 3068185"/>
              <a:gd name="connsiteX4" fmla="*/ 386125 w 653527"/>
              <a:gd name="connsiteY4" fmla="*/ 3068185 h 3068185"/>
              <a:gd name="connsiteX0" fmla="*/ 239431 w 675658"/>
              <a:gd name="connsiteY0" fmla="*/ 64 h 3068185"/>
              <a:gd name="connsiteX1" fmla="*/ 0 w 675658"/>
              <a:gd name="connsiteY1" fmla="*/ 423063 h 3068185"/>
              <a:gd name="connsiteX2" fmla="*/ 290014 w 675658"/>
              <a:gd name="connsiteY2" fmla="*/ 1848907 h 3068185"/>
              <a:gd name="connsiteX3" fmla="*/ 615651 w 675658"/>
              <a:gd name="connsiteY3" fmla="*/ 2499889 h 3068185"/>
              <a:gd name="connsiteX4" fmla="*/ 386125 w 675658"/>
              <a:gd name="connsiteY4" fmla="*/ 3068185 h 3068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658" h="3068185">
                <a:moveTo>
                  <a:pt x="239431" y="64"/>
                </a:moveTo>
                <a:cubicBezTo>
                  <a:pt x="241568" y="0"/>
                  <a:pt x="188037" y="294708"/>
                  <a:pt x="0" y="423063"/>
                </a:cubicBezTo>
                <a:cubicBezTo>
                  <a:pt x="1149" y="676757"/>
                  <a:pt x="266591" y="1489029"/>
                  <a:pt x="290014" y="1848907"/>
                </a:cubicBezTo>
                <a:cubicBezTo>
                  <a:pt x="420839" y="1998834"/>
                  <a:pt x="614352" y="2235220"/>
                  <a:pt x="615651" y="2499889"/>
                </a:cubicBezTo>
                <a:cubicBezTo>
                  <a:pt x="675658" y="2787921"/>
                  <a:pt x="482949" y="2963559"/>
                  <a:pt x="386125" y="3068185"/>
                </a:cubicBezTo>
              </a:path>
            </a:pathLst>
          </a:custGeom>
          <a:ln>
            <a:solidFill>
              <a:srgbClr val="38FE02"/>
            </a:solidFill>
          </a:ln>
        </p:spPr>
        <p:style>
          <a:lnRef idx="3">
            <a:schemeClr val="accent6"/>
          </a:lnRef>
          <a:fillRef idx="0">
            <a:schemeClr val="accent6"/>
          </a:fillRef>
          <a:effectRef idx="2">
            <a:schemeClr val="accent6"/>
          </a:effectRef>
          <a:fontRef idx="minor">
            <a:schemeClr val="tx1"/>
          </a:fontRef>
        </p:style>
        <p:txBody>
          <a:bodyPr rtlCol="0" anchor="ctr"/>
          <a:lstStyle/>
          <a:p>
            <a:pPr algn="ctr" fontAlgn="auto">
              <a:spcBef>
                <a:spcPts val="0"/>
              </a:spcBef>
              <a:spcAft>
                <a:spcPts val="0"/>
              </a:spcAft>
              <a:defRPr/>
            </a:pPr>
            <a:endParaRPr lang="es-ES"/>
          </a:p>
        </p:txBody>
      </p:sp>
      <p:grpSp>
        <p:nvGrpSpPr>
          <p:cNvPr id="3" name="89 Grupo"/>
          <p:cNvGrpSpPr/>
          <p:nvPr/>
        </p:nvGrpSpPr>
        <p:grpSpPr>
          <a:xfrm>
            <a:off x="4473179" y="3509962"/>
            <a:ext cx="866775" cy="742950"/>
            <a:chOff x="5595938" y="4117975"/>
            <a:chExt cx="1881187" cy="1657350"/>
          </a:xfrm>
        </p:grpSpPr>
        <p:sp>
          <p:nvSpPr>
            <p:cNvPr id="86" name="85 Elipse"/>
            <p:cNvSpPr/>
            <p:nvPr/>
          </p:nvSpPr>
          <p:spPr>
            <a:xfrm>
              <a:off x="5595938" y="4117975"/>
              <a:ext cx="157162" cy="144463"/>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87" name="86 Elipse"/>
            <p:cNvSpPr/>
            <p:nvPr/>
          </p:nvSpPr>
          <p:spPr>
            <a:xfrm>
              <a:off x="6322759" y="4377228"/>
              <a:ext cx="157163" cy="14446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88" name="87 Elipse"/>
            <p:cNvSpPr/>
            <p:nvPr/>
          </p:nvSpPr>
          <p:spPr>
            <a:xfrm>
              <a:off x="7321550" y="4422775"/>
              <a:ext cx="155575" cy="142875"/>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89" name="88 Elipse"/>
            <p:cNvSpPr/>
            <p:nvPr/>
          </p:nvSpPr>
          <p:spPr>
            <a:xfrm>
              <a:off x="6007100" y="5629275"/>
              <a:ext cx="157163" cy="146050"/>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000"/>
            </a:p>
          </p:txBody>
        </p:sp>
      </p:grpSp>
      <p:sp>
        <p:nvSpPr>
          <p:cNvPr id="91" name="Freeform 30"/>
          <p:cNvSpPr>
            <a:spLocks/>
          </p:cNvSpPr>
          <p:nvPr/>
        </p:nvSpPr>
        <p:spPr bwMode="auto">
          <a:xfrm>
            <a:off x="3246967" y="2752726"/>
            <a:ext cx="550333" cy="196850"/>
          </a:xfrm>
          <a:custGeom>
            <a:avLst/>
            <a:gdLst>
              <a:gd name="T0" fmla="*/ 2147483647 w 630"/>
              <a:gd name="T1" fmla="*/ 2147483647 h 240"/>
              <a:gd name="T2" fmla="*/ 2147483647 w 630"/>
              <a:gd name="T3" fmla="*/ 2147483647 h 240"/>
              <a:gd name="T4" fmla="*/ 2147483647 w 630"/>
              <a:gd name="T5" fmla="*/ 0 h 240"/>
              <a:gd name="T6" fmla="*/ 2147483647 w 630"/>
              <a:gd name="T7" fmla="*/ 2147483647 h 240"/>
              <a:gd name="T8" fmla="*/ 2147483647 w 630"/>
              <a:gd name="T9" fmla="*/ 2147483647 h 240"/>
              <a:gd name="T10" fmla="*/ 0 w 630"/>
              <a:gd name="T11" fmla="*/ 2147483647 h 240"/>
              <a:gd name="T12" fmla="*/ 0 60000 65536"/>
              <a:gd name="T13" fmla="*/ 0 60000 65536"/>
              <a:gd name="T14" fmla="*/ 0 60000 65536"/>
              <a:gd name="T15" fmla="*/ 0 60000 65536"/>
              <a:gd name="T16" fmla="*/ 0 60000 65536"/>
              <a:gd name="T17" fmla="*/ 0 60000 65536"/>
              <a:gd name="T18" fmla="*/ 0 w 630"/>
              <a:gd name="T19" fmla="*/ 0 h 240"/>
              <a:gd name="T20" fmla="*/ 630 w 630"/>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630" h="240">
                <a:moveTo>
                  <a:pt x="630" y="240"/>
                </a:moveTo>
                <a:lnTo>
                  <a:pt x="426" y="96"/>
                </a:lnTo>
                <a:lnTo>
                  <a:pt x="324" y="0"/>
                </a:lnTo>
                <a:lnTo>
                  <a:pt x="174" y="54"/>
                </a:lnTo>
                <a:lnTo>
                  <a:pt x="90" y="78"/>
                </a:lnTo>
                <a:lnTo>
                  <a:pt x="0" y="114"/>
                </a:lnTo>
              </a:path>
            </a:pathLst>
          </a:custGeom>
          <a:noFill/>
          <a:ln w="25400" cmpd="sng">
            <a:solidFill>
              <a:srgbClr val="C00000"/>
            </a:solidFill>
            <a:round/>
            <a:headEnd type="none" w="med" len="med"/>
            <a:tailEnd type="none" w="med" len="med"/>
          </a:ln>
        </p:spPr>
        <p:txBody>
          <a:bodyPr/>
          <a:lstStyle/>
          <a:p>
            <a:pPr>
              <a:defRPr/>
            </a:pPr>
            <a:endParaRPr lang="en-US" sz="1000">
              <a:latin typeface="+mn-lt"/>
            </a:endParaRPr>
          </a:p>
        </p:txBody>
      </p:sp>
      <p:sp>
        <p:nvSpPr>
          <p:cNvPr id="92" name="91 Elipse"/>
          <p:cNvSpPr/>
          <p:nvPr/>
        </p:nvSpPr>
        <p:spPr>
          <a:xfrm>
            <a:off x="3236649" y="2797176"/>
            <a:ext cx="72414" cy="64759"/>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93" name="92 Elipse"/>
          <p:cNvSpPr/>
          <p:nvPr/>
        </p:nvSpPr>
        <p:spPr>
          <a:xfrm>
            <a:off x="3484299" y="2730501"/>
            <a:ext cx="72414" cy="64759"/>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94" name="93 Elipse"/>
          <p:cNvSpPr/>
          <p:nvPr/>
        </p:nvSpPr>
        <p:spPr>
          <a:xfrm>
            <a:off x="3735389" y="2895601"/>
            <a:ext cx="72414" cy="64759"/>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000" dirty="0" smtClean="0"/>
              <a:t>           </a:t>
            </a:r>
            <a:endParaRPr lang="es-ES" sz="1000" dirty="0"/>
          </a:p>
        </p:txBody>
      </p:sp>
      <p:sp>
        <p:nvSpPr>
          <p:cNvPr id="99" name="98 Elipse"/>
          <p:cNvSpPr/>
          <p:nvPr/>
        </p:nvSpPr>
        <p:spPr>
          <a:xfrm>
            <a:off x="4449103" y="2806701"/>
            <a:ext cx="72414" cy="64759"/>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100" name="99 Elipse"/>
          <p:cNvSpPr/>
          <p:nvPr/>
        </p:nvSpPr>
        <p:spPr>
          <a:xfrm>
            <a:off x="3200534" y="2949576"/>
            <a:ext cx="72414" cy="64759"/>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101" name="100 Elipse"/>
          <p:cNvSpPr/>
          <p:nvPr/>
        </p:nvSpPr>
        <p:spPr>
          <a:xfrm>
            <a:off x="3840297" y="3035301"/>
            <a:ext cx="72414" cy="64759"/>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102" name="101 Elipse"/>
          <p:cNvSpPr/>
          <p:nvPr/>
        </p:nvSpPr>
        <p:spPr>
          <a:xfrm>
            <a:off x="4196294" y="3249614"/>
            <a:ext cx="72414" cy="64759"/>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103" name="102 Elipse"/>
          <p:cNvSpPr/>
          <p:nvPr/>
        </p:nvSpPr>
        <p:spPr>
          <a:xfrm>
            <a:off x="3639082" y="3306764"/>
            <a:ext cx="72414" cy="64759"/>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106" name="105 Forma libre"/>
          <p:cNvSpPr/>
          <p:nvPr/>
        </p:nvSpPr>
        <p:spPr>
          <a:xfrm>
            <a:off x="4705351" y="3376613"/>
            <a:ext cx="139303" cy="71438"/>
          </a:xfrm>
          <a:custGeom>
            <a:avLst/>
            <a:gdLst>
              <a:gd name="connsiteX0" fmla="*/ 487680 w 487680"/>
              <a:gd name="connsiteY0" fmla="*/ 0 h 205740"/>
              <a:gd name="connsiteX1" fmla="*/ 373380 w 487680"/>
              <a:gd name="connsiteY1" fmla="*/ 45720 h 205740"/>
              <a:gd name="connsiteX2" fmla="*/ 327660 w 487680"/>
              <a:gd name="connsiteY2" fmla="*/ 91440 h 205740"/>
              <a:gd name="connsiteX3" fmla="*/ 220980 w 487680"/>
              <a:gd name="connsiteY3" fmla="*/ 99060 h 205740"/>
              <a:gd name="connsiteX4" fmla="*/ 99060 w 487680"/>
              <a:gd name="connsiteY4" fmla="*/ 175260 h 205740"/>
              <a:gd name="connsiteX5" fmla="*/ 0 w 487680"/>
              <a:gd name="connsiteY5" fmla="*/ 205740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680" h="205740">
                <a:moveTo>
                  <a:pt x="487680" y="0"/>
                </a:moveTo>
                <a:cubicBezTo>
                  <a:pt x="443865" y="15240"/>
                  <a:pt x="400050" y="30480"/>
                  <a:pt x="373380" y="45720"/>
                </a:cubicBezTo>
                <a:cubicBezTo>
                  <a:pt x="346710" y="60960"/>
                  <a:pt x="353060" y="82550"/>
                  <a:pt x="327660" y="91440"/>
                </a:cubicBezTo>
                <a:cubicBezTo>
                  <a:pt x="302260" y="100330"/>
                  <a:pt x="259080" y="85090"/>
                  <a:pt x="220980" y="99060"/>
                </a:cubicBezTo>
                <a:cubicBezTo>
                  <a:pt x="182880" y="113030"/>
                  <a:pt x="135890" y="157480"/>
                  <a:pt x="99060" y="175260"/>
                </a:cubicBezTo>
                <a:cubicBezTo>
                  <a:pt x="62230" y="193040"/>
                  <a:pt x="31115" y="199390"/>
                  <a:pt x="0" y="205740"/>
                </a:cubicBezTo>
              </a:path>
            </a:pathLst>
          </a:custGeom>
          <a:ln w="25400">
            <a:solidFill>
              <a:srgbClr val="C00000"/>
            </a:solidFill>
          </a:ln>
        </p:spPr>
        <p:style>
          <a:lnRef idx="3">
            <a:schemeClr val="accent6"/>
          </a:lnRef>
          <a:fillRef idx="0">
            <a:schemeClr val="accent6"/>
          </a:fillRef>
          <a:effectRef idx="2">
            <a:schemeClr val="accent6"/>
          </a:effectRef>
          <a:fontRef idx="minor">
            <a:schemeClr val="tx1"/>
          </a:fontRef>
        </p:style>
        <p:txBody>
          <a:bodyPr anchor="ctr"/>
          <a:lstStyle/>
          <a:p>
            <a:pPr algn="ctr" fontAlgn="auto">
              <a:spcBef>
                <a:spcPts val="0"/>
              </a:spcBef>
              <a:spcAft>
                <a:spcPts val="0"/>
              </a:spcAft>
              <a:defRPr/>
            </a:pPr>
            <a:endParaRPr lang="es-ES" sz="1000"/>
          </a:p>
        </p:txBody>
      </p:sp>
      <p:sp>
        <p:nvSpPr>
          <p:cNvPr id="108" name="107 Forma libre"/>
          <p:cNvSpPr/>
          <p:nvPr/>
        </p:nvSpPr>
        <p:spPr>
          <a:xfrm>
            <a:off x="4597004" y="3622676"/>
            <a:ext cx="2399109" cy="161130"/>
          </a:xfrm>
          <a:custGeom>
            <a:avLst/>
            <a:gdLst>
              <a:gd name="connsiteX0" fmla="*/ 0 w 2214562"/>
              <a:gd name="connsiteY0" fmla="*/ 68262 h 122237"/>
              <a:gd name="connsiteX1" fmla="*/ 185737 w 2214562"/>
              <a:gd name="connsiteY1" fmla="*/ 115887 h 122237"/>
              <a:gd name="connsiteX2" fmla="*/ 261937 w 2214562"/>
              <a:gd name="connsiteY2" fmla="*/ 96837 h 122237"/>
              <a:gd name="connsiteX3" fmla="*/ 704850 w 2214562"/>
              <a:gd name="connsiteY3" fmla="*/ 106362 h 122237"/>
              <a:gd name="connsiteX4" fmla="*/ 985837 w 2214562"/>
              <a:gd name="connsiteY4" fmla="*/ 1587 h 122237"/>
              <a:gd name="connsiteX5" fmla="*/ 1990725 w 2214562"/>
              <a:gd name="connsiteY5" fmla="*/ 96837 h 122237"/>
              <a:gd name="connsiteX6" fmla="*/ 2214562 w 2214562"/>
              <a:gd name="connsiteY6" fmla="*/ 101600 h 122237"/>
              <a:gd name="connsiteX0" fmla="*/ 0 w 2214562"/>
              <a:gd name="connsiteY0" fmla="*/ 68262 h 122237"/>
              <a:gd name="connsiteX1" fmla="*/ 185737 w 2214562"/>
              <a:gd name="connsiteY1" fmla="*/ 115887 h 122237"/>
              <a:gd name="connsiteX2" fmla="*/ 261937 w 2214562"/>
              <a:gd name="connsiteY2" fmla="*/ 96837 h 122237"/>
              <a:gd name="connsiteX3" fmla="*/ 704850 w 2214562"/>
              <a:gd name="connsiteY3" fmla="*/ 106362 h 122237"/>
              <a:gd name="connsiteX4" fmla="*/ 1014412 w 2214562"/>
              <a:gd name="connsiteY4" fmla="*/ 1587 h 122237"/>
              <a:gd name="connsiteX5" fmla="*/ 1990725 w 2214562"/>
              <a:gd name="connsiteY5" fmla="*/ 96837 h 122237"/>
              <a:gd name="connsiteX6" fmla="*/ 2214562 w 2214562"/>
              <a:gd name="connsiteY6" fmla="*/ 101600 h 122237"/>
              <a:gd name="connsiteX0" fmla="*/ 0 w 2214562"/>
              <a:gd name="connsiteY0" fmla="*/ 68262 h 122237"/>
              <a:gd name="connsiteX1" fmla="*/ 185737 w 2214562"/>
              <a:gd name="connsiteY1" fmla="*/ 115887 h 122237"/>
              <a:gd name="connsiteX2" fmla="*/ 261937 w 2214562"/>
              <a:gd name="connsiteY2" fmla="*/ 96837 h 122237"/>
              <a:gd name="connsiteX3" fmla="*/ 704850 w 2214562"/>
              <a:gd name="connsiteY3" fmla="*/ 106362 h 122237"/>
              <a:gd name="connsiteX4" fmla="*/ 1014412 w 2214562"/>
              <a:gd name="connsiteY4" fmla="*/ 1587 h 122237"/>
              <a:gd name="connsiteX5" fmla="*/ 1990725 w 2214562"/>
              <a:gd name="connsiteY5" fmla="*/ 96837 h 122237"/>
              <a:gd name="connsiteX6" fmla="*/ 2214562 w 2214562"/>
              <a:gd name="connsiteY6" fmla="*/ 101600 h 122237"/>
              <a:gd name="connsiteX0" fmla="*/ 0 w 2214562"/>
              <a:gd name="connsiteY0" fmla="*/ 101599 h 161130"/>
              <a:gd name="connsiteX1" fmla="*/ 185737 w 2214562"/>
              <a:gd name="connsiteY1" fmla="*/ 149224 h 161130"/>
              <a:gd name="connsiteX2" fmla="*/ 261937 w 2214562"/>
              <a:gd name="connsiteY2" fmla="*/ 130174 h 161130"/>
              <a:gd name="connsiteX3" fmla="*/ 704850 w 2214562"/>
              <a:gd name="connsiteY3" fmla="*/ 139699 h 161130"/>
              <a:gd name="connsiteX4" fmla="*/ 1028700 w 2214562"/>
              <a:gd name="connsiteY4" fmla="*/ 1587 h 161130"/>
              <a:gd name="connsiteX5" fmla="*/ 1990725 w 2214562"/>
              <a:gd name="connsiteY5" fmla="*/ 130174 h 161130"/>
              <a:gd name="connsiteX6" fmla="*/ 2214562 w 2214562"/>
              <a:gd name="connsiteY6" fmla="*/ 134937 h 161130"/>
              <a:gd name="connsiteX0" fmla="*/ 0 w 2214562"/>
              <a:gd name="connsiteY0" fmla="*/ 101599 h 161130"/>
              <a:gd name="connsiteX1" fmla="*/ 185737 w 2214562"/>
              <a:gd name="connsiteY1" fmla="*/ 149224 h 161130"/>
              <a:gd name="connsiteX2" fmla="*/ 261937 w 2214562"/>
              <a:gd name="connsiteY2" fmla="*/ 130174 h 161130"/>
              <a:gd name="connsiteX3" fmla="*/ 704850 w 2214562"/>
              <a:gd name="connsiteY3" fmla="*/ 139699 h 161130"/>
              <a:gd name="connsiteX4" fmla="*/ 1028700 w 2214562"/>
              <a:gd name="connsiteY4" fmla="*/ 1587 h 161130"/>
              <a:gd name="connsiteX5" fmla="*/ 1990725 w 2214562"/>
              <a:gd name="connsiteY5" fmla="*/ 130174 h 161130"/>
              <a:gd name="connsiteX6" fmla="*/ 2214562 w 2214562"/>
              <a:gd name="connsiteY6" fmla="*/ 134937 h 161130"/>
              <a:gd name="connsiteX0" fmla="*/ 0 w 2214562"/>
              <a:gd name="connsiteY0" fmla="*/ 101599 h 171449"/>
              <a:gd name="connsiteX1" fmla="*/ 185737 w 2214562"/>
              <a:gd name="connsiteY1" fmla="*/ 149224 h 171449"/>
              <a:gd name="connsiteX2" fmla="*/ 261937 w 2214562"/>
              <a:gd name="connsiteY2" fmla="*/ 130174 h 171449"/>
              <a:gd name="connsiteX3" fmla="*/ 704850 w 2214562"/>
              <a:gd name="connsiteY3" fmla="*/ 139699 h 171449"/>
              <a:gd name="connsiteX4" fmla="*/ 1028700 w 2214562"/>
              <a:gd name="connsiteY4" fmla="*/ 1587 h 171449"/>
              <a:gd name="connsiteX5" fmla="*/ 1990725 w 2214562"/>
              <a:gd name="connsiteY5" fmla="*/ 149224 h 171449"/>
              <a:gd name="connsiteX6" fmla="*/ 2214562 w 2214562"/>
              <a:gd name="connsiteY6" fmla="*/ 134937 h 171449"/>
              <a:gd name="connsiteX0" fmla="*/ 0 w 2214562"/>
              <a:gd name="connsiteY0" fmla="*/ 101599 h 161130"/>
              <a:gd name="connsiteX1" fmla="*/ 185737 w 2214562"/>
              <a:gd name="connsiteY1" fmla="*/ 149224 h 161130"/>
              <a:gd name="connsiteX2" fmla="*/ 261937 w 2214562"/>
              <a:gd name="connsiteY2" fmla="*/ 130174 h 161130"/>
              <a:gd name="connsiteX3" fmla="*/ 704850 w 2214562"/>
              <a:gd name="connsiteY3" fmla="*/ 139699 h 161130"/>
              <a:gd name="connsiteX4" fmla="*/ 1028700 w 2214562"/>
              <a:gd name="connsiteY4" fmla="*/ 1587 h 161130"/>
              <a:gd name="connsiteX5" fmla="*/ 1990725 w 2214562"/>
              <a:gd name="connsiteY5" fmla="*/ 149224 h 161130"/>
              <a:gd name="connsiteX6" fmla="*/ 2214562 w 2214562"/>
              <a:gd name="connsiteY6" fmla="*/ 134937 h 16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562" h="161130">
                <a:moveTo>
                  <a:pt x="0" y="101599"/>
                </a:moveTo>
                <a:cubicBezTo>
                  <a:pt x="71040" y="123030"/>
                  <a:pt x="142081" y="144462"/>
                  <a:pt x="185737" y="149224"/>
                </a:cubicBezTo>
                <a:cubicBezTo>
                  <a:pt x="229393" y="153986"/>
                  <a:pt x="261937" y="130174"/>
                  <a:pt x="261937" y="130174"/>
                </a:cubicBezTo>
                <a:cubicBezTo>
                  <a:pt x="348456" y="128587"/>
                  <a:pt x="577056" y="161130"/>
                  <a:pt x="704850" y="139699"/>
                </a:cubicBezTo>
                <a:cubicBezTo>
                  <a:pt x="832644" y="118268"/>
                  <a:pt x="871538" y="65087"/>
                  <a:pt x="1028700" y="1587"/>
                </a:cubicBezTo>
                <a:cubicBezTo>
                  <a:pt x="1243012" y="0"/>
                  <a:pt x="1793081" y="126999"/>
                  <a:pt x="1990725" y="149224"/>
                </a:cubicBezTo>
                <a:cubicBezTo>
                  <a:pt x="2207419" y="128586"/>
                  <a:pt x="2205037" y="140890"/>
                  <a:pt x="2214562" y="134937"/>
                </a:cubicBezTo>
              </a:path>
            </a:pathLst>
          </a:custGeom>
          <a:noFill/>
          <a:ln>
            <a:solidFill>
              <a:srgbClr val="38FE02"/>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09" name="108 Elipse"/>
          <p:cNvSpPr/>
          <p:nvPr/>
        </p:nvSpPr>
        <p:spPr>
          <a:xfrm>
            <a:off x="5284923" y="3735389"/>
            <a:ext cx="72414" cy="64759"/>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110" name="109 Elipse"/>
          <p:cNvSpPr/>
          <p:nvPr/>
        </p:nvSpPr>
        <p:spPr>
          <a:xfrm>
            <a:off x="5393269" y="3725864"/>
            <a:ext cx="72414" cy="64759"/>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111" name="110 Elipse"/>
          <p:cNvSpPr/>
          <p:nvPr/>
        </p:nvSpPr>
        <p:spPr>
          <a:xfrm>
            <a:off x="5609963" y="3597277"/>
            <a:ext cx="72414" cy="64759"/>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112" name="111 Elipse"/>
          <p:cNvSpPr/>
          <p:nvPr/>
        </p:nvSpPr>
        <p:spPr>
          <a:xfrm>
            <a:off x="6972038" y="3740152"/>
            <a:ext cx="72414" cy="64759"/>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104" name="103 Elipse"/>
          <p:cNvSpPr/>
          <p:nvPr/>
        </p:nvSpPr>
        <p:spPr>
          <a:xfrm>
            <a:off x="4536813" y="3697288"/>
            <a:ext cx="72414" cy="64759"/>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117" name="116 Elipse"/>
          <p:cNvSpPr/>
          <p:nvPr/>
        </p:nvSpPr>
        <p:spPr>
          <a:xfrm>
            <a:off x="4949563" y="4178302"/>
            <a:ext cx="72414" cy="64759"/>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119" name="118 Rayo"/>
          <p:cNvSpPr/>
          <p:nvPr/>
        </p:nvSpPr>
        <p:spPr>
          <a:xfrm flipH="1">
            <a:off x="5051029" y="4124325"/>
            <a:ext cx="165100" cy="128588"/>
          </a:xfrm>
          <a:prstGeom prst="lightningBolt">
            <a:avLst/>
          </a:prstGeom>
          <a:solidFill>
            <a:srgbClr val="00FF00"/>
          </a:solidFill>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22" name="121 Elipse"/>
          <p:cNvSpPr/>
          <p:nvPr/>
        </p:nvSpPr>
        <p:spPr>
          <a:xfrm>
            <a:off x="4686435" y="3402014"/>
            <a:ext cx="72414" cy="64759"/>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129" name="128 Elipse"/>
          <p:cNvSpPr/>
          <p:nvPr/>
        </p:nvSpPr>
        <p:spPr>
          <a:xfrm>
            <a:off x="4444386" y="2948215"/>
            <a:ext cx="72414" cy="64759"/>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131" name="130 Elipse"/>
          <p:cNvSpPr/>
          <p:nvPr/>
        </p:nvSpPr>
        <p:spPr>
          <a:xfrm>
            <a:off x="4603196" y="3231244"/>
            <a:ext cx="72414" cy="64759"/>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132" name="131 Elipse"/>
          <p:cNvSpPr/>
          <p:nvPr/>
        </p:nvSpPr>
        <p:spPr>
          <a:xfrm>
            <a:off x="4409793" y="2131787"/>
            <a:ext cx="72414" cy="64759"/>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54" name="53 CuadroTexto"/>
          <p:cNvSpPr txBox="1"/>
          <p:nvPr/>
        </p:nvSpPr>
        <p:spPr>
          <a:xfrm>
            <a:off x="2724151" y="2438400"/>
            <a:ext cx="184731" cy="369332"/>
          </a:xfrm>
          <a:prstGeom prst="rect">
            <a:avLst/>
          </a:prstGeom>
          <a:noFill/>
        </p:spPr>
        <p:txBody>
          <a:bodyPr wrap="none" rtlCol="0">
            <a:spAutoFit/>
          </a:bodyPr>
          <a:lstStyle/>
          <a:p>
            <a:endParaRPr lang="en-US" dirty="0"/>
          </a:p>
        </p:txBody>
      </p:sp>
      <p:sp>
        <p:nvSpPr>
          <p:cNvPr id="56" name="55 Forma libre"/>
          <p:cNvSpPr/>
          <p:nvPr/>
        </p:nvSpPr>
        <p:spPr>
          <a:xfrm>
            <a:off x="4261644" y="3571875"/>
            <a:ext cx="263129" cy="176213"/>
          </a:xfrm>
          <a:custGeom>
            <a:avLst/>
            <a:gdLst>
              <a:gd name="connsiteX0" fmla="*/ 0 w 604838"/>
              <a:gd name="connsiteY0" fmla="*/ 585788 h 585788"/>
              <a:gd name="connsiteX1" fmla="*/ 4763 w 604838"/>
              <a:gd name="connsiteY1" fmla="*/ 404813 h 585788"/>
              <a:gd name="connsiteX2" fmla="*/ 85725 w 604838"/>
              <a:gd name="connsiteY2" fmla="*/ 409575 h 585788"/>
              <a:gd name="connsiteX3" fmla="*/ 85725 w 604838"/>
              <a:gd name="connsiteY3" fmla="*/ 342900 h 585788"/>
              <a:gd name="connsiteX4" fmla="*/ 114300 w 604838"/>
              <a:gd name="connsiteY4" fmla="*/ 347663 h 585788"/>
              <a:gd name="connsiteX5" fmla="*/ 133350 w 604838"/>
              <a:gd name="connsiteY5" fmla="*/ 0 h 585788"/>
              <a:gd name="connsiteX6" fmla="*/ 171450 w 604838"/>
              <a:gd name="connsiteY6" fmla="*/ 4763 h 585788"/>
              <a:gd name="connsiteX7" fmla="*/ 195263 w 604838"/>
              <a:gd name="connsiteY7" fmla="*/ 342900 h 585788"/>
              <a:gd name="connsiteX8" fmla="*/ 214313 w 604838"/>
              <a:gd name="connsiteY8" fmla="*/ 347663 h 585788"/>
              <a:gd name="connsiteX9" fmla="*/ 238125 w 604838"/>
              <a:gd name="connsiteY9" fmla="*/ 66675 h 585788"/>
              <a:gd name="connsiteX10" fmla="*/ 276225 w 604838"/>
              <a:gd name="connsiteY10" fmla="*/ 66675 h 585788"/>
              <a:gd name="connsiteX11" fmla="*/ 290513 w 604838"/>
              <a:gd name="connsiteY11" fmla="*/ 357188 h 585788"/>
              <a:gd name="connsiteX12" fmla="*/ 314325 w 604838"/>
              <a:gd name="connsiteY12" fmla="*/ 352425 h 585788"/>
              <a:gd name="connsiteX13" fmla="*/ 381000 w 604838"/>
              <a:gd name="connsiteY13" fmla="*/ 295275 h 585788"/>
              <a:gd name="connsiteX14" fmla="*/ 381000 w 604838"/>
              <a:gd name="connsiteY14" fmla="*/ 347663 h 585788"/>
              <a:gd name="connsiteX15" fmla="*/ 442913 w 604838"/>
              <a:gd name="connsiteY15" fmla="*/ 295275 h 585788"/>
              <a:gd name="connsiteX16" fmla="*/ 442913 w 604838"/>
              <a:gd name="connsiteY16" fmla="*/ 352425 h 585788"/>
              <a:gd name="connsiteX17" fmla="*/ 495300 w 604838"/>
              <a:gd name="connsiteY17" fmla="*/ 300038 h 585788"/>
              <a:gd name="connsiteX18" fmla="*/ 490538 w 604838"/>
              <a:gd name="connsiteY18" fmla="*/ 390525 h 585788"/>
              <a:gd name="connsiteX19" fmla="*/ 604838 w 604838"/>
              <a:gd name="connsiteY19" fmla="*/ 390525 h 585788"/>
              <a:gd name="connsiteX20" fmla="*/ 604838 w 604838"/>
              <a:gd name="connsiteY20" fmla="*/ 533400 h 585788"/>
              <a:gd name="connsiteX21" fmla="*/ 0 w 604838"/>
              <a:gd name="connsiteY21" fmla="*/ 585788 h 5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4838" h="585788">
                <a:moveTo>
                  <a:pt x="0" y="585788"/>
                </a:moveTo>
                <a:lnTo>
                  <a:pt x="4763" y="404813"/>
                </a:lnTo>
                <a:lnTo>
                  <a:pt x="85725" y="409575"/>
                </a:lnTo>
                <a:lnTo>
                  <a:pt x="85725" y="342900"/>
                </a:lnTo>
                <a:lnTo>
                  <a:pt x="114300" y="347663"/>
                </a:lnTo>
                <a:lnTo>
                  <a:pt x="133350" y="0"/>
                </a:lnTo>
                <a:lnTo>
                  <a:pt x="171450" y="4763"/>
                </a:lnTo>
                <a:lnTo>
                  <a:pt x="195263" y="342900"/>
                </a:lnTo>
                <a:lnTo>
                  <a:pt x="214313" y="347663"/>
                </a:lnTo>
                <a:lnTo>
                  <a:pt x="238125" y="66675"/>
                </a:lnTo>
                <a:lnTo>
                  <a:pt x="276225" y="66675"/>
                </a:lnTo>
                <a:lnTo>
                  <a:pt x="290513" y="357188"/>
                </a:lnTo>
                <a:lnTo>
                  <a:pt x="314325" y="352425"/>
                </a:lnTo>
                <a:lnTo>
                  <a:pt x="381000" y="295275"/>
                </a:lnTo>
                <a:lnTo>
                  <a:pt x="381000" y="347663"/>
                </a:lnTo>
                <a:lnTo>
                  <a:pt x="442913" y="295275"/>
                </a:lnTo>
                <a:lnTo>
                  <a:pt x="442913" y="352425"/>
                </a:lnTo>
                <a:lnTo>
                  <a:pt x="495300" y="300038"/>
                </a:lnTo>
                <a:lnTo>
                  <a:pt x="490538" y="390525"/>
                </a:lnTo>
                <a:lnTo>
                  <a:pt x="604838" y="390525"/>
                </a:lnTo>
                <a:lnTo>
                  <a:pt x="604838" y="533400"/>
                </a:lnTo>
                <a:lnTo>
                  <a:pt x="0" y="585788"/>
                </a:lnTo>
                <a:close/>
              </a:path>
            </a:pathLst>
          </a:custGeom>
          <a:solidFill>
            <a:schemeClr val="tx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57 Rayo"/>
          <p:cNvSpPr/>
          <p:nvPr/>
        </p:nvSpPr>
        <p:spPr>
          <a:xfrm flipH="1">
            <a:off x="4705350" y="4191000"/>
            <a:ext cx="165100" cy="128588"/>
          </a:xfrm>
          <a:prstGeom prst="lightningBolt">
            <a:avLst/>
          </a:prstGeom>
          <a:solidFill>
            <a:srgbClr val="00FF00"/>
          </a:solidFill>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9" name="58 Rayo"/>
          <p:cNvSpPr/>
          <p:nvPr/>
        </p:nvSpPr>
        <p:spPr>
          <a:xfrm flipH="1">
            <a:off x="5365750" y="3581400"/>
            <a:ext cx="165100" cy="128588"/>
          </a:xfrm>
          <a:prstGeom prst="lightningBolt">
            <a:avLst/>
          </a:prstGeom>
          <a:solidFill>
            <a:srgbClr val="00FF00"/>
          </a:solidFill>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2" name="61 Flecha a la derecha con bandas"/>
          <p:cNvSpPr/>
          <p:nvPr/>
        </p:nvSpPr>
        <p:spPr>
          <a:xfrm rot="3445647">
            <a:off x="4888312" y="4577168"/>
            <a:ext cx="549720" cy="412750"/>
          </a:xfrm>
          <a:prstGeom prst="stripedRightArrow">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3" name="62 Flecha a la derecha con bandas"/>
          <p:cNvSpPr/>
          <p:nvPr/>
        </p:nvSpPr>
        <p:spPr>
          <a:xfrm rot="10800000">
            <a:off x="2802232" y="4002160"/>
            <a:ext cx="965680" cy="381000"/>
          </a:xfrm>
          <a:prstGeom prst="stripedRightArrow">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4" name="63 Flecha a la derecha con bandas"/>
          <p:cNvSpPr/>
          <p:nvPr/>
        </p:nvSpPr>
        <p:spPr>
          <a:xfrm rot="17811629">
            <a:off x="4616357" y="2551745"/>
            <a:ext cx="746491" cy="412750"/>
          </a:xfrm>
          <a:prstGeom prst="stripedRightArrow">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5" name="AutoShape 16"/>
          <p:cNvSpPr>
            <a:spLocks/>
          </p:cNvSpPr>
          <p:nvPr/>
        </p:nvSpPr>
        <p:spPr bwMode="auto">
          <a:xfrm>
            <a:off x="3950112" y="5029200"/>
            <a:ext cx="1310220" cy="523220"/>
          </a:xfrm>
          <a:prstGeom prst="borderCallout2">
            <a:avLst>
              <a:gd name="adj1" fmla="val -4079"/>
              <a:gd name="adj2" fmla="val 46737"/>
              <a:gd name="adj3" fmla="val -83886"/>
              <a:gd name="adj4" fmla="val 58131"/>
              <a:gd name="adj5" fmla="val -143696"/>
              <a:gd name="adj6" fmla="val 84257"/>
            </a:avLst>
          </a:prstGeom>
          <a:solidFill>
            <a:schemeClr val="accent1">
              <a:lumMod val="60000"/>
              <a:lumOff val="40000"/>
            </a:schemeClr>
          </a:solidFill>
          <a:ln w="31750">
            <a:solidFill>
              <a:schemeClr val="accent1">
                <a:lumMod val="75000"/>
              </a:schemeClr>
            </a:solidFill>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es-MX" sz="1400" dirty="0" err="1">
                <a:solidFill>
                  <a:schemeClr val="tx1"/>
                </a:solidFill>
              </a:rPr>
              <a:t>Hidroeléctrica</a:t>
            </a:r>
            <a:br>
              <a:rPr lang="es-MX" sz="1400" dirty="0" err="1">
                <a:solidFill>
                  <a:schemeClr val="tx1"/>
                </a:solidFill>
              </a:rPr>
            </a:br>
            <a:r>
              <a:rPr lang="es-MX" sz="1400" dirty="0" err="1">
                <a:solidFill>
                  <a:schemeClr val="tx1"/>
                </a:solidFill>
              </a:rPr>
              <a:t>Corpus Cristi</a:t>
            </a:r>
            <a:endParaRPr lang="es-PY" sz="1400" dirty="0" err="1">
              <a:solidFill>
                <a:schemeClr val="tx1"/>
              </a:solidFill>
            </a:endParaRPr>
          </a:p>
        </p:txBody>
      </p:sp>
      <p:sp>
        <p:nvSpPr>
          <p:cNvPr id="66" name="AutoShape 18"/>
          <p:cNvSpPr>
            <a:spLocks/>
          </p:cNvSpPr>
          <p:nvPr/>
        </p:nvSpPr>
        <p:spPr bwMode="auto">
          <a:xfrm>
            <a:off x="1928664" y="4495800"/>
            <a:ext cx="1963230" cy="523220"/>
          </a:xfrm>
          <a:prstGeom prst="borderCallout2">
            <a:avLst>
              <a:gd name="adj1" fmla="val 46153"/>
              <a:gd name="adj2" fmla="val 104838"/>
              <a:gd name="adj3" fmla="val 46153"/>
              <a:gd name="adj4" fmla="val 107764"/>
              <a:gd name="adj5" fmla="val -38859"/>
              <a:gd name="adj6" fmla="val 141023"/>
            </a:avLst>
          </a:prstGeom>
          <a:solidFill>
            <a:schemeClr val="accent1">
              <a:lumMod val="60000"/>
              <a:lumOff val="40000"/>
            </a:schemeClr>
          </a:solidFill>
          <a:ln w="31750">
            <a:solidFill>
              <a:schemeClr val="accent1">
                <a:lumMod val="75000"/>
              </a:schemeClr>
            </a:solidFill>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s-MX" sz="1400" dirty="0" smtClean="0">
                <a:solidFill>
                  <a:schemeClr val="tx1"/>
                </a:solidFill>
              </a:rPr>
              <a:t>Terminación Ob. Comp.</a:t>
            </a:r>
            <a:endParaRPr lang="es-MX" sz="1400" dirty="0">
              <a:solidFill>
                <a:schemeClr val="tx1"/>
              </a:solidFill>
            </a:endParaRPr>
          </a:p>
          <a:p>
            <a:pPr algn="ctr">
              <a:defRPr/>
            </a:pPr>
            <a:r>
              <a:rPr lang="es-MX" sz="1400" dirty="0" err="1">
                <a:solidFill>
                  <a:schemeClr val="tx1"/>
                </a:solidFill>
              </a:rPr>
              <a:t>Yacyretá</a:t>
            </a:r>
            <a:endParaRPr lang="es-PY" sz="1400" dirty="0" err="1">
              <a:solidFill>
                <a:schemeClr val="tx1"/>
              </a:solidFill>
            </a:endParaRPr>
          </a:p>
        </p:txBody>
      </p:sp>
      <p:sp>
        <p:nvSpPr>
          <p:cNvPr id="67" name="AutoShape 22"/>
          <p:cNvSpPr>
            <a:spLocks/>
          </p:cNvSpPr>
          <p:nvPr/>
        </p:nvSpPr>
        <p:spPr bwMode="auto">
          <a:xfrm>
            <a:off x="6033120" y="4509120"/>
            <a:ext cx="1574390" cy="954107"/>
          </a:xfrm>
          <a:prstGeom prst="borderCallout2">
            <a:avLst>
              <a:gd name="adj1" fmla="val 51535"/>
              <a:gd name="adj2" fmla="val -1942"/>
              <a:gd name="adj3" fmla="val 38528"/>
              <a:gd name="adj4" fmla="val -17381"/>
              <a:gd name="adj5" fmla="val -52100"/>
              <a:gd name="adj6" fmla="val -50935"/>
            </a:avLst>
          </a:prstGeom>
          <a:solidFill>
            <a:srgbClr val="1F992B"/>
          </a:solidFill>
          <a:ln w="31750">
            <a:solidFill>
              <a:srgbClr val="30843A"/>
            </a:solidFill>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s-MX" sz="1400" dirty="0" err="1">
                <a:solidFill>
                  <a:schemeClr val="bg1"/>
                </a:solidFill>
              </a:rPr>
              <a:t>Lineas</a:t>
            </a:r>
            <a:r>
              <a:rPr lang="es-MX" sz="1400" dirty="0">
                <a:solidFill>
                  <a:schemeClr val="bg1"/>
                </a:solidFill>
              </a:rPr>
              <a:t> de 500 KV.</a:t>
            </a:r>
          </a:p>
          <a:p>
            <a:pPr algn="ctr">
              <a:defRPr/>
            </a:pPr>
            <a:r>
              <a:rPr lang="es-MX" sz="1400" dirty="0">
                <a:solidFill>
                  <a:schemeClr val="bg1"/>
                </a:solidFill>
              </a:rPr>
              <a:t>CDE – Villa Hayes</a:t>
            </a:r>
          </a:p>
          <a:p>
            <a:pPr algn="ctr">
              <a:defRPr/>
            </a:pPr>
            <a:r>
              <a:rPr lang="es-MX" sz="1400" dirty="0">
                <a:solidFill>
                  <a:schemeClr val="bg1"/>
                </a:solidFill>
              </a:rPr>
              <a:t> </a:t>
            </a:r>
            <a:r>
              <a:rPr lang="es-MX" sz="1400" dirty="0" err="1">
                <a:solidFill>
                  <a:schemeClr val="bg1"/>
                </a:solidFill>
              </a:rPr>
              <a:t>Ayolas</a:t>
            </a:r>
            <a:r>
              <a:rPr lang="es-MX" sz="1400" dirty="0">
                <a:solidFill>
                  <a:schemeClr val="bg1"/>
                </a:solidFill>
              </a:rPr>
              <a:t> – </a:t>
            </a:r>
            <a:r>
              <a:rPr lang="es-MX" sz="1400" dirty="0" err="1">
                <a:solidFill>
                  <a:schemeClr val="bg1"/>
                </a:solidFill>
              </a:rPr>
              <a:t>Carayaó</a:t>
            </a:r>
            <a:endParaRPr lang="es-MX" sz="1400" dirty="0">
              <a:solidFill>
                <a:schemeClr val="bg1"/>
              </a:solidFill>
            </a:endParaRPr>
          </a:p>
          <a:p>
            <a:pPr algn="ctr">
              <a:defRPr/>
            </a:pPr>
            <a:r>
              <a:rPr lang="es-MX" sz="1400" dirty="0" err="1">
                <a:solidFill>
                  <a:schemeClr val="bg1"/>
                </a:solidFill>
              </a:rPr>
              <a:t>Ayolas</a:t>
            </a:r>
            <a:r>
              <a:rPr lang="es-MX" sz="1400" dirty="0">
                <a:solidFill>
                  <a:schemeClr val="bg1"/>
                </a:solidFill>
              </a:rPr>
              <a:t> - Itaipú</a:t>
            </a:r>
            <a:endParaRPr lang="es-PY" sz="1400" dirty="0" err="1">
              <a:solidFill>
                <a:schemeClr val="bg1"/>
              </a:solidFill>
            </a:endParaRPr>
          </a:p>
        </p:txBody>
      </p:sp>
      <p:sp>
        <p:nvSpPr>
          <p:cNvPr id="68" name="AutoShape 9"/>
          <p:cNvSpPr>
            <a:spLocks/>
          </p:cNvSpPr>
          <p:nvPr/>
        </p:nvSpPr>
        <p:spPr bwMode="auto">
          <a:xfrm>
            <a:off x="1981201" y="1600200"/>
            <a:ext cx="2256097" cy="738664"/>
          </a:xfrm>
          <a:prstGeom prst="borderCallout2">
            <a:avLst>
              <a:gd name="adj1" fmla="val 99998"/>
              <a:gd name="adj2" fmla="val 50999"/>
              <a:gd name="adj3" fmla="val 134853"/>
              <a:gd name="adj4" fmla="val 49226"/>
              <a:gd name="adj5" fmla="val 190978"/>
              <a:gd name="adj6" fmla="val 108912"/>
            </a:avLst>
          </a:prstGeom>
          <a:solidFill>
            <a:srgbClr val="64EA00"/>
          </a:solidFill>
          <a:ln w="31750">
            <a:solidFill>
              <a:srgbClr val="30843A"/>
            </a:solidFill>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es-MX" sz="1400" dirty="0">
                <a:solidFill>
                  <a:schemeClr val="tx1"/>
                </a:solidFill>
              </a:rPr>
              <a:t>Gasoducto</a:t>
            </a:r>
          </a:p>
          <a:p>
            <a:pPr algn="ctr" fontAlgn="auto">
              <a:spcBef>
                <a:spcPts val="0"/>
              </a:spcBef>
              <a:spcAft>
                <a:spcPts val="0"/>
              </a:spcAft>
              <a:defRPr/>
            </a:pPr>
            <a:r>
              <a:rPr lang="es-MX" sz="1400" dirty="0" err="1" smtClean="0">
                <a:solidFill>
                  <a:schemeClr val="tx1"/>
                </a:solidFill>
              </a:rPr>
              <a:t>Pto</a:t>
            </a:r>
            <a:r>
              <a:rPr lang="es-MX" sz="1400" dirty="0" smtClean="0">
                <a:solidFill>
                  <a:schemeClr val="tx1"/>
                </a:solidFill>
              </a:rPr>
              <a:t> Suarez </a:t>
            </a:r>
            <a:r>
              <a:rPr lang="es-MX" sz="1400" dirty="0">
                <a:solidFill>
                  <a:schemeClr val="tx1"/>
                </a:solidFill>
              </a:rPr>
              <a:t>– </a:t>
            </a:r>
            <a:r>
              <a:rPr lang="es-MX" sz="1400" dirty="0" err="1">
                <a:solidFill>
                  <a:schemeClr val="tx1"/>
                </a:solidFill>
              </a:rPr>
              <a:t>Vallemí</a:t>
            </a:r>
            <a:r>
              <a:rPr lang="es-MX" sz="1400" dirty="0">
                <a:solidFill>
                  <a:schemeClr val="tx1"/>
                </a:solidFill>
              </a:rPr>
              <a:t> – Concepción – Villa Hayes</a:t>
            </a:r>
            <a:endParaRPr lang="es-PY" sz="1400" dirty="0" err="1">
              <a:solidFill>
                <a:schemeClr val="tx1"/>
              </a:solidFill>
            </a:endParaRPr>
          </a:p>
        </p:txBody>
      </p:sp>
      <p:sp>
        <p:nvSpPr>
          <p:cNvPr id="69" name="AutoShape 9"/>
          <p:cNvSpPr>
            <a:spLocks/>
          </p:cNvSpPr>
          <p:nvPr/>
        </p:nvSpPr>
        <p:spPr bwMode="auto">
          <a:xfrm>
            <a:off x="1208584" y="3284984"/>
            <a:ext cx="1966279" cy="603305"/>
          </a:xfrm>
          <a:prstGeom prst="borderCallout2">
            <a:avLst>
              <a:gd name="adj1" fmla="val 46854"/>
              <a:gd name="adj2" fmla="val 102530"/>
              <a:gd name="adj3" fmla="val 76394"/>
              <a:gd name="adj4" fmla="val 131675"/>
              <a:gd name="adj5" fmla="val 75242"/>
              <a:gd name="adj6" fmla="val 153603"/>
            </a:avLst>
          </a:prstGeom>
          <a:solidFill>
            <a:schemeClr val="tx2">
              <a:lumMod val="75000"/>
            </a:schemeClr>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s-MX" sz="1400" dirty="0" smtClean="0"/>
              <a:t>Modernización Refinería PETROPAR</a:t>
            </a:r>
            <a:endParaRPr lang="es-PY" sz="1400" dirty="0" err="1"/>
          </a:p>
        </p:txBody>
      </p:sp>
      <p:sp>
        <p:nvSpPr>
          <p:cNvPr id="52" name="Text Box 23"/>
          <p:cNvSpPr txBox="1">
            <a:spLocks noChangeArrowheads="1"/>
          </p:cNvSpPr>
          <p:nvPr/>
        </p:nvSpPr>
        <p:spPr bwMode="auto">
          <a:xfrm>
            <a:off x="0" y="0"/>
            <a:ext cx="9809000" cy="584775"/>
          </a:xfrm>
          <a:prstGeom prst="rect">
            <a:avLst/>
          </a:prstGeom>
          <a:solidFill>
            <a:schemeClr val="bg1"/>
          </a:solidFill>
          <a:ln w="9525">
            <a:noFill/>
            <a:miter lim="800000"/>
            <a:headEnd/>
            <a:tailEnd/>
          </a:ln>
          <a:effectLst/>
        </p:spPr>
        <p:txBody>
          <a:bodyPr vert="horz" wrap="square" anchor="t">
            <a:spAutoFit/>
          </a:bodyPr>
          <a:lstStyle/>
          <a:p>
            <a:pPr eaLnBrk="0" fontAlgn="auto" hangingPunct="0">
              <a:spcBef>
                <a:spcPts val="0"/>
              </a:spcBef>
              <a:spcAft>
                <a:spcPts val="0"/>
              </a:spcAft>
              <a:defRPr/>
            </a:pPr>
            <a:r>
              <a:rPr lang="es-MX" sz="3200" b="1" spc="-150" dirty="0">
                <a:ln w="12700">
                  <a:solidFill>
                    <a:srgbClr val="002060"/>
                  </a:solidFill>
                  <a:prstDash val="solid"/>
                </a:ln>
                <a:solidFill>
                  <a:srgbClr val="002060"/>
                </a:solidFill>
                <a:effectLst>
                  <a:outerShdw blurRad="41275" dist="20320" dir="1800000" algn="tl" rotWithShape="0">
                    <a:srgbClr val="000000">
                      <a:alpha val="40000"/>
                    </a:srgbClr>
                  </a:outerShdw>
                </a:effectLst>
                <a:latin typeface="+mn-lt"/>
                <a:cs typeface="Times New Roman" pitchFamily="18" charset="0"/>
              </a:rPr>
              <a:t>Principales Proyectos de Integración </a:t>
            </a:r>
            <a:r>
              <a:rPr lang="es-MX" sz="3200" b="1" spc="-150" dirty="0" smtClean="0">
                <a:ln w="12700">
                  <a:solidFill>
                    <a:srgbClr val="002060"/>
                  </a:solidFill>
                  <a:prstDash val="solid"/>
                </a:ln>
                <a:solidFill>
                  <a:srgbClr val="002060"/>
                </a:solidFill>
                <a:effectLst>
                  <a:outerShdw blurRad="41275" dist="20320" dir="1800000" algn="tl" rotWithShape="0">
                    <a:srgbClr val="000000">
                      <a:alpha val="40000"/>
                    </a:srgbClr>
                  </a:outerShdw>
                </a:effectLst>
                <a:latin typeface="+mn-lt"/>
                <a:cs typeface="Times New Roman" pitchFamily="18" charset="0"/>
              </a:rPr>
              <a:t> Energética</a:t>
            </a:r>
            <a:endParaRPr lang="es-PY" sz="3200" b="1" spc="-150" dirty="0">
              <a:ln w="12700">
                <a:solidFill>
                  <a:srgbClr val="002060"/>
                </a:solidFill>
                <a:prstDash val="solid"/>
              </a:ln>
              <a:solidFill>
                <a:srgbClr val="002060"/>
              </a:solidFill>
              <a:effectLst>
                <a:outerShdw blurRad="41275" dist="20320" dir="1800000" algn="tl" rotWithShape="0">
                  <a:srgbClr val="000000">
                    <a:alpha val="40000"/>
                  </a:srgbClr>
                </a:outerShdw>
              </a:effectLst>
              <a:latin typeface="+mn-lt"/>
              <a:cs typeface="Times New Roman" pitchFamily="18" charset="0"/>
            </a:endParaRPr>
          </a:p>
        </p:txBody>
      </p:sp>
      <p:sp>
        <p:nvSpPr>
          <p:cNvPr id="53" name="AutoShape 9"/>
          <p:cNvSpPr>
            <a:spLocks/>
          </p:cNvSpPr>
          <p:nvPr/>
        </p:nvSpPr>
        <p:spPr bwMode="auto">
          <a:xfrm>
            <a:off x="6681192" y="3789040"/>
            <a:ext cx="2256097" cy="523220"/>
          </a:xfrm>
          <a:prstGeom prst="borderCallout2">
            <a:avLst>
              <a:gd name="adj1" fmla="val 58128"/>
              <a:gd name="adj2" fmla="val -1352"/>
              <a:gd name="adj3" fmla="val 56573"/>
              <a:gd name="adj4" fmla="val -9881"/>
              <a:gd name="adj5" fmla="val -13722"/>
              <a:gd name="adj6" fmla="val -24359"/>
            </a:avLst>
          </a:prstGeom>
          <a:solidFill>
            <a:srgbClr val="64EA00"/>
          </a:solidFill>
          <a:ln w="31750">
            <a:solidFill>
              <a:srgbClr val="30843A"/>
            </a:solidFill>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es-MX" sz="1400" dirty="0" smtClean="0">
                <a:solidFill>
                  <a:schemeClr val="tx1"/>
                </a:solidFill>
              </a:rPr>
              <a:t>Poliducto </a:t>
            </a:r>
            <a:r>
              <a:rPr lang="es-MX" sz="1400" dirty="0" err="1" smtClean="0">
                <a:solidFill>
                  <a:schemeClr val="tx1"/>
                </a:solidFill>
              </a:rPr>
              <a:t>Paranaguá</a:t>
            </a:r>
            <a:r>
              <a:rPr lang="es-MX" sz="1400" dirty="0" smtClean="0">
                <a:solidFill>
                  <a:schemeClr val="tx1"/>
                </a:solidFill>
              </a:rPr>
              <a:t> - Asunción</a:t>
            </a:r>
            <a:endParaRPr lang="es-PY" sz="1400" dirty="0" err="1">
              <a:solidFill>
                <a:schemeClr val="tx1"/>
              </a:solidFill>
            </a:endParaRPr>
          </a:p>
        </p:txBody>
      </p:sp>
      <p:sp>
        <p:nvSpPr>
          <p:cNvPr id="55" name="AutoShape 18"/>
          <p:cNvSpPr>
            <a:spLocks/>
          </p:cNvSpPr>
          <p:nvPr/>
        </p:nvSpPr>
        <p:spPr bwMode="auto">
          <a:xfrm>
            <a:off x="6465168" y="3068960"/>
            <a:ext cx="1800200" cy="523220"/>
          </a:xfrm>
          <a:prstGeom prst="borderCallout2">
            <a:avLst>
              <a:gd name="adj1" fmla="val 48927"/>
              <a:gd name="adj2" fmla="val -529"/>
              <a:gd name="adj3" fmla="val 79008"/>
              <a:gd name="adj4" fmla="val -40838"/>
              <a:gd name="adj5" fmla="val 98847"/>
              <a:gd name="adj6" fmla="val -52639"/>
            </a:avLst>
          </a:prstGeom>
          <a:solidFill>
            <a:schemeClr val="accent1">
              <a:lumMod val="60000"/>
              <a:lumOff val="40000"/>
            </a:schemeClr>
          </a:solidFill>
          <a:ln w="31750">
            <a:solidFill>
              <a:schemeClr val="accent1">
                <a:lumMod val="75000"/>
              </a:schemeClr>
            </a:solidFill>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s-MX" sz="1400" dirty="0">
                <a:solidFill>
                  <a:schemeClr val="tx1"/>
                </a:solidFill>
              </a:rPr>
              <a:t>Terminación</a:t>
            </a:r>
          </a:p>
          <a:p>
            <a:pPr algn="ctr">
              <a:defRPr/>
            </a:pPr>
            <a:r>
              <a:rPr lang="es-MX" sz="1400" dirty="0" smtClean="0">
                <a:solidFill>
                  <a:schemeClr val="tx1"/>
                </a:solidFill>
              </a:rPr>
              <a:t>Obras Comp. </a:t>
            </a:r>
            <a:r>
              <a:rPr lang="es-MX" sz="1400" dirty="0" err="1" smtClean="0">
                <a:solidFill>
                  <a:schemeClr val="tx1"/>
                </a:solidFill>
              </a:rPr>
              <a:t>Itaipú</a:t>
            </a:r>
            <a:endParaRPr lang="es-PY" sz="1400" dirty="0" err="1">
              <a:solidFill>
                <a:schemeClr val="tx1"/>
              </a:solidFill>
            </a:endParaRPr>
          </a:p>
        </p:txBody>
      </p:sp>
      <p:sp>
        <p:nvSpPr>
          <p:cNvPr id="57" name="56 Forma libre"/>
          <p:cNvSpPr/>
          <p:nvPr/>
        </p:nvSpPr>
        <p:spPr>
          <a:xfrm>
            <a:off x="4232920" y="3356992"/>
            <a:ext cx="263129" cy="176213"/>
          </a:xfrm>
          <a:custGeom>
            <a:avLst/>
            <a:gdLst>
              <a:gd name="connsiteX0" fmla="*/ 0 w 604838"/>
              <a:gd name="connsiteY0" fmla="*/ 585788 h 585788"/>
              <a:gd name="connsiteX1" fmla="*/ 4763 w 604838"/>
              <a:gd name="connsiteY1" fmla="*/ 404813 h 585788"/>
              <a:gd name="connsiteX2" fmla="*/ 85725 w 604838"/>
              <a:gd name="connsiteY2" fmla="*/ 409575 h 585788"/>
              <a:gd name="connsiteX3" fmla="*/ 85725 w 604838"/>
              <a:gd name="connsiteY3" fmla="*/ 342900 h 585788"/>
              <a:gd name="connsiteX4" fmla="*/ 114300 w 604838"/>
              <a:gd name="connsiteY4" fmla="*/ 347663 h 585788"/>
              <a:gd name="connsiteX5" fmla="*/ 133350 w 604838"/>
              <a:gd name="connsiteY5" fmla="*/ 0 h 585788"/>
              <a:gd name="connsiteX6" fmla="*/ 171450 w 604838"/>
              <a:gd name="connsiteY6" fmla="*/ 4763 h 585788"/>
              <a:gd name="connsiteX7" fmla="*/ 195263 w 604838"/>
              <a:gd name="connsiteY7" fmla="*/ 342900 h 585788"/>
              <a:gd name="connsiteX8" fmla="*/ 214313 w 604838"/>
              <a:gd name="connsiteY8" fmla="*/ 347663 h 585788"/>
              <a:gd name="connsiteX9" fmla="*/ 238125 w 604838"/>
              <a:gd name="connsiteY9" fmla="*/ 66675 h 585788"/>
              <a:gd name="connsiteX10" fmla="*/ 276225 w 604838"/>
              <a:gd name="connsiteY10" fmla="*/ 66675 h 585788"/>
              <a:gd name="connsiteX11" fmla="*/ 290513 w 604838"/>
              <a:gd name="connsiteY11" fmla="*/ 357188 h 585788"/>
              <a:gd name="connsiteX12" fmla="*/ 314325 w 604838"/>
              <a:gd name="connsiteY12" fmla="*/ 352425 h 585788"/>
              <a:gd name="connsiteX13" fmla="*/ 381000 w 604838"/>
              <a:gd name="connsiteY13" fmla="*/ 295275 h 585788"/>
              <a:gd name="connsiteX14" fmla="*/ 381000 w 604838"/>
              <a:gd name="connsiteY14" fmla="*/ 347663 h 585788"/>
              <a:gd name="connsiteX15" fmla="*/ 442913 w 604838"/>
              <a:gd name="connsiteY15" fmla="*/ 295275 h 585788"/>
              <a:gd name="connsiteX16" fmla="*/ 442913 w 604838"/>
              <a:gd name="connsiteY16" fmla="*/ 352425 h 585788"/>
              <a:gd name="connsiteX17" fmla="*/ 495300 w 604838"/>
              <a:gd name="connsiteY17" fmla="*/ 300038 h 585788"/>
              <a:gd name="connsiteX18" fmla="*/ 490538 w 604838"/>
              <a:gd name="connsiteY18" fmla="*/ 390525 h 585788"/>
              <a:gd name="connsiteX19" fmla="*/ 604838 w 604838"/>
              <a:gd name="connsiteY19" fmla="*/ 390525 h 585788"/>
              <a:gd name="connsiteX20" fmla="*/ 604838 w 604838"/>
              <a:gd name="connsiteY20" fmla="*/ 533400 h 585788"/>
              <a:gd name="connsiteX21" fmla="*/ 0 w 604838"/>
              <a:gd name="connsiteY21" fmla="*/ 585788 h 5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4838" h="585788">
                <a:moveTo>
                  <a:pt x="0" y="585788"/>
                </a:moveTo>
                <a:lnTo>
                  <a:pt x="4763" y="404813"/>
                </a:lnTo>
                <a:lnTo>
                  <a:pt x="85725" y="409575"/>
                </a:lnTo>
                <a:lnTo>
                  <a:pt x="85725" y="342900"/>
                </a:lnTo>
                <a:lnTo>
                  <a:pt x="114300" y="347663"/>
                </a:lnTo>
                <a:lnTo>
                  <a:pt x="133350" y="0"/>
                </a:lnTo>
                <a:lnTo>
                  <a:pt x="171450" y="4763"/>
                </a:lnTo>
                <a:lnTo>
                  <a:pt x="195263" y="342900"/>
                </a:lnTo>
                <a:lnTo>
                  <a:pt x="214313" y="347663"/>
                </a:lnTo>
                <a:lnTo>
                  <a:pt x="238125" y="66675"/>
                </a:lnTo>
                <a:lnTo>
                  <a:pt x="276225" y="66675"/>
                </a:lnTo>
                <a:lnTo>
                  <a:pt x="290513" y="357188"/>
                </a:lnTo>
                <a:lnTo>
                  <a:pt x="314325" y="352425"/>
                </a:lnTo>
                <a:lnTo>
                  <a:pt x="381000" y="295275"/>
                </a:lnTo>
                <a:lnTo>
                  <a:pt x="381000" y="347663"/>
                </a:lnTo>
                <a:lnTo>
                  <a:pt x="442913" y="295275"/>
                </a:lnTo>
                <a:lnTo>
                  <a:pt x="442913" y="352425"/>
                </a:lnTo>
                <a:lnTo>
                  <a:pt x="495300" y="300038"/>
                </a:lnTo>
                <a:lnTo>
                  <a:pt x="490538" y="390525"/>
                </a:lnTo>
                <a:lnTo>
                  <a:pt x="604838" y="390525"/>
                </a:lnTo>
                <a:lnTo>
                  <a:pt x="604838" y="533400"/>
                </a:lnTo>
                <a:lnTo>
                  <a:pt x="0" y="585788"/>
                </a:lnTo>
                <a:close/>
              </a:path>
            </a:pathLst>
          </a:custGeom>
          <a:solidFill>
            <a:schemeClr val="tx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utoShape 9"/>
          <p:cNvSpPr>
            <a:spLocks/>
          </p:cNvSpPr>
          <p:nvPr/>
        </p:nvSpPr>
        <p:spPr bwMode="auto">
          <a:xfrm>
            <a:off x="920552" y="2564904"/>
            <a:ext cx="2118679" cy="495671"/>
          </a:xfrm>
          <a:prstGeom prst="borderCallout2">
            <a:avLst>
              <a:gd name="adj1" fmla="val 46854"/>
              <a:gd name="adj2" fmla="val 102530"/>
              <a:gd name="adj3" fmla="val 137886"/>
              <a:gd name="adj4" fmla="val 125201"/>
              <a:gd name="adj5" fmla="val 172258"/>
              <a:gd name="adj6" fmla="val 153801"/>
            </a:avLst>
          </a:prstGeom>
          <a:solidFill>
            <a:schemeClr val="tx2">
              <a:lumMod val="75000"/>
            </a:schemeClr>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s-MX" sz="1400" dirty="0" smtClean="0"/>
              <a:t>Construcción Planta Gas </a:t>
            </a:r>
            <a:r>
              <a:rPr lang="es-MX" sz="1400" dirty="0" err="1" smtClean="0"/>
              <a:t>to</a:t>
            </a:r>
            <a:r>
              <a:rPr lang="es-MX" sz="1400" dirty="0" smtClean="0"/>
              <a:t> </a:t>
            </a:r>
            <a:r>
              <a:rPr lang="es-MX" sz="1400" dirty="0" err="1" smtClean="0"/>
              <a:t>Liquid</a:t>
            </a:r>
            <a:r>
              <a:rPr lang="es-MX" sz="1400" dirty="0" smtClean="0"/>
              <a:t> (GTL)</a:t>
            </a:r>
            <a:endParaRPr lang="es-PY" sz="1400" dirty="0" err="1"/>
          </a:p>
        </p:txBody>
      </p:sp>
      <p:sp>
        <p:nvSpPr>
          <p:cNvPr id="61" name="60 Rayo"/>
          <p:cNvSpPr/>
          <p:nvPr/>
        </p:nvSpPr>
        <p:spPr>
          <a:xfrm flipH="1">
            <a:off x="5260603" y="3599979"/>
            <a:ext cx="165100" cy="128588"/>
          </a:xfrm>
          <a:prstGeom prst="lightningBolt">
            <a:avLst/>
          </a:prstGeom>
          <a:solidFill>
            <a:srgbClr val="00FF00"/>
          </a:solidFill>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0" name="69 Rayo"/>
          <p:cNvSpPr/>
          <p:nvPr/>
        </p:nvSpPr>
        <p:spPr>
          <a:xfrm flipH="1">
            <a:off x="5137076" y="3569792"/>
            <a:ext cx="165100" cy="128588"/>
          </a:xfrm>
          <a:prstGeom prst="lightningBolt">
            <a:avLst/>
          </a:prstGeom>
          <a:solidFill>
            <a:srgbClr val="00FF00"/>
          </a:solidFill>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1" name="AutoShape 18"/>
          <p:cNvSpPr>
            <a:spLocks/>
          </p:cNvSpPr>
          <p:nvPr/>
        </p:nvSpPr>
        <p:spPr bwMode="auto">
          <a:xfrm>
            <a:off x="6321152" y="2636912"/>
            <a:ext cx="1800200" cy="307777"/>
          </a:xfrm>
          <a:prstGeom prst="borderCallout2">
            <a:avLst>
              <a:gd name="adj1" fmla="val 48927"/>
              <a:gd name="adj2" fmla="val -529"/>
              <a:gd name="adj3" fmla="val 79008"/>
              <a:gd name="adj4" fmla="val -40838"/>
              <a:gd name="adj5" fmla="val 287628"/>
              <a:gd name="adj6" fmla="val -51052"/>
            </a:avLst>
          </a:prstGeom>
          <a:solidFill>
            <a:schemeClr val="accent1">
              <a:lumMod val="60000"/>
              <a:lumOff val="40000"/>
            </a:schemeClr>
          </a:solidFill>
          <a:ln w="31750">
            <a:solidFill>
              <a:schemeClr val="accent1">
                <a:lumMod val="75000"/>
              </a:schemeClr>
            </a:solidFill>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s-MX" sz="1400" dirty="0" err="1" smtClean="0">
                <a:solidFill>
                  <a:schemeClr val="tx1"/>
                </a:solidFill>
              </a:rPr>
              <a:t>Modern</a:t>
            </a:r>
            <a:r>
              <a:rPr lang="es-MX" sz="1400" dirty="0" smtClean="0">
                <a:solidFill>
                  <a:schemeClr val="tx1"/>
                </a:solidFill>
              </a:rPr>
              <a:t>. </a:t>
            </a:r>
            <a:r>
              <a:rPr lang="es-MX" sz="1400" dirty="0" err="1" smtClean="0">
                <a:solidFill>
                  <a:schemeClr val="tx1"/>
                </a:solidFill>
              </a:rPr>
              <a:t>Acaray</a:t>
            </a:r>
            <a:endParaRPr lang="es-PY" sz="1400" dirty="0" err="1">
              <a:solidFill>
                <a:schemeClr val="tx1"/>
              </a:solidFill>
            </a:endParaRPr>
          </a:p>
        </p:txBody>
      </p:sp>
      <p:sp>
        <p:nvSpPr>
          <p:cNvPr id="72" name="AutoShape 18"/>
          <p:cNvSpPr>
            <a:spLocks/>
          </p:cNvSpPr>
          <p:nvPr/>
        </p:nvSpPr>
        <p:spPr bwMode="auto">
          <a:xfrm>
            <a:off x="6033120" y="2204864"/>
            <a:ext cx="1800200" cy="307777"/>
          </a:xfrm>
          <a:prstGeom prst="borderCallout2">
            <a:avLst>
              <a:gd name="adj1" fmla="val 48927"/>
              <a:gd name="adj2" fmla="val -529"/>
              <a:gd name="adj3" fmla="val 79008"/>
              <a:gd name="adj4" fmla="val -40838"/>
              <a:gd name="adj5" fmla="val 420703"/>
              <a:gd name="adj6" fmla="val -44173"/>
            </a:avLst>
          </a:prstGeom>
          <a:solidFill>
            <a:schemeClr val="accent1">
              <a:lumMod val="60000"/>
              <a:lumOff val="40000"/>
            </a:schemeClr>
          </a:solidFill>
          <a:ln w="31750">
            <a:solidFill>
              <a:schemeClr val="accent1">
                <a:lumMod val="75000"/>
              </a:schemeClr>
            </a:solidFill>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s-MX" sz="1400" dirty="0" err="1" smtClean="0">
                <a:solidFill>
                  <a:schemeClr val="tx1"/>
                </a:solidFill>
              </a:rPr>
              <a:t>Maquin</a:t>
            </a:r>
            <a:r>
              <a:rPr lang="es-MX" sz="1400" dirty="0" smtClean="0">
                <a:solidFill>
                  <a:schemeClr val="tx1"/>
                </a:solidFill>
              </a:rPr>
              <a:t>. </a:t>
            </a:r>
            <a:r>
              <a:rPr lang="es-MX" sz="1400" dirty="0" err="1" smtClean="0">
                <a:solidFill>
                  <a:schemeClr val="tx1"/>
                </a:solidFill>
              </a:rPr>
              <a:t>Yguazú</a:t>
            </a:r>
            <a:endParaRPr lang="es-PY" sz="1400" dirty="0" err="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up)">
                                      <p:cBhvr>
                                        <p:cTn id="7" dur="500"/>
                                        <p:tgtEl>
                                          <p:spTgt spid="8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wipe(right)">
                                      <p:cBhvr>
                                        <p:cTn id="18" dur="500"/>
                                        <p:tgtEl>
                                          <p:spTgt spid="108"/>
                                        </p:tgtEl>
                                      </p:cBhvr>
                                    </p:animEffect>
                                  </p:childTnLst>
                                </p:cTn>
                              </p:par>
                            </p:childTnLst>
                          </p:cTn>
                        </p:par>
                        <p:par>
                          <p:cTn id="19" fill="hold">
                            <p:stCondLst>
                              <p:cond delay="500"/>
                            </p:stCondLst>
                            <p:childTnLst>
                              <p:par>
                                <p:cTn id="20" presetID="53" presetClass="entr" presetSubtype="0"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ppt_w</p:attrName>
                                        </p:attrNameLst>
                                      </p:cBhvr>
                                      <p:tavLst>
                                        <p:tav tm="0">
                                          <p:val>
                                            <p:fltVal val="0"/>
                                          </p:val>
                                        </p:tav>
                                        <p:tav tm="100000">
                                          <p:val>
                                            <p:strVal val="#ppt_w"/>
                                          </p:val>
                                        </p:tav>
                                      </p:tavLst>
                                    </p:anim>
                                    <p:anim calcmode="lin" valueType="num">
                                      <p:cBhvr>
                                        <p:cTn id="23" dur="500" fill="hold"/>
                                        <p:tgtEl>
                                          <p:spTgt spid="53"/>
                                        </p:tgtEl>
                                        <p:attrNameLst>
                                          <p:attrName>ppt_h</p:attrName>
                                        </p:attrNameLst>
                                      </p:cBhvr>
                                      <p:tavLst>
                                        <p:tav tm="0">
                                          <p:val>
                                            <p:fltVal val="0"/>
                                          </p:val>
                                        </p:tav>
                                        <p:tav tm="100000">
                                          <p:val>
                                            <p:strVal val="#ppt_h"/>
                                          </p:val>
                                        </p:tav>
                                      </p:tavLst>
                                    </p:anim>
                                    <p:animEffect transition="in" filter="fade">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82"/>
                                        </p:tgtEl>
                                        <p:attrNameLst>
                                          <p:attrName>style.visibility</p:attrName>
                                        </p:attrNameLst>
                                      </p:cBhvr>
                                      <p:to>
                                        <p:strVal val="visible"/>
                                      </p:to>
                                    </p:set>
                                    <p:anim calcmode="lin" valueType="num">
                                      <p:cBhvr>
                                        <p:cTn id="29" dur="500" fill="hold"/>
                                        <p:tgtEl>
                                          <p:spTgt spid="82"/>
                                        </p:tgtEl>
                                        <p:attrNameLst>
                                          <p:attrName>ppt_w</p:attrName>
                                        </p:attrNameLst>
                                      </p:cBhvr>
                                      <p:tavLst>
                                        <p:tav tm="0">
                                          <p:val>
                                            <p:fltVal val="0"/>
                                          </p:val>
                                        </p:tav>
                                        <p:tav tm="100000">
                                          <p:val>
                                            <p:strVal val="#ppt_w"/>
                                          </p:val>
                                        </p:tav>
                                      </p:tavLst>
                                    </p:anim>
                                    <p:anim calcmode="lin" valueType="num">
                                      <p:cBhvr>
                                        <p:cTn id="30" dur="500" fill="hold"/>
                                        <p:tgtEl>
                                          <p:spTgt spid="82"/>
                                        </p:tgtEl>
                                        <p:attrNameLst>
                                          <p:attrName>ppt_h</p:attrName>
                                        </p:attrNameLst>
                                      </p:cBhvr>
                                      <p:tavLst>
                                        <p:tav tm="0">
                                          <p:val>
                                            <p:fltVal val="0"/>
                                          </p:val>
                                        </p:tav>
                                        <p:tav tm="100000">
                                          <p:val>
                                            <p:strVal val="#ppt_h"/>
                                          </p:val>
                                        </p:tav>
                                      </p:tavLst>
                                    </p:anim>
                                    <p:animEffect transition="in" filter="fade">
                                      <p:cBhvr>
                                        <p:cTn id="31" dur="500"/>
                                        <p:tgtEl>
                                          <p:spTgt spid="82"/>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500" fill="hold"/>
                                        <p:tgtEl>
                                          <p:spTgt spid="81"/>
                                        </p:tgtEl>
                                        <p:attrNameLst>
                                          <p:attrName>ppt_w</p:attrName>
                                        </p:attrNameLst>
                                      </p:cBhvr>
                                      <p:tavLst>
                                        <p:tav tm="0">
                                          <p:val>
                                            <p:fltVal val="0"/>
                                          </p:val>
                                        </p:tav>
                                        <p:tav tm="100000">
                                          <p:val>
                                            <p:strVal val="#ppt_w"/>
                                          </p:val>
                                        </p:tav>
                                      </p:tavLst>
                                    </p:anim>
                                    <p:anim calcmode="lin" valueType="num">
                                      <p:cBhvr>
                                        <p:cTn id="35" dur="500" fill="hold"/>
                                        <p:tgtEl>
                                          <p:spTgt spid="81"/>
                                        </p:tgtEl>
                                        <p:attrNameLst>
                                          <p:attrName>ppt_h</p:attrName>
                                        </p:attrNameLst>
                                      </p:cBhvr>
                                      <p:tavLst>
                                        <p:tav tm="0">
                                          <p:val>
                                            <p:fltVal val="0"/>
                                          </p:val>
                                        </p:tav>
                                        <p:tav tm="100000">
                                          <p:val>
                                            <p:strVal val="#ppt_h"/>
                                          </p:val>
                                        </p:tav>
                                      </p:tavLst>
                                    </p:anim>
                                    <p:animEffect transition="in" filter="fade">
                                      <p:cBhvr>
                                        <p:cTn id="36" dur="500"/>
                                        <p:tgtEl>
                                          <p:spTgt spid="81"/>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p:cTn id="39" dur="500" fill="hold"/>
                                        <p:tgtEl>
                                          <p:spTgt spid="83"/>
                                        </p:tgtEl>
                                        <p:attrNameLst>
                                          <p:attrName>ppt_w</p:attrName>
                                        </p:attrNameLst>
                                      </p:cBhvr>
                                      <p:tavLst>
                                        <p:tav tm="0">
                                          <p:val>
                                            <p:fltVal val="0"/>
                                          </p:val>
                                        </p:tav>
                                        <p:tav tm="100000">
                                          <p:val>
                                            <p:strVal val="#ppt_w"/>
                                          </p:val>
                                        </p:tav>
                                      </p:tavLst>
                                    </p:anim>
                                    <p:anim calcmode="lin" valueType="num">
                                      <p:cBhvr>
                                        <p:cTn id="40" dur="500" fill="hold"/>
                                        <p:tgtEl>
                                          <p:spTgt spid="83"/>
                                        </p:tgtEl>
                                        <p:attrNameLst>
                                          <p:attrName>ppt_h</p:attrName>
                                        </p:attrNameLst>
                                      </p:cBhvr>
                                      <p:tavLst>
                                        <p:tav tm="0">
                                          <p:val>
                                            <p:fltVal val="0"/>
                                          </p:val>
                                        </p:tav>
                                        <p:tav tm="100000">
                                          <p:val>
                                            <p:strVal val="#ppt_h"/>
                                          </p:val>
                                        </p:tav>
                                      </p:tavLst>
                                    </p:anim>
                                    <p:animEffect transition="in" filter="fade">
                                      <p:cBhvr>
                                        <p:cTn id="41" dur="500"/>
                                        <p:tgtEl>
                                          <p:spTgt spid="83"/>
                                        </p:tgtEl>
                                      </p:cBhvr>
                                    </p:animEffect>
                                  </p:childTnLst>
                                </p:cTn>
                              </p:par>
                            </p:childTnLst>
                          </p:cTn>
                        </p:par>
                        <p:par>
                          <p:cTn id="42" fill="hold">
                            <p:stCondLst>
                              <p:cond delay="500"/>
                            </p:stCondLst>
                            <p:childTnLst>
                              <p:par>
                                <p:cTn id="43" presetID="53"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childTnLst>
                          </p:cTn>
                        </p:par>
                        <p:par>
                          <p:cTn id="48" fill="hold">
                            <p:stCondLst>
                              <p:cond delay="1000"/>
                            </p:stCondLst>
                            <p:childTnLst>
                              <p:par>
                                <p:cTn id="49" presetID="53"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p:cTn id="51" dur="500" fill="hold"/>
                                        <p:tgtEl>
                                          <p:spTgt spid="58"/>
                                        </p:tgtEl>
                                        <p:attrNameLst>
                                          <p:attrName>ppt_w</p:attrName>
                                        </p:attrNameLst>
                                      </p:cBhvr>
                                      <p:tavLst>
                                        <p:tav tm="0">
                                          <p:val>
                                            <p:fltVal val="0"/>
                                          </p:val>
                                        </p:tav>
                                        <p:tav tm="100000">
                                          <p:val>
                                            <p:strVal val="#ppt_w"/>
                                          </p:val>
                                        </p:tav>
                                      </p:tavLst>
                                    </p:anim>
                                    <p:anim calcmode="lin" valueType="num">
                                      <p:cBhvr>
                                        <p:cTn id="52" dur="500" fill="hold"/>
                                        <p:tgtEl>
                                          <p:spTgt spid="58"/>
                                        </p:tgtEl>
                                        <p:attrNameLst>
                                          <p:attrName>ppt_h</p:attrName>
                                        </p:attrNameLst>
                                      </p:cBhvr>
                                      <p:tavLst>
                                        <p:tav tm="0">
                                          <p:val>
                                            <p:fltVal val="0"/>
                                          </p:val>
                                        </p:tav>
                                        <p:tav tm="100000">
                                          <p:val>
                                            <p:strVal val="#ppt_h"/>
                                          </p:val>
                                        </p:tav>
                                      </p:tavLst>
                                    </p:anim>
                                    <p:animEffect transition="in" filter="fade">
                                      <p:cBhvr>
                                        <p:cTn id="53" dur="500"/>
                                        <p:tgtEl>
                                          <p:spTgt spid="58"/>
                                        </p:tgtEl>
                                      </p:cBhvr>
                                    </p:animEffect>
                                  </p:childTnLst>
                                </p:cTn>
                              </p:par>
                            </p:childTnLst>
                          </p:cTn>
                        </p:par>
                        <p:par>
                          <p:cTn id="54" fill="hold">
                            <p:stCondLst>
                              <p:cond delay="1500"/>
                            </p:stCondLst>
                            <p:childTnLst>
                              <p:par>
                                <p:cTn id="55" presetID="53" presetClass="entr" presetSubtype="0"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2000"/>
                            </p:stCondLst>
                            <p:childTnLst>
                              <p:par>
                                <p:cTn id="61" presetID="53" presetClass="entr" presetSubtype="0" fill="hold" grpId="0" nodeType="afterEffect">
                                  <p:stCondLst>
                                    <p:cond delay="0"/>
                                  </p:stCondLst>
                                  <p:childTnLst>
                                    <p:set>
                                      <p:cBhvr>
                                        <p:cTn id="62" dur="1" fill="hold">
                                          <p:stCondLst>
                                            <p:cond delay="0"/>
                                          </p:stCondLst>
                                        </p:cTn>
                                        <p:tgtEl>
                                          <p:spTgt spid="119"/>
                                        </p:tgtEl>
                                        <p:attrNameLst>
                                          <p:attrName>style.visibility</p:attrName>
                                        </p:attrNameLst>
                                      </p:cBhvr>
                                      <p:to>
                                        <p:strVal val="visible"/>
                                      </p:to>
                                    </p:set>
                                    <p:anim calcmode="lin" valueType="num">
                                      <p:cBhvr>
                                        <p:cTn id="63" dur="500" fill="hold"/>
                                        <p:tgtEl>
                                          <p:spTgt spid="119"/>
                                        </p:tgtEl>
                                        <p:attrNameLst>
                                          <p:attrName>ppt_w</p:attrName>
                                        </p:attrNameLst>
                                      </p:cBhvr>
                                      <p:tavLst>
                                        <p:tav tm="0">
                                          <p:val>
                                            <p:fltVal val="0"/>
                                          </p:val>
                                        </p:tav>
                                        <p:tav tm="100000">
                                          <p:val>
                                            <p:strVal val="#ppt_w"/>
                                          </p:val>
                                        </p:tav>
                                      </p:tavLst>
                                    </p:anim>
                                    <p:anim calcmode="lin" valueType="num">
                                      <p:cBhvr>
                                        <p:cTn id="64" dur="500" fill="hold"/>
                                        <p:tgtEl>
                                          <p:spTgt spid="119"/>
                                        </p:tgtEl>
                                        <p:attrNameLst>
                                          <p:attrName>ppt_h</p:attrName>
                                        </p:attrNameLst>
                                      </p:cBhvr>
                                      <p:tavLst>
                                        <p:tav tm="0">
                                          <p:val>
                                            <p:fltVal val="0"/>
                                          </p:val>
                                        </p:tav>
                                        <p:tav tm="100000">
                                          <p:val>
                                            <p:strVal val="#ppt_h"/>
                                          </p:val>
                                        </p:tav>
                                      </p:tavLst>
                                    </p:anim>
                                    <p:animEffect transition="in" filter="fade">
                                      <p:cBhvr>
                                        <p:cTn id="65" dur="500"/>
                                        <p:tgtEl>
                                          <p:spTgt spid="119"/>
                                        </p:tgtEl>
                                      </p:cBhvr>
                                    </p:animEffect>
                                  </p:childTnLst>
                                </p:cTn>
                              </p:par>
                            </p:childTnLst>
                          </p:cTn>
                        </p:par>
                        <p:par>
                          <p:cTn id="66" fill="hold">
                            <p:stCondLst>
                              <p:cond delay="2500"/>
                            </p:stCondLst>
                            <p:childTnLst>
                              <p:par>
                                <p:cTn id="67" presetID="53" presetClass="entr" presetSubtype="0" fill="hold" nodeType="afterEffect">
                                  <p:stCondLst>
                                    <p:cond delay="0"/>
                                  </p:stCondLst>
                                  <p:childTnLst>
                                    <p:set>
                                      <p:cBhvr>
                                        <p:cTn id="68" dur="1" fill="hold">
                                          <p:stCondLst>
                                            <p:cond delay="0"/>
                                          </p:stCondLst>
                                        </p:cTn>
                                        <p:tgtEl>
                                          <p:spTgt spid="65"/>
                                        </p:tgtEl>
                                        <p:attrNameLst>
                                          <p:attrName>style.visibility</p:attrName>
                                        </p:attrNameLst>
                                      </p:cBhvr>
                                      <p:to>
                                        <p:strVal val="visible"/>
                                      </p:to>
                                    </p:set>
                                    <p:anim calcmode="lin" valueType="num">
                                      <p:cBhvr>
                                        <p:cTn id="69" dur="500" fill="hold"/>
                                        <p:tgtEl>
                                          <p:spTgt spid="65"/>
                                        </p:tgtEl>
                                        <p:attrNameLst>
                                          <p:attrName>ppt_w</p:attrName>
                                        </p:attrNameLst>
                                      </p:cBhvr>
                                      <p:tavLst>
                                        <p:tav tm="0">
                                          <p:val>
                                            <p:fltVal val="0"/>
                                          </p:val>
                                        </p:tav>
                                        <p:tav tm="100000">
                                          <p:val>
                                            <p:strVal val="#ppt_w"/>
                                          </p:val>
                                        </p:tav>
                                      </p:tavLst>
                                    </p:anim>
                                    <p:anim calcmode="lin" valueType="num">
                                      <p:cBhvr>
                                        <p:cTn id="70" dur="500" fill="hold"/>
                                        <p:tgtEl>
                                          <p:spTgt spid="65"/>
                                        </p:tgtEl>
                                        <p:attrNameLst>
                                          <p:attrName>ppt_h</p:attrName>
                                        </p:attrNameLst>
                                      </p:cBhvr>
                                      <p:tavLst>
                                        <p:tav tm="0">
                                          <p:val>
                                            <p:fltVal val="0"/>
                                          </p:val>
                                        </p:tav>
                                        <p:tav tm="100000">
                                          <p:val>
                                            <p:strVal val="#ppt_h"/>
                                          </p:val>
                                        </p:tav>
                                      </p:tavLst>
                                    </p:anim>
                                    <p:animEffect transition="in" filter="fade">
                                      <p:cBhvr>
                                        <p:cTn id="71" dur="500"/>
                                        <p:tgtEl>
                                          <p:spTgt spid="65"/>
                                        </p:tgtEl>
                                      </p:cBhvr>
                                    </p:animEffect>
                                  </p:childTnLst>
                                </p:cTn>
                              </p:par>
                            </p:childTnLst>
                          </p:cTn>
                        </p:par>
                        <p:par>
                          <p:cTn id="72" fill="hold">
                            <p:stCondLst>
                              <p:cond delay="3000"/>
                            </p:stCondLst>
                            <p:childTnLst>
                              <p:par>
                                <p:cTn id="73" presetID="53" presetClass="entr" presetSubtype="0" fill="hold" grpId="0" nodeType="afterEffect">
                                  <p:stCondLst>
                                    <p:cond delay="0"/>
                                  </p:stCondLst>
                                  <p:childTnLst>
                                    <p:set>
                                      <p:cBhvr>
                                        <p:cTn id="74" dur="1" fill="hold">
                                          <p:stCondLst>
                                            <p:cond delay="0"/>
                                          </p:stCondLst>
                                        </p:cTn>
                                        <p:tgtEl>
                                          <p:spTgt spid="59"/>
                                        </p:tgtEl>
                                        <p:attrNameLst>
                                          <p:attrName>style.visibility</p:attrName>
                                        </p:attrNameLst>
                                      </p:cBhvr>
                                      <p:to>
                                        <p:strVal val="visible"/>
                                      </p:to>
                                    </p:set>
                                    <p:anim calcmode="lin" valueType="num">
                                      <p:cBhvr>
                                        <p:cTn id="75" dur="500" fill="hold"/>
                                        <p:tgtEl>
                                          <p:spTgt spid="59"/>
                                        </p:tgtEl>
                                        <p:attrNameLst>
                                          <p:attrName>ppt_w</p:attrName>
                                        </p:attrNameLst>
                                      </p:cBhvr>
                                      <p:tavLst>
                                        <p:tav tm="0">
                                          <p:val>
                                            <p:fltVal val="0"/>
                                          </p:val>
                                        </p:tav>
                                        <p:tav tm="100000">
                                          <p:val>
                                            <p:strVal val="#ppt_w"/>
                                          </p:val>
                                        </p:tav>
                                      </p:tavLst>
                                    </p:anim>
                                    <p:anim calcmode="lin" valueType="num">
                                      <p:cBhvr>
                                        <p:cTn id="76" dur="500" fill="hold"/>
                                        <p:tgtEl>
                                          <p:spTgt spid="59"/>
                                        </p:tgtEl>
                                        <p:attrNameLst>
                                          <p:attrName>ppt_h</p:attrName>
                                        </p:attrNameLst>
                                      </p:cBhvr>
                                      <p:tavLst>
                                        <p:tav tm="0">
                                          <p:val>
                                            <p:fltVal val="0"/>
                                          </p:val>
                                        </p:tav>
                                        <p:tav tm="100000">
                                          <p:val>
                                            <p:strVal val="#ppt_h"/>
                                          </p:val>
                                        </p:tav>
                                      </p:tavLst>
                                    </p:anim>
                                    <p:animEffect transition="in" filter="fade">
                                      <p:cBhvr>
                                        <p:cTn id="77" dur="500"/>
                                        <p:tgtEl>
                                          <p:spTgt spid="59"/>
                                        </p:tgtEl>
                                      </p:cBhvr>
                                    </p:animEffect>
                                  </p:childTnLst>
                                </p:cTn>
                              </p:par>
                            </p:childTnLst>
                          </p:cTn>
                        </p:par>
                        <p:par>
                          <p:cTn id="78" fill="hold">
                            <p:stCondLst>
                              <p:cond delay="3500"/>
                            </p:stCondLst>
                            <p:childTnLst>
                              <p:par>
                                <p:cTn id="79" presetID="53" presetClass="entr" presetSubtype="0" fill="hold" nodeType="afterEffect">
                                  <p:stCondLst>
                                    <p:cond delay="0"/>
                                  </p:stCondLst>
                                  <p:childTnLst>
                                    <p:set>
                                      <p:cBhvr>
                                        <p:cTn id="80" dur="1" fill="hold">
                                          <p:stCondLst>
                                            <p:cond delay="0"/>
                                          </p:stCondLst>
                                        </p:cTn>
                                        <p:tgtEl>
                                          <p:spTgt spid="55"/>
                                        </p:tgtEl>
                                        <p:attrNameLst>
                                          <p:attrName>style.visibility</p:attrName>
                                        </p:attrNameLst>
                                      </p:cBhvr>
                                      <p:to>
                                        <p:strVal val="visible"/>
                                      </p:to>
                                    </p:set>
                                    <p:anim calcmode="lin" valueType="num">
                                      <p:cBhvr>
                                        <p:cTn id="81" dur="500" fill="hold"/>
                                        <p:tgtEl>
                                          <p:spTgt spid="55"/>
                                        </p:tgtEl>
                                        <p:attrNameLst>
                                          <p:attrName>ppt_w</p:attrName>
                                        </p:attrNameLst>
                                      </p:cBhvr>
                                      <p:tavLst>
                                        <p:tav tm="0">
                                          <p:val>
                                            <p:fltVal val="0"/>
                                          </p:val>
                                        </p:tav>
                                        <p:tav tm="100000">
                                          <p:val>
                                            <p:strVal val="#ppt_w"/>
                                          </p:val>
                                        </p:tav>
                                      </p:tavLst>
                                    </p:anim>
                                    <p:anim calcmode="lin" valueType="num">
                                      <p:cBhvr>
                                        <p:cTn id="82" dur="500" fill="hold"/>
                                        <p:tgtEl>
                                          <p:spTgt spid="55"/>
                                        </p:tgtEl>
                                        <p:attrNameLst>
                                          <p:attrName>ppt_h</p:attrName>
                                        </p:attrNameLst>
                                      </p:cBhvr>
                                      <p:tavLst>
                                        <p:tav tm="0">
                                          <p:val>
                                            <p:fltVal val="0"/>
                                          </p:val>
                                        </p:tav>
                                        <p:tav tm="100000">
                                          <p:val>
                                            <p:strVal val="#ppt_h"/>
                                          </p:val>
                                        </p:tav>
                                      </p:tavLst>
                                    </p:anim>
                                    <p:animEffect transition="in" filter="fade">
                                      <p:cBhvr>
                                        <p:cTn id="83" dur="500"/>
                                        <p:tgtEl>
                                          <p:spTgt spid="55"/>
                                        </p:tgtEl>
                                      </p:cBhvr>
                                    </p:animEffect>
                                  </p:childTnLst>
                                </p:cTn>
                              </p:par>
                            </p:childTnLst>
                          </p:cTn>
                        </p:par>
                        <p:par>
                          <p:cTn id="84" fill="hold">
                            <p:stCondLst>
                              <p:cond delay="4000"/>
                            </p:stCondLst>
                            <p:childTnLst>
                              <p:par>
                                <p:cTn id="85" presetID="53" presetClass="entr" presetSubtype="0"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 calcmode="lin" valueType="num">
                                      <p:cBhvr>
                                        <p:cTn id="87" dur="500" fill="hold"/>
                                        <p:tgtEl>
                                          <p:spTgt spid="61"/>
                                        </p:tgtEl>
                                        <p:attrNameLst>
                                          <p:attrName>ppt_w</p:attrName>
                                        </p:attrNameLst>
                                      </p:cBhvr>
                                      <p:tavLst>
                                        <p:tav tm="0">
                                          <p:val>
                                            <p:fltVal val="0"/>
                                          </p:val>
                                        </p:tav>
                                        <p:tav tm="100000">
                                          <p:val>
                                            <p:strVal val="#ppt_w"/>
                                          </p:val>
                                        </p:tav>
                                      </p:tavLst>
                                    </p:anim>
                                    <p:anim calcmode="lin" valueType="num">
                                      <p:cBhvr>
                                        <p:cTn id="88" dur="500" fill="hold"/>
                                        <p:tgtEl>
                                          <p:spTgt spid="61"/>
                                        </p:tgtEl>
                                        <p:attrNameLst>
                                          <p:attrName>ppt_h</p:attrName>
                                        </p:attrNameLst>
                                      </p:cBhvr>
                                      <p:tavLst>
                                        <p:tav tm="0">
                                          <p:val>
                                            <p:fltVal val="0"/>
                                          </p:val>
                                        </p:tav>
                                        <p:tav tm="100000">
                                          <p:val>
                                            <p:strVal val="#ppt_h"/>
                                          </p:val>
                                        </p:tav>
                                      </p:tavLst>
                                    </p:anim>
                                    <p:animEffect transition="in" filter="fade">
                                      <p:cBhvr>
                                        <p:cTn id="89" dur="500"/>
                                        <p:tgtEl>
                                          <p:spTgt spid="61"/>
                                        </p:tgtEl>
                                      </p:cBhvr>
                                    </p:animEffect>
                                  </p:childTnLst>
                                </p:cTn>
                              </p:par>
                            </p:childTnLst>
                          </p:cTn>
                        </p:par>
                        <p:par>
                          <p:cTn id="90" fill="hold">
                            <p:stCondLst>
                              <p:cond delay="4500"/>
                            </p:stCondLst>
                            <p:childTnLst>
                              <p:par>
                                <p:cTn id="91" presetID="53" presetClass="entr" presetSubtype="0"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5000"/>
                            </p:stCondLst>
                            <p:childTnLst>
                              <p:par>
                                <p:cTn id="97" presetID="53"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 calcmode="lin" valueType="num">
                                      <p:cBhvr>
                                        <p:cTn id="99" dur="500" fill="hold"/>
                                        <p:tgtEl>
                                          <p:spTgt spid="70"/>
                                        </p:tgtEl>
                                        <p:attrNameLst>
                                          <p:attrName>ppt_w</p:attrName>
                                        </p:attrNameLst>
                                      </p:cBhvr>
                                      <p:tavLst>
                                        <p:tav tm="0">
                                          <p:val>
                                            <p:fltVal val="0"/>
                                          </p:val>
                                        </p:tav>
                                        <p:tav tm="100000">
                                          <p:val>
                                            <p:strVal val="#ppt_w"/>
                                          </p:val>
                                        </p:tav>
                                      </p:tavLst>
                                    </p:anim>
                                    <p:anim calcmode="lin" valueType="num">
                                      <p:cBhvr>
                                        <p:cTn id="100" dur="500" fill="hold"/>
                                        <p:tgtEl>
                                          <p:spTgt spid="70"/>
                                        </p:tgtEl>
                                        <p:attrNameLst>
                                          <p:attrName>ppt_h</p:attrName>
                                        </p:attrNameLst>
                                      </p:cBhvr>
                                      <p:tavLst>
                                        <p:tav tm="0">
                                          <p:val>
                                            <p:fltVal val="0"/>
                                          </p:val>
                                        </p:tav>
                                        <p:tav tm="100000">
                                          <p:val>
                                            <p:strVal val="#ppt_h"/>
                                          </p:val>
                                        </p:tav>
                                      </p:tavLst>
                                    </p:anim>
                                    <p:animEffect transition="in" filter="fade">
                                      <p:cBhvr>
                                        <p:cTn id="101" dur="500"/>
                                        <p:tgtEl>
                                          <p:spTgt spid="70"/>
                                        </p:tgtEl>
                                      </p:cBhvr>
                                    </p:animEffect>
                                  </p:childTnLst>
                                </p:cTn>
                              </p:par>
                            </p:childTnLst>
                          </p:cTn>
                        </p:par>
                        <p:par>
                          <p:cTn id="102" fill="hold">
                            <p:stCondLst>
                              <p:cond delay="5500"/>
                            </p:stCondLst>
                            <p:childTnLst>
                              <p:par>
                                <p:cTn id="103" presetID="53" presetClass="entr" presetSubtype="0" fill="hold" nodeType="afterEffect">
                                  <p:stCondLst>
                                    <p:cond delay="0"/>
                                  </p:stCondLst>
                                  <p:childTnLst>
                                    <p:set>
                                      <p:cBhvr>
                                        <p:cTn id="104" dur="1" fill="hold">
                                          <p:stCondLst>
                                            <p:cond delay="0"/>
                                          </p:stCondLst>
                                        </p:cTn>
                                        <p:tgtEl>
                                          <p:spTgt spid="72"/>
                                        </p:tgtEl>
                                        <p:attrNameLst>
                                          <p:attrName>style.visibility</p:attrName>
                                        </p:attrNameLst>
                                      </p:cBhvr>
                                      <p:to>
                                        <p:strVal val="visible"/>
                                      </p:to>
                                    </p:set>
                                    <p:anim calcmode="lin" valueType="num">
                                      <p:cBhvr>
                                        <p:cTn id="105" dur="500" fill="hold"/>
                                        <p:tgtEl>
                                          <p:spTgt spid="72"/>
                                        </p:tgtEl>
                                        <p:attrNameLst>
                                          <p:attrName>ppt_w</p:attrName>
                                        </p:attrNameLst>
                                      </p:cBhvr>
                                      <p:tavLst>
                                        <p:tav tm="0">
                                          <p:val>
                                            <p:fltVal val="0"/>
                                          </p:val>
                                        </p:tav>
                                        <p:tav tm="100000">
                                          <p:val>
                                            <p:strVal val="#ppt_w"/>
                                          </p:val>
                                        </p:tav>
                                      </p:tavLst>
                                    </p:anim>
                                    <p:anim calcmode="lin" valueType="num">
                                      <p:cBhvr>
                                        <p:cTn id="106" dur="500" fill="hold"/>
                                        <p:tgtEl>
                                          <p:spTgt spid="72"/>
                                        </p:tgtEl>
                                        <p:attrNameLst>
                                          <p:attrName>ppt_h</p:attrName>
                                        </p:attrNameLst>
                                      </p:cBhvr>
                                      <p:tavLst>
                                        <p:tav tm="0">
                                          <p:val>
                                            <p:fltVal val="0"/>
                                          </p:val>
                                        </p:tav>
                                        <p:tav tm="100000">
                                          <p:val>
                                            <p:strVal val="#ppt_h"/>
                                          </p:val>
                                        </p:tav>
                                      </p:tavLst>
                                    </p:anim>
                                    <p:animEffect transition="in" filter="fade">
                                      <p:cBhvr>
                                        <p:cTn id="107" dur="500"/>
                                        <p:tgtEl>
                                          <p:spTgt spid="72"/>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0" fill="hold" grpId="0" nodeType="clickEffect">
                                  <p:stCondLst>
                                    <p:cond delay="0"/>
                                  </p:stCondLst>
                                  <p:childTnLst>
                                    <p:set>
                                      <p:cBhvr>
                                        <p:cTn id="111" dur="1" fill="hold">
                                          <p:stCondLst>
                                            <p:cond delay="0"/>
                                          </p:stCondLst>
                                        </p:cTn>
                                        <p:tgtEl>
                                          <p:spTgt spid="56"/>
                                        </p:tgtEl>
                                        <p:attrNameLst>
                                          <p:attrName>style.visibility</p:attrName>
                                        </p:attrNameLst>
                                      </p:cBhvr>
                                      <p:to>
                                        <p:strVal val="visible"/>
                                      </p:to>
                                    </p:set>
                                    <p:anim calcmode="lin" valueType="num">
                                      <p:cBhvr>
                                        <p:cTn id="112" dur="500" fill="hold"/>
                                        <p:tgtEl>
                                          <p:spTgt spid="56"/>
                                        </p:tgtEl>
                                        <p:attrNameLst>
                                          <p:attrName>ppt_w</p:attrName>
                                        </p:attrNameLst>
                                      </p:cBhvr>
                                      <p:tavLst>
                                        <p:tav tm="0">
                                          <p:val>
                                            <p:fltVal val="0"/>
                                          </p:val>
                                        </p:tav>
                                        <p:tav tm="100000">
                                          <p:val>
                                            <p:strVal val="#ppt_w"/>
                                          </p:val>
                                        </p:tav>
                                      </p:tavLst>
                                    </p:anim>
                                    <p:anim calcmode="lin" valueType="num">
                                      <p:cBhvr>
                                        <p:cTn id="113" dur="500" fill="hold"/>
                                        <p:tgtEl>
                                          <p:spTgt spid="56"/>
                                        </p:tgtEl>
                                        <p:attrNameLst>
                                          <p:attrName>ppt_h</p:attrName>
                                        </p:attrNameLst>
                                      </p:cBhvr>
                                      <p:tavLst>
                                        <p:tav tm="0">
                                          <p:val>
                                            <p:fltVal val="0"/>
                                          </p:val>
                                        </p:tav>
                                        <p:tav tm="100000">
                                          <p:val>
                                            <p:strVal val="#ppt_h"/>
                                          </p:val>
                                        </p:tav>
                                      </p:tavLst>
                                    </p:anim>
                                    <p:animEffect transition="in" filter="fade">
                                      <p:cBhvr>
                                        <p:cTn id="114" dur="500"/>
                                        <p:tgtEl>
                                          <p:spTgt spid="56"/>
                                        </p:tgtEl>
                                      </p:cBhvr>
                                    </p:animEffect>
                                  </p:childTnLst>
                                </p:cTn>
                              </p:par>
                            </p:childTnLst>
                          </p:cTn>
                        </p:par>
                        <p:par>
                          <p:cTn id="115" fill="hold">
                            <p:stCondLst>
                              <p:cond delay="500"/>
                            </p:stCondLst>
                            <p:childTnLst>
                              <p:par>
                                <p:cTn id="116" presetID="53" presetClass="entr" presetSubtype="0" fill="hold" nodeType="after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500" fill="hold"/>
                                        <p:tgtEl>
                                          <p:spTgt spid="69"/>
                                        </p:tgtEl>
                                        <p:attrNameLst>
                                          <p:attrName>ppt_w</p:attrName>
                                        </p:attrNameLst>
                                      </p:cBhvr>
                                      <p:tavLst>
                                        <p:tav tm="0">
                                          <p:val>
                                            <p:fltVal val="0"/>
                                          </p:val>
                                        </p:tav>
                                        <p:tav tm="100000">
                                          <p:val>
                                            <p:strVal val="#ppt_w"/>
                                          </p:val>
                                        </p:tav>
                                      </p:tavLst>
                                    </p:anim>
                                    <p:anim calcmode="lin" valueType="num">
                                      <p:cBhvr>
                                        <p:cTn id="119" dur="500" fill="hold"/>
                                        <p:tgtEl>
                                          <p:spTgt spid="69"/>
                                        </p:tgtEl>
                                        <p:attrNameLst>
                                          <p:attrName>ppt_h</p:attrName>
                                        </p:attrNameLst>
                                      </p:cBhvr>
                                      <p:tavLst>
                                        <p:tav tm="0">
                                          <p:val>
                                            <p:fltVal val="0"/>
                                          </p:val>
                                        </p:tav>
                                        <p:tav tm="100000">
                                          <p:val>
                                            <p:strVal val="#ppt_h"/>
                                          </p:val>
                                        </p:tav>
                                      </p:tavLst>
                                    </p:anim>
                                    <p:animEffect transition="in" filter="fade">
                                      <p:cBhvr>
                                        <p:cTn id="120" dur="500"/>
                                        <p:tgtEl>
                                          <p:spTgt spid="69"/>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0" fill="hold" grpId="0" nodeType="clickEffect">
                                  <p:stCondLst>
                                    <p:cond delay="0"/>
                                  </p:stCondLst>
                                  <p:childTnLst>
                                    <p:set>
                                      <p:cBhvr>
                                        <p:cTn id="124" dur="1" fill="hold">
                                          <p:stCondLst>
                                            <p:cond delay="0"/>
                                          </p:stCondLst>
                                        </p:cTn>
                                        <p:tgtEl>
                                          <p:spTgt spid="57"/>
                                        </p:tgtEl>
                                        <p:attrNameLst>
                                          <p:attrName>style.visibility</p:attrName>
                                        </p:attrNameLst>
                                      </p:cBhvr>
                                      <p:to>
                                        <p:strVal val="visible"/>
                                      </p:to>
                                    </p:set>
                                    <p:anim calcmode="lin" valueType="num">
                                      <p:cBhvr>
                                        <p:cTn id="125" dur="500" fill="hold"/>
                                        <p:tgtEl>
                                          <p:spTgt spid="57"/>
                                        </p:tgtEl>
                                        <p:attrNameLst>
                                          <p:attrName>ppt_w</p:attrName>
                                        </p:attrNameLst>
                                      </p:cBhvr>
                                      <p:tavLst>
                                        <p:tav tm="0">
                                          <p:val>
                                            <p:fltVal val="0"/>
                                          </p:val>
                                        </p:tav>
                                        <p:tav tm="100000">
                                          <p:val>
                                            <p:strVal val="#ppt_w"/>
                                          </p:val>
                                        </p:tav>
                                      </p:tavLst>
                                    </p:anim>
                                    <p:anim calcmode="lin" valueType="num">
                                      <p:cBhvr>
                                        <p:cTn id="126" dur="500" fill="hold"/>
                                        <p:tgtEl>
                                          <p:spTgt spid="57"/>
                                        </p:tgtEl>
                                        <p:attrNameLst>
                                          <p:attrName>ppt_h</p:attrName>
                                        </p:attrNameLst>
                                      </p:cBhvr>
                                      <p:tavLst>
                                        <p:tav tm="0">
                                          <p:val>
                                            <p:fltVal val="0"/>
                                          </p:val>
                                        </p:tav>
                                        <p:tav tm="100000">
                                          <p:val>
                                            <p:strVal val="#ppt_h"/>
                                          </p:val>
                                        </p:tav>
                                      </p:tavLst>
                                    </p:anim>
                                    <p:animEffect transition="in" filter="fade">
                                      <p:cBhvr>
                                        <p:cTn id="127" dur="500"/>
                                        <p:tgtEl>
                                          <p:spTgt spid="57"/>
                                        </p:tgtEl>
                                      </p:cBhvr>
                                    </p:animEffect>
                                  </p:childTnLst>
                                </p:cTn>
                              </p:par>
                            </p:childTnLst>
                          </p:cTn>
                        </p:par>
                        <p:par>
                          <p:cTn id="128" fill="hold">
                            <p:stCondLst>
                              <p:cond delay="500"/>
                            </p:stCondLst>
                            <p:childTnLst>
                              <p:par>
                                <p:cTn id="129" presetID="53" presetClass="entr" presetSubtype="0" fill="hold"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grpId="0" nodeType="clickEffect">
                                  <p:stCondLst>
                                    <p:cond delay="0"/>
                                  </p:stCondLst>
                                  <p:childTnLst>
                                    <p:set>
                                      <p:cBhvr>
                                        <p:cTn id="137" dur="1" fill="hold">
                                          <p:stCondLst>
                                            <p:cond delay="0"/>
                                          </p:stCondLst>
                                        </p:cTn>
                                        <p:tgtEl>
                                          <p:spTgt spid="64"/>
                                        </p:tgtEl>
                                        <p:attrNameLst>
                                          <p:attrName>style.visibility</p:attrName>
                                        </p:attrNameLst>
                                      </p:cBhvr>
                                      <p:to>
                                        <p:strVal val="visible"/>
                                      </p:to>
                                    </p:set>
                                    <p:animEffect transition="in" filter="wipe(down)">
                                      <p:cBhvr>
                                        <p:cTn id="138" dur="500"/>
                                        <p:tgtEl>
                                          <p:spTgt spid="64"/>
                                        </p:tgtEl>
                                      </p:cBhvr>
                                    </p:animEffect>
                                  </p:childTnLst>
                                </p:cTn>
                              </p:par>
                            </p:childTnLst>
                          </p:cTn>
                        </p:par>
                        <p:par>
                          <p:cTn id="139" fill="hold">
                            <p:stCondLst>
                              <p:cond delay="500"/>
                            </p:stCondLst>
                            <p:childTnLst>
                              <p:par>
                                <p:cTn id="140" presetID="22" presetClass="entr" presetSubtype="2" fill="hold" grpId="0" nodeType="afterEffect">
                                  <p:stCondLst>
                                    <p:cond delay="0"/>
                                  </p:stCondLst>
                                  <p:childTnLst>
                                    <p:set>
                                      <p:cBhvr>
                                        <p:cTn id="141" dur="1" fill="hold">
                                          <p:stCondLst>
                                            <p:cond delay="0"/>
                                          </p:stCondLst>
                                        </p:cTn>
                                        <p:tgtEl>
                                          <p:spTgt spid="63"/>
                                        </p:tgtEl>
                                        <p:attrNameLst>
                                          <p:attrName>style.visibility</p:attrName>
                                        </p:attrNameLst>
                                      </p:cBhvr>
                                      <p:to>
                                        <p:strVal val="visible"/>
                                      </p:to>
                                    </p:set>
                                    <p:animEffect transition="in" filter="wipe(right)">
                                      <p:cBhvr>
                                        <p:cTn id="142" dur="500"/>
                                        <p:tgtEl>
                                          <p:spTgt spid="63"/>
                                        </p:tgtEl>
                                      </p:cBhvr>
                                    </p:animEffect>
                                  </p:childTnLst>
                                </p:cTn>
                              </p:par>
                            </p:childTnLst>
                          </p:cTn>
                        </p:par>
                        <p:par>
                          <p:cTn id="143" fill="hold">
                            <p:stCondLst>
                              <p:cond delay="1000"/>
                            </p:stCondLst>
                            <p:childTnLst>
                              <p:par>
                                <p:cTn id="144" presetID="22" presetClass="entr" presetSubtype="8" fill="hold" grpId="0" nodeType="afterEffect">
                                  <p:stCondLst>
                                    <p:cond delay="0"/>
                                  </p:stCondLst>
                                  <p:childTnLst>
                                    <p:set>
                                      <p:cBhvr>
                                        <p:cTn id="145" dur="1" fill="hold">
                                          <p:stCondLst>
                                            <p:cond delay="0"/>
                                          </p:stCondLst>
                                        </p:cTn>
                                        <p:tgtEl>
                                          <p:spTgt spid="62"/>
                                        </p:tgtEl>
                                        <p:attrNameLst>
                                          <p:attrName>style.visibility</p:attrName>
                                        </p:attrNameLst>
                                      </p:cBhvr>
                                      <p:to>
                                        <p:strVal val="visible"/>
                                      </p:to>
                                    </p:set>
                                    <p:animEffect transition="in" filter="wipe(left)">
                                      <p:cBhvr>
                                        <p:cTn id="14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108" grpId="0" animBg="1"/>
      <p:bldP spid="119" grpId="0" animBg="1"/>
      <p:bldP spid="56" grpId="0" animBg="1"/>
      <p:bldP spid="58" grpId="0" animBg="1"/>
      <p:bldP spid="59" grpId="0" animBg="1"/>
      <p:bldP spid="62" grpId="0" animBg="1"/>
      <p:bldP spid="63" grpId="0" animBg="1"/>
      <p:bldP spid="64" grpId="0" animBg="1"/>
      <p:bldP spid="57" grpId="0" animBg="1"/>
      <p:bldP spid="61" grpId="0" animBg="1"/>
      <p:bldP spid="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dondear rectángulo de esquina del mismo lado"/>
          <p:cNvSpPr/>
          <p:nvPr/>
        </p:nvSpPr>
        <p:spPr>
          <a:xfrm rot="5400000">
            <a:off x="3885754" y="-1850689"/>
            <a:ext cx="1248179" cy="7391029"/>
          </a:xfrm>
          <a:prstGeom prst="round2SameRect">
            <a:avLst/>
          </a:prstGeom>
          <a:solidFill>
            <a:srgbClr val="E7E7F9"/>
          </a:solidFill>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vert="vert270"/>
          <a:lstStyle/>
          <a:p>
            <a:pPr marL="266700" indent="-180975" fontAlgn="auto">
              <a:spcBef>
                <a:spcPts val="0"/>
              </a:spcBef>
              <a:spcAft>
                <a:spcPts val="0"/>
              </a:spcAft>
              <a:buFont typeface="Arial" pitchFamily="34" charset="0"/>
              <a:buChar char="•"/>
              <a:defRPr/>
            </a:pPr>
            <a:r>
              <a:rPr lang="es-ES" sz="3200" b="1" dirty="0"/>
              <a:t>Objetivo 4. Integrar física, económica y socialmente el territorio nacional</a:t>
            </a:r>
          </a:p>
        </p:txBody>
      </p:sp>
      <p:sp>
        <p:nvSpPr>
          <p:cNvPr id="13" name="12 Rectángulo redondeado"/>
          <p:cNvSpPr/>
          <p:nvPr/>
        </p:nvSpPr>
        <p:spPr>
          <a:xfrm>
            <a:off x="428625" y="165100"/>
            <a:ext cx="1171575" cy="1176338"/>
          </a:xfrm>
          <a:prstGeom prst="roundRect">
            <a:avLst/>
          </a:prstGeom>
          <a:ln>
            <a:solidFill>
              <a:srgbClr val="E7E7F9"/>
            </a:solidFill>
          </a:ln>
        </p:spPr>
        <p:style>
          <a:lnRef idx="2">
            <a:schemeClr val="accent1"/>
          </a:lnRef>
          <a:fillRef idx="1">
            <a:schemeClr val="lt1"/>
          </a:fillRef>
          <a:effectRef idx="0">
            <a:schemeClr val="accent1"/>
          </a:effectRef>
          <a:fontRef idx="minor">
            <a:schemeClr val="dk1"/>
          </a:fontRef>
        </p:style>
        <p:txBody>
          <a:bodyPr anchor="ctr"/>
          <a:lstStyle/>
          <a:p>
            <a:pPr algn="ctr" defTabSz="889000" fontAlgn="auto">
              <a:lnSpc>
                <a:spcPct val="90000"/>
              </a:lnSpc>
              <a:spcBef>
                <a:spcPts val="0"/>
              </a:spcBef>
              <a:spcAft>
                <a:spcPct val="35000"/>
              </a:spcAft>
              <a:defRPr/>
            </a:pPr>
            <a:r>
              <a:rPr lang="es-ES" sz="1400" dirty="0">
                <a:solidFill>
                  <a:schemeClr val="bg1">
                    <a:lumMod val="85000"/>
                  </a:schemeClr>
                </a:solidFill>
              </a:rPr>
              <a:t>Paraguay produce</a:t>
            </a:r>
          </a:p>
        </p:txBody>
      </p:sp>
      <p:sp>
        <p:nvSpPr>
          <p:cNvPr id="11" name="10 Rectángulo redondeado"/>
          <p:cNvSpPr/>
          <p:nvPr/>
        </p:nvSpPr>
        <p:spPr>
          <a:xfrm>
            <a:off x="1677017" y="165645"/>
            <a:ext cx="1877795" cy="1175765"/>
          </a:xfrm>
          <a:prstGeom prst="roundRect">
            <a:avLst/>
          </a:prstGeom>
          <a:solidFill>
            <a:schemeClr val="bg1">
              <a:lumMod val="50000"/>
            </a:schemeClr>
          </a:solidFill>
        </p:spPr>
        <p:style>
          <a:lnRef idx="0">
            <a:schemeClr val="lt1">
              <a:hueOff val="0"/>
              <a:satOff val="0"/>
              <a:lumOff val="0"/>
              <a:alphaOff val="0"/>
            </a:schemeClr>
          </a:lnRef>
          <a:fillRef idx="3">
            <a:schemeClr val="accent5">
              <a:alpha val="90000"/>
              <a:hueOff val="0"/>
              <a:satOff val="0"/>
              <a:lumOff val="0"/>
              <a:alphaOff val="0"/>
            </a:schemeClr>
          </a:fillRef>
          <a:effectRef idx="3">
            <a:schemeClr val="accent5">
              <a:alpha val="90000"/>
              <a:hueOff val="0"/>
              <a:satOff val="0"/>
              <a:lumOff val="0"/>
              <a:alphaOff val="0"/>
            </a:schemeClr>
          </a:effectRef>
          <a:fontRef idx="minor">
            <a:schemeClr val="lt1"/>
          </a:fontRef>
        </p:style>
        <p:txBody>
          <a:bodyPr tIns="0" bIns="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577850" fontAlgn="auto">
              <a:lnSpc>
                <a:spcPct val="90000"/>
              </a:lnSpc>
              <a:spcBef>
                <a:spcPts val="0"/>
              </a:spcBef>
              <a:spcAft>
                <a:spcPct val="35000"/>
              </a:spcAft>
              <a:defRPr/>
            </a:pPr>
            <a:r>
              <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Paraguay Competitivo e Integrado</a:t>
            </a:r>
          </a:p>
        </p:txBody>
      </p:sp>
      <p:grpSp>
        <p:nvGrpSpPr>
          <p:cNvPr id="31748" name="13 Grupo"/>
          <p:cNvGrpSpPr>
            <a:grpSpLocks/>
          </p:cNvGrpSpPr>
          <p:nvPr/>
        </p:nvGrpSpPr>
        <p:grpSpPr bwMode="auto">
          <a:xfrm>
            <a:off x="3627438" y="165100"/>
            <a:ext cx="2374900" cy="1176338"/>
            <a:chOff x="3347868" y="124272"/>
            <a:chExt cx="2191880" cy="1011236"/>
          </a:xfrm>
        </p:grpSpPr>
        <p:grpSp>
          <p:nvGrpSpPr>
            <p:cNvPr id="31751" name="4 Grupo"/>
            <p:cNvGrpSpPr>
              <a:grpSpLocks/>
            </p:cNvGrpSpPr>
            <p:nvPr/>
          </p:nvGrpSpPr>
          <p:grpSpPr bwMode="auto">
            <a:xfrm>
              <a:off x="3347868" y="124272"/>
              <a:ext cx="1039742" cy="1011236"/>
              <a:chOff x="3018467" y="0"/>
              <a:chExt cx="1039742" cy="1011236"/>
            </a:xfrm>
          </p:grpSpPr>
          <p:sp>
            <p:nvSpPr>
              <p:cNvPr id="9" name="8 Rectángulo redondeado"/>
              <p:cNvSpPr/>
              <p:nvPr/>
            </p:nvSpPr>
            <p:spPr>
              <a:xfrm>
                <a:off x="3018467" y="0"/>
                <a:ext cx="1040263" cy="1011236"/>
              </a:xfrm>
              <a:prstGeom prst="roundRect">
                <a:avLst/>
              </a:prstGeom>
              <a:ln>
                <a:solidFill>
                  <a:srgbClr val="E7E7F9"/>
                </a:solidFill>
              </a:ln>
            </p:spPr>
            <p:style>
              <a:lnRef idx="2">
                <a:schemeClr val="accent1"/>
              </a:lnRef>
              <a:fillRef idx="1">
                <a:schemeClr val="lt1"/>
              </a:fillRef>
              <a:effectRef idx="0">
                <a:schemeClr val="accent1"/>
              </a:effectRef>
              <a:fontRef idx="minor">
                <a:schemeClr val="dk1"/>
              </a:fontRef>
            </p:style>
          </p:sp>
          <p:sp>
            <p:nvSpPr>
              <p:cNvPr id="10" name="9 Rectángulo"/>
              <p:cNvSpPr/>
              <p:nvPr/>
            </p:nvSpPr>
            <p:spPr>
              <a:xfrm>
                <a:off x="3068282" y="49129"/>
                <a:ext cx="940633" cy="912978"/>
              </a:xfrm>
              <a:prstGeom prst="rect">
                <a:avLst/>
              </a:prstGeom>
              <a:ln>
                <a:noFill/>
              </a:ln>
            </p:spPr>
            <p:style>
              <a:lnRef idx="0">
                <a:scrgbClr r="0" g="0" b="0"/>
              </a:lnRef>
              <a:fillRef idx="0">
                <a:scrgbClr r="0" g="0" b="0"/>
              </a:fillRef>
              <a:effectRef idx="0">
                <a:scrgbClr r="0" g="0" b="0"/>
              </a:effectRef>
              <a:fontRef idx="minor">
                <a:schemeClr val="dk1"/>
              </a:fontRef>
            </p:style>
            <p:txBody>
              <a:bodyPr lIns="49530" tIns="24765" rIns="49530" bIns="24765" spcCol="1270" anchor="ctr"/>
              <a:lstStyle/>
              <a:p>
                <a:pPr algn="ctr" defTabSz="889000" fontAlgn="auto">
                  <a:lnSpc>
                    <a:spcPct val="90000"/>
                  </a:lnSpc>
                  <a:spcBef>
                    <a:spcPts val="0"/>
                  </a:spcBef>
                  <a:spcAft>
                    <a:spcPct val="35000"/>
                  </a:spcAft>
                  <a:defRPr/>
                </a:pPr>
                <a:r>
                  <a:rPr lang="es-ES" sz="1200" dirty="0">
                    <a:solidFill>
                      <a:schemeClr val="bg1">
                        <a:lumMod val="85000"/>
                      </a:schemeClr>
                    </a:solidFill>
                  </a:rPr>
                  <a:t>Desarrollo Social</a:t>
                </a:r>
              </a:p>
            </p:txBody>
          </p:sp>
        </p:grpSp>
        <p:grpSp>
          <p:nvGrpSpPr>
            <p:cNvPr id="31752" name="5 Grupo"/>
            <p:cNvGrpSpPr>
              <a:grpSpLocks/>
            </p:cNvGrpSpPr>
            <p:nvPr/>
          </p:nvGrpSpPr>
          <p:grpSpPr bwMode="auto">
            <a:xfrm>
              <a:off x="4500006" y="124272"/>
              <a:ext cx="1039742" cy="1011236"/>
              <a:chOff x="4170605" y="0"/>
              <a:chExt cx="1039742" cy="1011236"/>
            </a:xfrm>
          </p:grpSpPr>
          <p:sp>
            <p:nvSpPr>
              <p:cNvPr id="7" name="6 Rectángulo redondeado"/>
              <p:cNvSpPr/>
              <p:nvPr/>
            </p:nvSpPr>
            <p:spPr>
              <a:xfrm>
                <a:off x="4170084" y="0"/>
                <a:ext cx="1040263" cy="1011236"/>
              </a:xfrm>
              <a:prstGeom prst="roundRect">
                <a:avLst/>
              </a:prstGeom>
              <a:ln>
                <a:solidFill>
                  <a:srgbClr val="E7E7F9"/>
                </a:solidFill>
              </a:ln>
            </p:spPr>
            <p:style>
              <a:lnRef idx="2">
                <a:schemeClr val="accent1"/>
              </a:lnRef>
              <a:fillRef idx="1">
                <a:schemeClr val="lt1"/>
              </a:fillRef>
              <a:effectRef idx="0">
                <a:schemeClr val="accent1"/>
              </a:effectRef>
              <a:fontRef idx="minor">
                <a:schemeClr val="dk1"/>
              </a:fontRef>
            </p:style>
          </p:sp>
          <p:sp>
            <p:nvSpPr>
              <p:cNvPr id="8" name="7 Rectángulo"/>
              <p:cNvSpPr/>
              <p:nvPr/>
            </p:nvSpPr>
            <p:spPr>
              <a:xfrm>
                <a:off x="4219899" y="49129"/>
                <a:ext cx="940633" cy="912978"/>
              </a:xfrm>
              <a:prstGeom prst="rect">
                <a:avLst/>
              </a:prstGeom>
              <a:ln>
                <a:noFill/>
              </a:ln>
            </p:spPr>
            <p:style>
              <a:lnRef idx="0">
                <a:scrgbClr r="0" g="0" b="0"/>
              </a:lnRef>
              <a:fillRef idx="0">
                <a:scrgbClr r="0" g="0" b="0"/>
              </a:fillRef>
              <a:effectRef idx="0">
                <a:scrgbClr r="0" g="0" b="0"/>
              </a:effectRef>
              <a:fontRef idx="minor">
                <a:schemeClr val="dk1"/>
              </a:fontRef>
            </p:style>
            <p:txBody>
              <a:bodyPr lIns="49530" tIns="24765" rIns="49530" bIns="24765" spcCol="1270" anchor="ctr"/>
              <a:lstStyle/>
              <a:p>
                <a:pPr algn="ctr" defTabSz="577850" fontAlgn="auto">
                  <a:lnSpc>
                    <a:spcPct val="90000"/>
                  </a:lnSpc>
                  <a:spcBef>
                    <a:spcPts val="0"/>
                  </a:spcBef>
                  <a:spcAft>
                    <a:spcPct val="35000"/>
                  </a:spcAft>
                  <a:defRPr/>
                </a:pPr>
                <a:r>
                  <a:rPr lang="es-ES" sz="1300" dirty="0">
                    <a:solidFill>
                      <a:schemeClr val="bg1">
                        <a:lumMod val="85000"/>
                      </a:schemeClr>
                    </a:solidFill>
                  </a:rPr>
                  <a:t>Desarrollo Institucional</a:t>
                </a:r>
              </a:p>
            </p:txBody>
          </p:sp>
        </p:grpSp>
      </p:grpSp>
      <p:sp>
        <p:nvSpPr>
          <p:cNvPr id="32" name="Text Box 2"/>
          <p:cNvSpPr txBox="1">
            <a:spLocks noChangeArrowheads="1"/>
          </p:cNvSpPr>
          <p:nvPr/>
        </p:nvSpPr>
        <p:spPr bwMode="auto">
          <a:xfrm>
            <a:off x="272745" y="2420888"/>
            <a:ext cx="9361793" cy="4104456"/>
          </a:xfrm>
          <a:prstGeom prst="rect">
            <a:avLst/>
          </a:prstGeom>
          <a:noFill/>
          <a:ln w="9525">
            <a:noFill/>
            <a:round/>
            <a:headEnd/>
            <a:tailEnd/>
          </a:ln>
        </p:spPr>
        <p:txBody>
          <a:bodyPr lIns="90000" tIns="46800" rIns="90000" bIns="46800" numCol="3"/>
          <a:lstStyle/>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25</a:t>
            </a:r>
            <a:r>
              <a:rPr lang="es-ES" sz="1600" dirty="0">
                <a:solidFill>
                  <a:srgbClr val="000000"/>
                </a:solidFill>
                <a:latin typeface="+mn-lt"/>
                <a:cs typeface="+mn-cs"/>
              </a:rPr>
              <a:t>. Elaboración de un Plan Nacional de Desarrollo y Ordenamiento Territorial. </a:t>
            </a:r>
            <a:r>
              <a:rPr lang="es-ES" sz="1400" b="1" i="1" dirty="0">
                <a:solidFill>
                  <a:srgbClr val="000000"/>
                </a:solidFill>
                <a:latin typeface="+mn-lt"/>
                <a:cs typeface="+mn-cs"/>
              </a:rPr>
              <a:t>STP</a:t>
            </a: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26. </a:t>
            </a:r>
            <a:r>
              <a:rPr lang="es-ES" sz="1600" dirty="0">
                <a:solidFill>
                  <a:srgbClr val="000000"/>
                </a:solidFill>
                <a:latin typeface="+mn-lt"/>
                <a:cs typeface="+mn-cs"/>
              </a:rPr>
              <a:t>Elaboración e implementación de un Plan Nacional de Transporte y Logística, </a:t>
            </a:r>
            <a:r>
              <a:rPr lang="es-ES" sz="1400" i="1" dirty="0">
                <a:solidFill>
                  <a:srgbClr val="000000"/>
                </a:solidFill>
                <a:latin typeface="+mn-lt"/>
                <a:cs typeface="+mn-cs"/>
              </a:rPr>
              <a:t>que contemple el desarrollo de infraestructuras complementarias de carreteras, ferrovías, </a:t>
            </a:r>
            <a:r>
              <a:rPr lang="es-ES" sz="1400" i="1" dirty="0" err="1">
                <a:solidFill>
                  <a:srgbClr val="000000"/>
                </a:solidFill>
                <a:latin typeface="+mn-lt"/>
                <a:cs typeface="+mn-cs"/>
              </a:rPr>
              <a:t>hidrovías</a:t>
            </a:r>
            <a:r>
              <a:rPr lang="es-ES" sz="1400" i="1" dirty="0">
                <a:solidFill>
                  <a:srgbClr val="000000"/>
                </a:solidFill>
                <a:latin typeface="+mn-lt"/>
                <a:cs typeface="+mn-cs"/>
              </a:rPr>
              <a:t>, puertos, aeropuertos,  sistemas del almacenamiento así como facilidades institucionales y normativas (pasos de fronteras, marcos regulatorios)</a:t>
            </a:r>
            <a:r>
              <a:rPr lang="es-ES" sz="1600" dirty="0">
                <a:solidFill>
                  <a:srgbClr val="000000"/>
                </a:solidFill>
                <a:latin typeface="+mn-lt"/>
                <a:cs typeface="+mn-cs"/>
              </a:rPr>
              <a:t> </a:t>
            </a:r>
            <a:r>
              <a:rPr lang="es-ES" sz="1400" b="1" i="1" dirty="0">
                <a:solidFill>
                  <a:srgbClr val="000000"/>
                </a:solidFill>
                <a:latin typeface="+mn-lt"/>
                <a:cs typeface="+mn-cs"/>
              </a:rPr>
              <a:t>MOPC.</a:t>
            </a: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4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4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4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4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4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27. </a:t>
            </a:r>
            <a:r>
              <a:rPr lang="es-ES" sz="1600" dirty="0">
                <a:solidFill>
                  <a:srgbClr val="000000"/>
                </a:solidFill>
                <a:latin typeface="+mn-lt"/>
                <a:cs typeface="+mn-cs"/>
              </a:rPr>
              <a:t>Elaboración e implementación de un Plan Inmediato de Acción para la modernización de los servicios de transporte público. </a:t>
            </a:r>
            <a:r>
              <a:rPr lang="es-ES" sz="1400" b="1" i="1" dirty="0">
                <a:solidFill>
                  <a:srgbClr val="000000"/>
                </a:solidFill>
                <a:latin typeface="+mn-lt"/>
                <a:cs typeface="+mn-cs"/>
              </a:rPr>
              <a:t>STP, SETAMA, MOPC, DINATRAN, MH.</a:t>
            </a: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28. </a:t>
            </a:r>
            <a:r>
              <a:rPr lang="es-ES" sz="1600" dirty="0">
                <a:solidFill>
                  <a:srgbClr val="000000"/>
                </a:solidFill>
                <a:latin typeface="+mn-lt"/>
                <a:cs typeface="+mn-cs"/>
              </a:rPr>
              <a:t>Integrar sistemas energéticos para facilitar energía a precios competitivos (compatibilización de políticas y planes energéticos). Responsables: </a:t>
            </a:r>
            <a:r>
              <a:rPr lang="es-ES" sz="1600" b="1" i="1" dirty="0">
                <a:solidFill>
                  <a:srgbClr val="000000"/>
                </a:solidFill>
                <a:latin typeface="+mn-lt"/>
                <a:cs typeface="+mn-cs"/>
              </a:rPr>
              <a:t>Presidencia, </a:t>
            </a:r>
            <a:r>
              <a:rPr lang="es-ES" sz="1400" b="1" i="1" dirty="0">
                <a:solidFill>
                  <a:srgbClr val="000000"/>
                </a:solidFill>
                <a:latin typeface="+mn-lt"/>
                <a:cs typeface="+mn-cs"/>
              </a:rPr>
              <a:t>MOPC, </a:t>
            </a: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4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4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4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4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4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400" b="1" i="1" dirty="0" smtClean="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400" b="1" i="1" dirty="0">
              <a:solidFill>
                <a:srgbClr val="000000"/>
              </a:solidFill>
              <a:latin typeface="+mn-lt"/>
              <a:cs typeface="+mn-cs"/>
            </a:endParaRP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Corbel" pitchFamily="34" charset="0"/>
              </a:rPr>
              <a:t>Acción 29</a:t>
            </a:r>
            <a:r>
              <a:rPr lang="es-ES" sz="1600" dirty="0">
                <a:solidFill>
                  <a:srgbClr val="000000"/>
                </a:solidFill>
                <a:latin typeface="Corbel" pitchFamily="34" charset="0"/>
              </a:rPr>
              <a:t>. Conclusión </a:t>
            </a:r>
            <a:r>
              <a:rPr lang="es-ES" sz="1600" dirty="0" smtClean="0">
                <a:solidFill>
                  <a:srgbClr val="000000"/>
                </a:solidFill>
                <a:latin typeface="Corbel" pitchFamily="34" charset="0"/>
              </a:rPr>
              <a:t>del </a:t>
            </a:r>
            <a:r>
              <a:rPr lang="es-ES" sz="1600" dirty="0">
                <a:solidFill>
                  <a:srgbClr val="000000"/>
                </a:solidFill>
                <a:latin typeface="Corbel" pitchFamily="34" charset="0"/>
              </a:rPr>
              <a:t>Proyecto definitivo de </a:t>
            </a:r>
            <a:r>
              <a:rPr lang="es-ES" sz="1600" dirty="0" err="1">
                <a:solidFill>
                  <a:srgbClr val="000000"/>
                </a:solidFill>
                <a:latin typeface="Corbel" pitchFamily="34" charset="0"/>
              </a:rPr>
              <a:t>Yacyretá</a:t>
            </a:r>
            <a:r>
              <a:rPr lang="es-ES" sz="1600" dirty="0">
                <a:solidFill>
                  <a:srgbClr val="000000"/>
                </a:solidFill>
                <a:latin typeface="Corbel" pitchFamily="34" charset="0"/>
              </a:rPr>
              <a:t>  y las obras complementarias. </a:t>
            </a:r>
            <a:r>
              <a:rPr lang="es-ES" sz="1400" b="1" i="1" dirty="0">
                <a:solidFill>
                  <a:srgbClr val="000000"/>
                </a:solidFill>
                <a:latin typeface="Corbel" pitchFamily="34" charset="0"/>
              </a:rPr>
              <a:t>EBY</a:t>
            </a:r>
            <a:endParaRPr lang="es-ES" sz="1600" b="1" i="1" dirty="0">
              <a:solidFill>
                <a:srgbClr val="000000"/>
              </a:solidFill>
              <a:latin typeface="Corbel" pitchFamily="34" charset="0"/>
            </a:endParaRP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Corbel" pitchFamily="34" charset="0"/>
              </a:rPr>
              <a:t>Acción 30. </a:t>
            </a:r>
            <a:r>
              <a:rPr lang="es-ES" sz="1600" dirty="0">
                <a:solidFill>
                  <a:srgbClr val="000000"/>
                </a:solidFill>
                <a:latin typeface="Corbel" pitchFamily="34" charset="0"/>
              </a:rPr>
              <a:t>Construcción de la línea de transmisión de 500 </a:t>
            </a:r>
            <a:r>
              <a:rPr lang="es-ES" sz="1600" dirty="0" err="1">
                <a:solidFill>
                  <a:srgbClr val="000000"/>
                </a:solidFill>
                <a:latin typeface="Corbel" pitchFamily="34" charset="0"/>
              </a:rPr>
              <a:t>kv</a:t>
            </a:r>
            <a:r>
              <a:rPr lang="es-ES" sz="1600" dirty="0">
                <a:solidFill>
                  <a:srgbClr val="000000"/>
                </a:solidFill>
                <a:latin typeface="Corbel" pitchFamily="34" charset="0"/>
              </a:rPr>
              <a:t> Hernandarias – Villa Hayes. </a:t>
            </a:r>
            <a:r>
              <a:rPr lang="es-ES" sz="1400" b="1" i="1" dirty="0">
                <a:solidFill>
                  <a:srgbClr val="000000"/>
                </a:solidFill>
                <a:latin typeface="Corbel" pitchFamily="34" charset="0"/>
              </a:rPr>
              <a:t>ANDE, </a:t>
            </a:r>
            <a:r>
              <a:rPr lang="es-ES" sz="1400" b="1" i="1" dirty="0" err="1">
                <a:solidFill>
                  <a:srgbClr val="000000"/>
                </a:solidFill>
                <a:latin typeface="Corbel" pitchFamily="34" charset="0"/>
              </a:rPr>
              <a:t>Itaipú</a:t>
            </a:r>
            <a:endParaRPr lang="es-ES" sz="1600" b="1" i="1" dirty="0">
              <a:solidFill>
                <a:srgbClr val="000000"/>
              </a:solidFill>
              <a:latin typeface="Corbel" pitchFamily="34" charset="0"/>
            </a:endParaRP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Corbel" pitchFamily="34" charset="0"/>
              </a:rPr>
              <a:t>Acción 31. </a:t>
            </a:r>
            <a:r>
              <a:rPr lang="es-ES" sz="1600" dirty="0">
                <a:solidFill>
                  <a:srgbClr val="000000"/>
                </a:solidFill>
                <a:latin typeface="Corbel" pitchFamily="34" charset="0"/>
              </a:rPr>
              <a:t>Implementación del Plan de Generación </a:t>
            </a:r>
            <a:r>
              <a:rPr lang="es-ES" sz="1400" i="1" dirty="0">
                <a:solidFill>
                  <a:srgbClr val="000000"/>
                </a:solidFill>
                <a:latin typeface="Corbel" pitchFamily="34" charset="0"/>
              </a:rPr>
              <a:t>(Modernización de </a:t>
            </a:r>
            <a:r>
              <a:rPr lang="es-ES" sz="1400" i="1" dirty="0" err="1">
                <a:solidFill>
                  <a:srgbClr val="000000"/>
                </a:solidFill>
                <a:latin typeface="Corbel" pitchFamily="34" charset="0"/>
              </a:rPr>
              <a:t>Acaray</a:t>
            </a:r>
            <a:r>
              <a:rPr lang="es-ES" sz="1400" i="1" dirty="0">
                <a:solidFill>
                  <a:srgbClr val="000000"/>
                </a:solidFill>
                <a:latin typeface="Corbel" pitchFamily="34" charset="0"/>
              </a:rPr>
              <a:t> y maquinización de </a:t>
            </a:r>
            <a:r>
              <a:rPr lang="es-ES" sz="1400" i="1" dirty="0" err="1">
                <a:solidFill>
                  <a:srgbClr val="000000"/>
                </a:solidFill>
                <a:latin typeface="Corbel" pitchFamily="34" charset="0"/>
              </a:rPr>
              <a:t>Yguazú</a:t>
            </a:r>
            <a:r>
              <a:rPr lang="es-ES" sz="1400" i="1" dirty="0">
                <a:solidFill>
                  <a:srgbClr val="000000"/>
                </a:solidFill>
                <a:latin typeface="Corbel" pitchFamily="34" charset="0"/>
              </a:rPr>
              <a:t>)</a:t>
            </a:r>
            <a:r>
              <a:rPr lang="es-ES" sz="1600" dirty="0">
                <a:solidFill>
                  <a:srgbClr val="000000"/>
                </a:solidFill>
                <a:latin typeface="Corbel" pitchFamily="34" charset="0"/>
              </a:rPr>
              <a:t>, transmisión y distribución de energía eléctrica 2013. </a:t>
            </a:r>
            <a:r>
              <a:rPr lang="es-ES" sz="1400" b="1" i="1" dirty="0">
                <a:solidFill>
                  <a:srgbClr val="000000"/>
                </a:solidFill>
                <a:latin typeface="Corbel" pitchFamily="34" charset="0"/>
              </a:rPr>
              <a:t>ANDE, </a:t>
            </a:r>
            <a:r>
              <a:rPr lang="es-ES" sz="1400" b="1" i="1" dirty="0" err="1">
                <a:solidFill>
                  <a:srgbClr val="000000"/>
                </a:solidFill>
                <a:latin typeface="Corbel" pitchFamily="34" charset="0"/>
              </a:rPr>
              <a:t>Itaipú</a:t>
            </a:r>
            <a:endParaRPr lang="es-ES" sz="1400" b="1" i="1" dirty="0">
              <a:solidFill>
                <a:srgbClr val="000000"/>
              </a:solidFill>
              <a:latin typeface="Corbel" pitchFamily="34" charset="0"/>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i="1" dirty="0">
              <a:solidFill>
                <a:srgbClr val="000000"/>
              </a:solidFill>
              <a:effectLst>
                <a:outerShdw blurRad="38100" dist="38100" dir="2700000" algn="tl">
                  <a:srgbClr val="000000">
                    <a:alpha val="43137"/>
                  </a:srgbClr>
                </a:outerShdw>
              </a:effectLst>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dirty="0">
              <a:solidFill>
                <a:srgbClr val="000000"/>
              </a:solidFill>
              <a:latin typeface="+mn-lt"/>
              <a:cs typeface="+mn-cs"/>
            </a:endParaRPr>
          </a:p>
          <a:p>
            <a:pPr marL="315913" indent="-315913" fontAlgn="auto">
              <a:spcBef>
                <a:spcPts val="700"/>
              </a:spcBef>
              <a:spcAft>
                <a:spcPts val="0"/>
              </a:spcAft>
              <a:buClr>
                <a:srgbClr val="DA1F28"/>
              </a:buClr>
              <a:buSzPct val="6000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dirty="0">
              <a:solidFill>
                <a:srgbClr val="000000"/>
              </a:solidFill>
              <a:latin typeface="+mn-lt"/>
              <a:cs typeface="+mn-cs"/>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35 Redondear rectángulo de esquina del mismo lado"/>
          <p:cNvSpPr/>
          <p:nvPr/>
        </p:nvSpPr>
        <p:spPr>
          <a:xfrm rot="5400000">
            <a:off x="4024043" y="-2150713"/>
            <a:ext cx="1128146" cy="7391029"/>
          </a:xfrm>
          <a:prstGeom prst="round2SameRect">
            <a:avLst/>
          </a:prstGeom>
          <a:solidFill>
            <a:srgbClr val="E7E7F9"/>
          </a:solidFill>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vert="vert270"/>
          <a:lstStyle/>
          <a:p>
            <a:pPr marL="266700" indent="-180975" fontAlgn="auto">
              <a:spcBef>
                <a:spcPts val="0"/>
              </a:spcBef>
              <a:spcAft>
                <a:spcPts val="0"/>
              </a:spcAft>
              <a:buFont typeface="Arial" pitchFamily="34" charset="0"/>
              <a:buChar char="•"/>
              <a:defRPr/>
            </a:pPr>
            <a:r>
              <a:rPr lang="es-ES" sz="3200" b="1" dirty="0"/>
              <a:t>Objetivo 4. Integrar física, económica y socialmente el territorio nacional</a:t>
            </a:r>
          </a:p>
        </p:txBody>
      </p:sp>
      <p:sp>
        <p:nvSpPr>
          <p:cNvPr id="31750" name="Text Box 2"/>
          <p:cNvSpPr txBox="1">
            <a:spLocks noChangeArrowheads="1"/>
          </p:cNvSpPr>
          <p:nvPr/>
        </p:nvSpPr>
        <p:spPr bwMode="auto">
          <a:xfrm>
            <a:off x="194472" y="2060848"/>
            <a:ext cx="9711660" cy="4464496"/>
          </a:xfrm>
          <a:prstGeom prst="rect">
            <a:avLst/>
          </a:prstGeom>
          <a:noFill/>
          <a:ln w="9525">
            <a:noFill/>
            <a:round/>
            <a:headEnd/>
            <a:tailEnd/>
          </a:ln>
        </p:spPr>
        <p:txBody>
          <a:bodyPr lIns="90000" tIns="46800" rIns="90000" bIns="46800" numCol="3"/>
          <a:lstStyle/>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Corbel" pitchFamily="34" charset="0"/>
              </a:rPr>
              <a:t>Acción 32</a:t>
            </a:r>
            <a:r>
              <a:rPr lang="es-ES" sz="1600" dirty="0">
                <a:solidFill>
                  <a:srgbClr val="000000"/>
                </a:solidFill>
                <a:latin typeface="Corbel" pitchFamily="34" charset="0"/>
              </a:rPr>
              <a:t>. Desarrollo de proyectos de explotación de potenciales recursos estratégicos en sectores de minas e hidrocarburos con una visión de responsabilidad social. </a:t>
            </a:r>
            <a:r>
              <a:rPr lang="es-ES" sz="1400" b="1" i="1" dirty="0">
                <a:solidFill>
                  <a:srgbClr val="000000"/>
                </a:solidFill>
                <a:latin typeface="Corbel" pitchFamily="34" charset="0"/>
              </a:rPr>
              <a:t>MOPC, MIC, </a:t>
            </a:r>
            <a:r>
              <a:rPr lang="es-ES" sz="1400" b="1" i="1" dirty="0" err="1">
                <a:solidFill>
                  <a:srgbClr val="000000"/>
                </a:solidFill>
                <a:latin typeface="Corbel" pitchFamily="34" charset="0"/>
              </a:rPr>
              <a:t>Petropar</a:t>
            </a:r>
            <a:endParaRPr lang="es-ES" sz="1600" b="1" i="1" dirty="0">
              <a:solidFill>
                <a:srgbClr val="000000"/>
              </a:solidFill>
              <a:latin typeface="Corbel" pitchFamily="34" charset="0"/>
            </a:endParaRP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Corbel" pitchFamily="34" charset="0"/>
              </a:rPr>
              <a:t>Acción 33</a:t>
            </a:r>
            <a:r>
              <a:rPr lang="es-ES" sz="1600" b="1" dirty="0">
                <a:solidFill>
                  <a:srgbClr val="000000"/>
                </a:solidFill>
                <a:latin typeface="Corbel" pitchFamily="34" charset="0"/>
              </a:rPr>
              <a:t>. </a:t>
            </a:r>
            <a:r>
              <a:rPr lang="es-ES" sz="1600" dirty="0">
                <a:solidFill>
                  <a:srgbClr val="000000"/>
                </a:solidFill>
                <a:latin typeface="Corbel" pitchFamily="34" charset="0"/>
              </a:rPr>
              <a:t>Elaborar un estudio para la implementación de transporte y comercialización de gas natural.</a:t>
            </a:r>
            <a:r>
              <a:rPr lang="es-ES" sz="1600" b="1" i="1" dirty="0">
                <a:solidFill>
                  <a:srgbClr val="000000"/>
                </a:solidFill>
                <a:latin typeface="Corbel" pitchFamily="34" charset="0"/>
              </a:rPr>
              <a:t> MIC, </a:t>
            </a:r>
            <a:r>
              <a:rPr lang="es-ES" sz="1600" b="1" i="1" dirty="0" err="1">
                <a:solidFill>
                  <a:srgbClr val="000000"/>
                </a:solidFill>
                <a:latin typeface="Corbel" pitchFamily="34" charset="0"/>
              </a:rPr>
              <a:t>Petropar</a:t>
            </a:r>
            <a:endParaRPr lang="es-ES" sz="1600" b="1" i="1" dirty="0">
              <a:solidFill>
                <a:srgbClr val="000000"/>
              </a:solidFill>
              <a:latin typeface="Corbel" pitchFamily="34" charset="0"/>
            </a:endParaRP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Corbel" pitchFamily="34" charset="0"/>
              </a:rPr>
              <a:t>Acción 34</a:t>
            </a:r>
            <a:r>
              <a:rPr lang="es-ES" sz="1600" dirty="0">
                <a:solidFill>
                  <a:srgbClr val="000000"/>
                </a:solidFill>
                <a:latin typeface="Corbel" pitchFamily="34" charset="0"/>
              </a:rPr>
              <a:t>. Aseguramiento de la provisión de cemento para cubrir la demanda del sector construcciones (Modernización INC, e instalación de 2 plantas privadas). </a:t>
            </a:r>
            <a:r>
              <a:rPr lang="es-ES" sz="1400" b="1" i="1" dirty="0">
                <a:solidFill>
                  <a:srgbClr val="000000"/>
                </a:solidFill>
                <a:latin typeface="Corbel" pitchFamily="34" charset="0"/>
              </a:rPr>
              <a:t>MIC, INC</a:t>
            </a: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b="1" i="1" dirty="0">
              <a:solidFill>
                <a:srgbClr val="000000"/>
              </a:solidFill>
              <a:latin typeface="Corbel" pitchFamily="34" charset="0"/>
            </a:endParaRP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Corbel" pitchFamily="34" charset="0"/>
              </a:rPr>
              <a:t>Acción 35. </a:t>
            </a:r>
            <a:r>
              <a:rPr lang="es-ES" sz="1600" dirty="0">
                <a:solidFill>
                  <a:srgbClr val="000000"/>
                </a:solidFill>
                <a:latin typeface="Corbel" pitchFamily="34" charset="0"/>
              </a:rPr>
              <a:t>Reactivación de las actividades de refinación de crudo en el Paraguay </a:t>
            </a:r>
            <a:r>
              <a:rPr lang="es-ES" sz="1200" i="1" dirty="0">
                <a:solidFill>
                  <a:srgbClr val="000000"/>
                </a:solidFill>
                <a:latin typeface="Corbel" pitchFamily="34" charset="0"/>
              </a:rPr>
              <a:t>(ya sea para materia prima importada, como con perspectivas a potenciales hallazgos en el país)</a:t>
            </a:r>
            <a:r>
              <a:rPr lang="es-ES" sz="1600" dirty="0">
                <a:solidFill>
                  <a:srgbClr val="000000"/>
                </a:solidFill>
                <a:latin typeface="Corbel" pitchFamily="34" charset="0"/>
              </a:rPr>
              <a:t>, y fortalecimiento de  PETROPAR. </a:t>
            </a:r>
            <a:r>
              <a:rPr lang="es-ES" sz="1400" b="1" i="1" dirty="0">
                <a:solidFill>
                  <a:srgbClr val="000000"/>
                </a:solidFill>
                <a:latin typeface="Corbel" pitchFamily="34" charset="0"/>
              </a:rPr>
              <a:t>MIC, </a:t>
            </a:r>
            <a:r>
              <a:rPr lang="es-ES" sz="1400" b="1" i="1" dirty="0" err="1">
                <a:solidFill>
                  <a:srgbClr val="000000"/>
                </a:solidFill>
                <a:latin typeface="Corbel" pitchFamily="34" charset="0"/>
              </a:rPr>
              <a:t>Petropar</a:t>
            </a:r>
            <a:endParaRPr lang="es-ES" sz="1400" b="1" i="1" dirty="0">
              <a:solidFill>
                <a:srgbClr val="000000"/>
              </a:solidFill>
              <a:latin typeface="Corbel" pitchFamily="34" charset="0"/>
            </a:endParaRP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Corbel" pitchFamily="34" charset="0"/>
              </a:rPr>
              <a:t>Acción 36. </a:t>
            </a:r>
            <a:r>
              <a:rPr lang="es-ES" sz="1600" dirty="0">
                <a:solidFill>
                  <a:srgbClr val="000000"/>
                </a:solidFill>
                <a:latin typeface="Corbel" pitchFamily="34" charset="0"/>
              </a:rPr>
              <a:t>Acelerar los procesos para concretar la </a:t>
            </a:r>
            <a:r>
              <a:rPr lang="es-ES" sz="1600" dirty="0" err="1">
                <a:solidFill>
                  <a:srgbClr val="000000"/>
                </a:solidFill>
                <a:latin typeface="Corbel" pitchFamily="34" charset="0"/>
              </a:rPr>
              <a:t>reestatización</a:t>
            </a:r>
            <a:r>
              <a:rPr lang="es-ES" sz="1600" dirty="0">
                <a:solidFill>
                  <a:srgbClr val="000000"/>
                </a:solidFill>
                <a:latin typeface="Corbel" pitchFamily="34" charset="0"/>
              </a:rPr>
              <a:t> de ACEPAR</a:t>
            </a:r>
            <a:r>
              <a:rPr lang="es-ES" sz="1600" b="1" i="1" dirty="0">
                <a:solidFill>
                  <a:srgbClr val="000000"/>
                </a:solidFill>
                <a:latin typeface="Corbel" pitchFamily="34" charset="0"/>
              </a:rPr>
              <a:t>.</a:t>
            </a:r>
            <a:r>
              <a:rPr lang="es-ES" sz="1400" b="1" i="1" dirty="0">
                <a:solidFill>
                  <a:srgbClr val="000000"/>
                </a:solidFill>
                <a:latin typeface="Corbel" pitchFamily="34" charset="0"/>
              </a:rPr>
              <a:t> PGR.</a:t>
            </a: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400" b="1" i="1" dirty="0">
              <a:solidFill>
                <a:srgbClr val="000000"/>
              </a:solidFill>
              <a:latin typeface="Corbel" pitchFamily="34" charset="0"/>
            </a:endParaRP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400" b="1" i="1" dirty="0">
              <a:solidFill>
                <a:srgbClr val="000000"/>
              </a:solidFill>
              <a:latin typeface="Corbel" pitchFamily="34" charset="0"/>
            </a:endParaRP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400" b="1" i="1" dirty="0">
              <a:solidFill>
                <a:srgbClr val="000000"/>
              </a:solidFill>
              <a:latin typeface="Corbel" pitchFamily="34" charset="0"/>
            </a:endParaRP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400" b="1" i="1" dirty="0">
              <a:solidFill>
                <a:srgbClr val="000000"/>
              </a:solidFill>
              <a:latin typeface="Corbel" pitchFamily="34" charset="0"/>
            </a:endParaRP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400" b="1" i="1" dirty="0">
              <a:solidFill>
                <a:srgbClr val="000000"/>
              </a:solidFill>
              <a:latin typeface="Corbel" pitchFamily="34" charset="0"/>
            </a:endParaRP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400" b="1" i="1" dirty="0">
              <a:solidFill>
                <a:srgbClr val="000000"/>
              </a:solidFill>
              <a:latin typeface="Corbel" pitchFamily="34" charset="0"/>
            </a:endParaRP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400" b="1" i="1" dirty="0">
              <a:solidFill>
                <a:srgbClr val="000000"/>
              </a:solidFill>
              <a:latin typeface="Corbel" pitchFamily="34" charset="0"/>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latin typeface="Corbel" pitchFamily="34" charset="0"/>
              </a:rPr>
              <a:t>Acción 37. </a:t>
            </a:r>
            <a:r>
              <a:rPr lang="es-ES" sz="1600" dirty="0">
                <a:solidFill>
                  <a:srgbClr val="000000"/>
                </a:solidFill>
                <a:latin typeface="Corbel" pitchFamily="34" charset="0"/>
              </a:rPr>
              <a:t>Implementar el Plan </a:t>
            </a:r>
            <a:r>
              <a:rPr lang="es-ES" sz="1600" dirty="0" smtClean="0">
                <a:solidFill>
                  <a:srgbClr val="000000"/>
                </a:solidFill>
                <a:latin typeface="Corbel" pitchFamily="34" charset="0"/>
              </a:rPr>
              <a:t>Director </a:t>
            </a:r>
            <a:r>
              <a:rPr lang="es-ES" sz="1600" dirty="0">
                <a:solidFill>
                  <a:srgbClr val="000000"/>
                </a:solidFill>
                <a:latin typeface="Corbel" pitchFamily="34" charset="0"/>
              </a:rPr>
              <a:t>de Tecnologías de la Información y Comunicaciones que contempla: </a:t>
            </a:r>
            <a:r>
              <a:rPr lang="es-ES" sz="1200" i="1" dirty="0">
                <a:solidFill>
                  <a:srgbClr val="000000"/>
                </a:solidFill>
                <a:latin typeface="Corbel" pitchFamily="34" charset="0"/>
              </a:rPr>
              <a:t>Infraestructura y estándares técnicos;  Gobierno electrónico y marco legal; Capacitación y sensibilización; Economía electrónica</a:t>
            </a:r>
            <a:r>
              <a:rPr lang="es-ES" sz="1600" dirty="0">
                <a:solidFill>
                  <a:srgbClr val="000000"/>
                </a:solidFill>
                <a:latin typeface="Corbel" pitchFamily="34" charset="0"/>
              </a:rPr>
              <a:t>; e </a:t>
            </a:r>
            <a:r>
              <a:rPr lang="es-ES" sz="1600">
                <a:solidFill>
                  <a:srgbClr val="000000"/>
                </a:solidFill>
                <a:latin typeface="Corbel" pitchFamily="34" charset="0"/>
              </a:rPr>
              <a:t>implementación </a:t>
            </a:r>
            <a:r>
              <a:rPr lang="es-ES" sz="1600" smtClean="0">
                <a:solidFill>
                  <a:srgbClr val="000000"/>
                </a:solidFill>
                <a:latin typeface="Corbel" pitchFamily="34" charset="0"/>
              </a:rPr>
              <a:t>de </a:t>
            </a:r>
            <a:r>
              <a:rPr lang="es-ES" sz="1600" dirty="0">
                <a:solidFill>
                  <a:srgbClr val="000000"/>
                </a:solidFill>
                <a:latin typeface="Corbel" pitchFamily="34" charset="0"/>
              </a:rPr>
              <a:t>6 Proyectos piloto de alto impacto en la ciudadanía. </a:t>
            </a:r>
            <a:r>
              <a:rPr lang="es-ES" sz="1400" b="1" i="1" dirty="0">
                <a:solidFill>
                  <a:srgbClr val="000000"/>
                </a:solidFill>
                <a:latin typeface="Corbel" pitchFamily="34" charset="0"/>
              </a:rPr>
              <a:t>Presidencia.</a:t>
            </a:r>
            <a:endParaRPr lang="es-ES" sz="1600" b="1" i="1" dirty="0">
              <a:solidFill>
                <a:srgbClr val="000000"/>
              </a:solidFill>
              <a:latin typeface="Corbel" pitchFamily="34" charset="0"/>
            </a:endParaRP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b="1" i="1" dirty="0">
              <a:solidFill>
                <a:srgbClr val="000000"/>
              </a:solidFill>
              <a:latin typeface="Corbel" pitchFamily="34" charset="0"/>
            </a:endParaRP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dirty="0">
              <a:solidFill>
                <a:srgbClr val="000000"/>
              </a:solidFill>
              <a:latin typeface="Corbel" pitchFamily="34" charset="0"/>
            </a:endParaRP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dirty="0">
              <a:solidFill>
                <a:srgbClr val="000000"/>
              </a:solidFill>
              <a:latin typeface="Corbel" pitchFamily="34" charset="0"/>
            </a:endParaRP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dirty="0">
              <a:solidFill>
                <a:srgbClr val="000000"/>
              </a:solidFill>
              <a:latin typeface="Corbel" pitchFamily="34" charset="0"/>
            </a:endParaRPr>
          </a:p>
          <a:p>
            <a:pPr marL="315913" indent="-315913">
              <a:spcBef>
                <a:spcPts val="700"/>
              </a:spcBef>
              <a:buClr>
                <a:srgbClr val="DA1F28"/>
              </a:buClr>
              <a:buSzPct val="6000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dirty="0">
                <a:solidFill>
                  <a:srgbClr val="000000"/>
                </a:solidFill>
                <a:latin typeface="Corbel" pitchFamily="34" charset="0"/>
              </a:rPr>
              <a:t> </a:t>
            </a:r>
          </a:p>
        </p:txBody>
      </p:sp>
      <p:sp>
        <p:nvSpPr>
          <p:cNvPr id="32772" name="Text Box 2"/>
          <p:cNvSpPr txBox="1">
            <a:spLocks noChangeArrowheads="1"/>
          </p:cNvSpPr>
          <p:nvPr/>
        </p:nvSpPr>
        <p:spPr bwMode="auto">
          <a:xfrm>
            <a:off x="3314700" y="2852738"/>
            <a:ext cx="3121025" cy="4005262"/>
          </a:xfrm>
          <a:prstGeom prst="rect">
            <a:avLst/>
          </a:prstGeom>
          <a:noFill/>
          <a:ln w="9525">
            <a:noFill/>
            <a:round/>
            <a:headEnd/>
            <a:tailEnd/>
          </a:ln>
        </p:spPr>
        <p:txBody>
          <a:bodyPr lIns="90000" tIns="46800" rIns="90000" bIns="46800"/>
          <a:lstStyle/>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pPr>
            <a:endParaRPr lang="es-ES" sz="1600">
              <a:solidFill>
                <a:srgbClr val="000000"/>
              </a:solidFill>
              <a:latin typeface="Corbel" pitchFamily="34" charset="0"/>
            </a:endParaRPr>
          </a:p>
          <a:p>
            <a:pPr marL="315913" indent="-315913">
              <a:spcBef>
                <a:spcPts val="700"/>
              </a:spcBef>
              <a:buClr>
                <a:srgbClr val="DA1F28"/>
              </a:buClr>
              <a:buSzPct val="6000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pPr>
            <a:endParaRPr lang="es-ES" sz="1600">
              <a:solidFill>
                <a:srgbClr val="000000"/>
              </a:solidFill>
              <a:latin typeface="Corbel" pitchFamily="34" charset="0"/>
            </a:endParaRPr>
          </a:p>
        </p:txBody>
      </p:sp>
      <p:sp>
        <p:nvSpPr>
          <p:cNvPr id="16" name="Text Box 2"/>
          <p:cNvSpPr txBox="1">
            <a:spLocks noChangeArrowheads="1"/>
          </p:cNvSpPr>
          <p:nvPr/>
        </p:nvSpPr>
        <p:spPr bwMode="auto">
          <a:xfrm>
            <a:off x="6591300" y="2852738"/>
            <a:ext cx="3314700" cy="3648075"/>
          </a:xfrm>
          <a:prstGeom prst="rect">
            <a:avLst/>
          </a:prstGeom>
          <a:noFill/>
          <a:ln w="9525">
            <a:noFill/>
            <a:round/>
            <a:headEnd/>
            <a:tailEnd/>
          </a:ln>
        </p:spPr>
        <p:txBody>
          <a:bodyPr lIns="90000" tIns="46800" rIns="90000" bIns="46800"/>
          <a:lstStyle/>
          <a:p>
            <a:pPr marL="315913" indent="-315913" fontAlgn="auto">
              <a:spcBef>
                <a:spcPts val="700"/>
              </a:spcBef>
              <a:spcAft>
                <a:spcPts val="0"/>
              </a:spcAft>
              <a:buClr>
                <a:srgbClr val="DA1F28"/>
              </a:buClr>
              <a:buSzPct val="6000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dirty="0">
              <a:solidFill>
                <a:srgbClr val="000000"/>
              </a:solidFill>
              <a:latin typeface="+mn-lt"/>
              <a:cs typeface="+mn-cs"/>
            </a:endParaRPr>
          </a:p>
          <a:p>
            <a:pPr marL="315913" indent="-315913" fontAlgn="auto">
              <a:spcBef>
                <a:spcPts val="700"/>
              </a:spcBef>
              <a:spcAft>
                <a:spcPts val="0"/>
              </a:spcAft>
              <a:buClr>
                <a:srgbClr val="DA1F28"/>
              </a:buClr>
              <a:buSzPct val="6000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dirty="0">
              <a:solidFill>
                <a:srgbClr val="000000"/>
              </a:solidFill>
              <a:latin typeface="+mn-lt"/>
              <a:cs typeface="+mn-cs"/>
            </a:endParaRPr>
          </a:p>
        </p:txBody>
      </p:sp>
      <p:sp>
        <p:nvSpPr>
          <p:cNvPr id="26" name="25 Rectángulo redondeado"/>
          <p:cNvSpPr/>
          <p:nvPr/>
        </p:nvSpPr>
        <p:spPr>
          <a:xfrm>
            <a:off x="428625" y="165100"/>
            <a:ext cx="1171575" cy="959644"/>
          </a:xfrm>
          <a:prstGeom prst="roundRect">
            <a:avLst/>
          </a:prstGeom>
          <a:ln>
            <a:solidFill>
              <a:srgbClr val="E7E7F9"/>
            </a:solidFill>
          </a:ln>
        </p:spPr>
        <p:style>
          <a:lnRef idx="2">
            <a:schemeClr val="accent1"/>
          </a:lnRef>
          <a:fillRef idx="1">
            <a:schemeClr val="lt1"/>
          </a:fillRef>
          <a:effectRef idx="0">
            <a:schemeClr val="accent1"/>
          </a:effectRef>
          <a:fontRef idx="minor">
            <a:schemeClr val="dk1"/>
          </a:fontRef>
        </p:style>
        <p:txBody>
          <a:bodyPr anchor="ctr"/>
          <a:lstStyle/>
          <a:p>
            <a:pPr algn="ctr" defTabSz="889000" fontAlgn="auto">
              <a:lnSpc>
                <a:spcPct val="90000"/>
              </a:lnSpc>
              <a:spcBef>
                <a:spcPts val="0"/>
              </a:spcBef>
              <a:spcAft>
                <a:spcPct val="35000"/>
              </a:spcAft>
              <a:defRPr/>
            </a:pPr>
            <a:r>
              <a:rPr lang="es-ES" sz="1400" dirty="0">
                <a:solidFill>
                  <a:schemeClr val="bg1">
                    <a:lumMod val="85000"/>
                  </a:schemeClr>
                </a:solidFill>
              </a:rPr>
              <a:t>Paraguay produce</a:t>
            </a:r>
          </a:p>
        </p:txBody>
      </p:sp>
      <p:sp>
        <p:nvSpPr>
          <p:cNvPr id="27" name="26 Rectángulo redondeado"/>
          <p:cNvSpPr/>
          <p:nvPr/>
        </p:nvSpPr>
        <p:spPr>
          <a:xfrm>
            <a:off x="1677017" y="165645"/>
            <a:ext cx="1877795" cy="959177"/>
          </a:xfrm>
          <a:prstGeom prst="roundRect">
            <a:avLst/>
          </a:prstGeom>
          <a:solidFill>
            <a:schemeClr val="bg1">
              <a:lumMod val="50000"/>
            </a:schemeClr>
          </a:solidFill>
        </p:spPr>
        <p:style>
          <a:lnRef idx="0">
            <a:schemeClr val="lt1">
              <a:hueOff val="0"/>
              <a:satOff val="0"/>
              <a:lumOff val="0"/>
              <a:alphaOff val="0"/>
            </a:schemeClr>
          </a:lnRef>
          <a:fillRef idx="3">
            <a:schemeClr val="accent5">
              <a:alpha val="90000"/>
              <a:hueOff val="0"/>
              <a:satOff val="0"/>
              <a:lumOff val="0"/>
              <a:alphaOff val="0"/>
            </a:schemeClr>
          </a:fillRef>
          <a:effectRef idx="3">
            <a:schemeClr val="accent5">
              <a:alpha val="90000"/>
              <a:hueOff val="0"/>
              <a:satOff val="0"/>
              <a:lumOff val="0"/>
              <a:alphaOff val="0"/>
            </a:schemeClr>
          </a:effectRef>
          <a:fontRef idx="minor">
            <a:schemeClr val="lt1"/>
          </a:fontRef>
        </p:style>
        <p:txBody>
          <a:bodyPr tIns="0" bIns="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577850" fontAlgn="auto">
              <a:lnSpc>
                <a:spcPct val="90000"/>
              </a:lnSpc>
              <a:spcBef>
                <a:spcPts val="0"/>
              </a:spcBef>
              <a:spcAft>
                <a:spcPct val="35000"/>
              </a:spcAft>
              <a:defRPr/>
            </a:pPr>
            <a:r>
              <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Paraguay Competitivo e Integrado</a:t>
            </a:r>
          </a:p>
        </p:txBody>
      </p:sp>
      <p:grpSp>
        <p:nvGrpSpPr>
          <p:cNvPr id="32776" name="13 Grupo"/>
          <p:cNvGrpSpPr>
            <a:grpSpLocks/>
          </p:cNvGrpSpPr>
          <p:nvPr/>
        </p:nvGrpSpPr>
        <p:grpSpPr bwMode="auto">
          <a:xfrm>
            <a:off x="3627438" y="165100"/>
            <a:ext cx="2374900" cy="959644"/>
            <a:chOff x="3347868" y="124272"/>
            <a:chExt cx="2191880" cy="1011236"/>
          </a:xfrm>
        </p:grpSpPr>
        <p:grpSp>
          <p:nvGrpSpPr>
            <p:cNvPr id="32777" name="29 Grupo"/>
            <p:cNvGrpSpPr>
              <a:grpSpLocks/>
            </p:cNvGrpSpPr>
            <p:nvPr/>
          </p:nvGrpSpPr>
          <p:grpSpPr bwMode="auto">
            <a:xfrm>
              <a:off x="3347868" y="124272"/>
              <a:ext cx="1039595" cy="1011236"/>
              <a:chOff x="3018467" y="0"/>
              <a:chExt cx="1039595" cy="1011236"/>
            </a:xfrm>
          </p:grpSpPr>
          <p:sp>
            <p:nvSpPr>
              <p:cNvPr id="34" name="33 Rectángulo redondeado"/>
              <p:cNvSpPr/>
              <p:nvPr/>
            </p:nvSpPr>
            <p:spPr>
              <a:xfrm>
                <a:off x="3018467" y="0"/>
                <a:ext cx="1040264" cy="1011236"/>
              </a:xfrm>
              <a:prstGeom prst="roundRect">
                <a:avLst/>
              </a:prstGeom>
              <a:ln>
                <a:solidFill>
                  <a:srgbClr val="E7E7F9"/>
                </a:solidFill>
              </a:ln>
            </p:spPr>
            <p:style>
              <a:lnRef idx="2">
                <a:schemeClr val="accent1"/>
              </a:lnRef>
              <a:fillRef idx="1">
                <a:schemeClr val="lt1"/>
              </a:fillRef>
              <a:effectRef idx="0">
                <a:schemeClr val="accent1"/>
              </a:effectRef>
              <a:fontRef idx="minor">
                <a:schemeClr val="dk1"/>
              </a:fontRef>
            </p:style>
          </p:sp>
          <p:sp>
            <p:nvSpPr>
              <p:cNvPr id="35" name="34 Rectángulo"/>
              <p:cNvSpPr/>
              <p:nvPr/>
            </p:nvSpPr>
            <p:spPr>
              <a:xfrm>
                <a:off x="3068282" y="49129"/>
                <a:ext cx="940633" cy="912978"/>
              </a:xfrm>
              <a:prstGeom prst="rect">
                <a:avLst/>
              </a:prstGeom>
              <a:ln>
                <a:noFill/>
              </a:ln>
            </p:spPr>
            <p:style>
              <a:lnRef idx="0">
                <a:scrgbClr r="0" g="0" b="0"/>
              </a:lnRef>
              <a:fillRef idx="0">
                <a:scrgbClr r="0" g="0" b="0"/>
              </a:fillRef>
              <a:effectRef idx="0">
                <a:scrgbClr r="0" g="0" b="0"/>
              </a:effectRef>
              <a:fontRef idx="minor">
                <a:schemeClr val="dk1"/>
              </a:fontRef>
            </p:style>
            <p:txBody>
              <a:bodyPr lIns="49530" tIns="24765" rIns="49530" bIns="24765" spcCol="1270" anchor="ctr"/>
              <a:lstStyle/>
              <a:p>
                <a:pPr algn="ctr" defTabSz="889000" fontAlgn="auto">
                  <a:lnSpc>
                    <a:spcPct val="90000"/>
                  </a:lnSpc>
                  <a:spcBef>
                    <a:spcPts val="0"/>
                  </a:spcBef>
                  <a:spcAft>
                    <a:spcPct val="35000"/>
                  </a:spcAft>
                  <a:defRPr/>
                </a:pPr>
                <a:r>
                  <a:rPr lang="es-ES" sz="1200" dirty="0">
                    <a:solidFill>
                      <a:schemeClr val="bg1">
                        <a:lumMod val="85000"/>
                      </a:schemeClr>
                    </a:solidFill>
                  </a:rPr>
                  <a:t>Desarrollo Social</a:t>
                </a:r>
              </a:p>
            </p:txBody>
          </p:sp>
        </p:grpSp>
        <p:grpSp>
          <p:nvGrpSpPr>
            <p:cNvPr id="32778" name="30 Grupo"/>
            <p:cNvGrpSpPr>
              <a:grpSpLocks/>
            </p:cNvGrpSpPr>
            <p:nvPr/>
          </p:nvGrpSpPr>
          <p:grpSpPr bwMode="auto">
            <a:xfrm>
              <a:off x="4500153" y="124272"/>
              <a:ext cx="1039595" cy="1011236"/>
              <a:chOff x="4170752" y="0"/>
              <a:chExt cx="1039595" cy="1011236"/>
            </a:xfrm>
          </p:grpSpPr>
          <p:sp>
            <p:nvSpPr>
              <p:cNvPr id="32" name="31 Rectángulo redondeado"/>
              <p:cNvSpPr/>
              <p:nvPr/>
            </p:nvSpPr>
            <p:spPr>
              <a:xfrm>
                <a:off x="4170083" y="0"/>
                <a:ext cx="1040264" cy="1011236"/>
              </a:xfrm>
              <a:prstGeom prst="roundRect">
                <a:avLst/>
              </a:prstGeom>
              <a:ln>
                <a:solidFill>
                  <a:srgbClr val="E7E7F9"/>
                </a:solidFill>
              </a:ln>
            </p:spPr>
            <p:style>
              <a:lnRef idx="2">
                <a:schemeClr val="accent1"/>
              </a:lnRef>
              <a:fillRef idx="1">
                <a:schemeClr val="lt1"/>
              </a:fillRef>
              <a:effectRef idx="0">
                <a:schemeClr val="accent1"/>
              </a:effectRef>
              <a:fontRef idx="minor">
                <a:schemeClr val="dk1"/>
              </a:fontRef>
            </p:style>
          </p:sp>
          <p:sp>
            <p:nvSpPr>
              <p:cNvPr id="33" name="32 Rectángulo"/>
              <p:cNvSpPr/>
              <p:nvPr/>
            </p:nvSpPr>
            <p:spPr>
              <a:xfrm>
                <a:off x="4219898" y="49129"/>
                <a:ext cx="940633" cy="912978"/>
              </a:xfrm>
              <a:prstGeom prst="rect">
                <a:avLst/>
              </a:prstGeom>
              <a:ln>
                <a:noFill/>
              </a:ln>
            </p:spPr>
            <p:style>
              <a:lnRef idx="0">
                <a:scrgbClr r="0" g="0" b="0"/>
              </a:lnRef>
              <a:fillRef idx="0">
                <a:scrgbClr r="0" g="0" b="0"/>
              </a:fillRef>
              <a:effectRef idx="0">
                <a:scrgbClr r="0" g="0" b="0"/>
              </a:effectRef>
              <a:fontRef idx="minor">
                <a:schemeClr val="dk1"/>
              </a:fontRef>
            </p:style>
            <p:txBody>
              <a:bodyPr lIns="49530" tIns="24765" rIns="49530" bIns="24765" spcCol="1270" anchor="ctr"/>
              <a:lstStyle/>
              <a:p>
                <a:pPr algn="ctr" defTabSz="577850" fontAlgn="auto">
                  <a:lnSpc>
                    <a:spcPct val="90000"/>
                  </a:lnSpc>
                  <a:spcBef>
                    <a:spcPts val="0"/>
                  </a:spcBef>
                  <a:spcAft>
                    <a:spcPct val="35000"/>
                  </a:spcAft>
                  <a:defRPr/>
                </a:pPr>
                <a:r>
                  <a:rPr lang="es-ES" sz="1300" dirty="0">
                    <a:solidFill>
                      <a:schemeClr val="bg1">
                        <a:lumMod val="85000"/>
                      </a:schemeClr>
                    </a:solidFill>
                  </a:rPr>
                  <a:t>Desarrollo Institucional</a:t>
                </a:r>
              </a:p>
            </p:txBody>
          </p:sp>
        </p:grpSp>
      </p:gr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720973" y="1514426"/>
            <a:ext cx="8832850" cy="773112"/>
          </a:xfrm>
        </p:spPr>
        <p:txBody>
          <a:bodyPr wrap="square" lIns="91440" tIns="45720" rIns="91440" bIns="45720" numCol="1" anchorCtr="0" compatLnSpc="1">
            <a:prstTxWarp prst="textNoShape">
              <a:avLst/>
            </a:prstTxWarp>
          </a:bodyPr>
          <a:lstStyle/>
          <a:p>
            <a:pPr marR="0">
              <a:defRPr/>
            </a:pPr>
            <a:r>
              <a:rPr lang="en-US" dirty="0" err="1" smtClean="0">
                <a:effectLst>
                  <a:outerShdw blurRad="38100" dist="38100" dir="2700000" algn="tl">
                    <a:srgbClr val="FFFFFF"/>
                  </a:outerShdw>
                </a:effectLst>
              </a:rPr>
              <a:t>Desarrollo</a:t>
            </a:r>
            <a:r>
              <a:rPr lang="en-US" dirty="0" smtClean="0">
                <a:effectLst>
                  <a:outerShdw blurRad="38100" dist="38100" dir="2700000" algn="tl">
                    <a:srgbClr val="FFFFFF"/>
                  </a:outerShdw>
                </a:effectLst>
              </a:rPr>
              <a:t> Social</a:t>
            </a:r>
          </a:p>
        </p:txBody>
      </p:sp>
      <p:sp>
        <p:nvSpPr>
          <p:cNvPr id="5" name="Rectangle 3"/>
          <p:cNvSpPr txBox="1">
            <a:spLocks noChangeArrowheads="1"/>
          </p:cNvSpPr>
          <p:nvPr/>
        </p:nvSpPr>
        <p:spPr bwMode="auto">
          <a:xfrm>
            <a:off x="5313040" y="1963688"/>
            <a:ext cx="4168775" cy="457200"/>
          </a:xfrm>
          <a:prstGeom prst="rect">
            <a:avLst/>
          </a:prstGeom>
          <a:noFill/>
          <a:ln w="9525">
            <a:noFill/>
            <a:miter lim="800000"/>
            <a:headEnd/>
            <a:tailEnd/>
          </a:ln>
        </p:spPr>
        <p:txBody>
          <a:bodyPr vert="horz" wrap="square" lIns="91440" tIns="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Pct val="95000"/>
              <a:buFont typeface="Wingdings" pitchFamily="2" charset="2"/>
              <a:buNone/>
              <a:tabLst/>
              <a:defRPr/>
            </a:pP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Hacia</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una</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Agenda País </a:t>
            </a:r>
          </a:p>
          <a:p>
            <a:pPr marL="0" marR="0" lvl="0" indent="0" algn="r" defTabSz="914400" rtl="0" eaLnBrk="1" fontAlgn="base" latinLnBrk="0" hangingPunct="1">
              <a:lnSpc>
                <a:spcPct val="100000"/>
              </a:lnSpc>
              <a:spcBef>
                <a:spcPct val="0"/>
              </a:spcBef>
              <a:spcAft>
                <a:spcPct val="0"/>
              </a:spcAft>
              <a:buClrTx/>
              <a:buSzPct val="95000"/>
              <a:buFont typeface="Wingdings" pitchFamily="2" charset="2"/>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Del </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crecimiento</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al </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Desarrollo</a:t>
            </a: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7 Rectángulo"/>
          <p:cNvSpPr/>
          <p:nvPr/>
        </p:nvSpPr>
        <p:spPr>
          <a:xfrm>
            <a:off x="5102225" y="230188"/>
            <a:ext cx="1020763" cy="1217612"/>
          </a:xfrm>
          <a:prstGeom prst="rect">
            <a:avLst/>
          </a:prstGeom>
          <a:ln>
            <a:noFill/>
          </a:ln>
        </p:spPr>
        <p:style>
          <a:lnRef idx="0">
            <a:scrgbClr r="0" g="0" b="0"/>
          </a:lnRef>
          <a:fillRef idx="0">
            <a:scrgbClr r="0" g="0" b="0"/>
          </a:fillRef>
          <a:effectRef idx="0">
            <a:scrgbClr r="0" g="0" b="0"/>
          </a:effectRef>
          <a:fontRef idx="minor">
            <a:schemeClr val="dk1"/>
          </a:fontRef>
        </p:style>
        <p:txBody>
          <a:bodyPr lIns="49530" tIns="24765" rIns="49530" bIns="24765" spcCol="1270" anchor="ctr"/>
          <a:lstStyle/>
          <a:p>
            <a:pPr algn="ctr" defTabSz="577850" fontAlgn="auto">
              <a:lnSpc>
                <a:spcPct val="90000"/>
              </a:lnSpc>
              <a:spcBef>
                <a:spcPts val="0"/>
              </a:spcBef>
              <a:spcAft>
                <a:spcPct val="35000"/>
              </a:spcAft>
              <a:defRPr/>
            </a:pPr>
            <a:r>
              <a:rPr lang="es-ES" sz="1300" dirty="0">
                <a:solidFill>
                  <a:schemeClr val="bg1">
                    <a:lumMod val="85000"/>
                  </a:schemeClr>
                </a:solidFill>
              </a:rPr>
              <a:t>Desarrollo Institucional</a:t>
            </a:r>
          </a:p>
        </p:txBody>
      </p:sp>
      <p:sp>
        <p:nvSpPr>
          <p:cNvPr id="28" name="27 Redondear rectángulo de esquina del mismo lado"/>
          <p:cNvSpPr/>
          <p:nvPr/>
        </p:nvSpPr>
        <p:spPr>
          <a:xfrm rot="5400000">
            <a:off x="3716824" y="-1862017"/>
            <a:ext cx="1273490" cy="7391029"/>
          </a:xfrm>
          <a:prstGeom prst="round2SameRect">
            <a:avLst/>
          </a:prstGeom>
          <a:solidFill>
            <a:srgbClr val="F3DB97"/>
          </a:solidFill>
          <a:ln>
            <a:no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vert="vert270" lIns="0" tIns="0" rIns="0" bIns="0"/>
          <a:lstStyle/>
          <a:p>
            <a:pPr marL="266700" indent="-180975" fontAlgn="auto">
              <a:spcBef>
                <a:spcPts val="0"/>
              </a:spcBef>
              <a:spcAft>
                <a:spcPts val="0"/>
              </a:spcAft>
              <a:buFont typeface="Arial" pitchFamily="34" charset="0"/>
              <a:buChar char="•"/>
              <a:defRPr/>
            </a:pPr>
            <a:r>
              <a:rPr lang="es-ES" sz="2400" b="1" dirty="0"/>
              <a:t>Objetivo 5. Implementación del Plan Nacional de Desarrollo Social en sus 4 Ejes de Acción y 11 Programas Emblemáticos</a:t>
            </a:r>
          </a:p>
        </p:txBody>
      </p:sp>
      <p:sp>
        <p:nvSpPr>
          <p:cNvPr id="32" name="Text Box 2"/>
          <p:cNvSpPr txBox="1">
            <a:spLocks noChangeArrowheads="1"/>
          </p:cNvSpPr>
          <p:nvPr/>
        </p:nvSpPr>
        <p:spPr bwMode="auto">
          <a:xfrm>
            <a:off x="505977" y="2492896"/>
            <a:ext cx="9205023" cy="3816424"/>
          </a:xfrm>
          <a:prstGeom prst="rect">
            <a:avLst/>
          </a:prstGeom>
          <a:noFill/>
          <a:ln w="9525">
            <a:noFill/>
            <a:round/>
            <a:headEnd/>
            <a:tailEnd/>
          </a:ln>
        </p:spPr>
        <p:txBody>
          <a:bodyPr lIns="90000" tIns="46800" rIns="90000" bIns="46800" numCol="2"/>
          <a:lstStyle/>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38</a:t>
            </a:r>
            <a:r>
              <a:rPr lang="es-ES" sz="1600" dirty="0">
                <a:solidFill>
                  <a:srgbClr val="000000"/>
                </a:solidFill>
                <a:latin typeface="+mn-lt"/>
                <a:cs typeface="+mn-cs"/>
              </a:rPr>
              <a:t>. Ampliar la cobertura del Programa </a:t>
            </a:r>
            <a:r>
              <a:rPr lang="es-ES" sz="1600" dirty="0" err="1">
                <a:solidFill>
                  <a:srgbClr val="000000"/>
                </a:solidFill>
                <a:latin typeface="+mn-lt"/>
                <a:cs typeface="+mn-cs"/>
              </a:rPr>
              <a:t>Tekoporá</a:t>
            </a:r>
            <a:r>
              <a:rPr lang="es-ES" sz="1600" dirty="0">
                <a:solidFill>
                  <a:srgbClr val="000000"/>
                </a:solidFill>
                <a:latin typeface="+mn-lt"/>
                <a:cs typeface="+mn-cs"/>
              </a:rPr>
              <a:t>. </a:t>
            </a:r>
            <a:r>
              <a:rPr lang="es-ES" sz="1400" b="1" i="1" dirty="0">
                <a:solidFill>
                  <a:srgbClr val="000000"/>
                </a:solidFill>
                <a:latin typeface="+mn-lt"/>
                <a:cs typeface="+mn-cs"/>
              </a:rPr>
              <a:t>SAS, MH</a:t>
            </a: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39</a:t>
            </a:r>
            <a:r>
              <a:rPr lang="es-ES" sz="1600" dirty="0">
                <a:solidFill>
                  <a:srgbClr val="000000"/>
                </a:solidFill>
                <a:latin typeface="+mn-lt"/>
                <a:cs typeface="+mn-cs"/>
              </a:rPr>
              <a:t>. Ampliar la cobertura del Programa abrazo a 6.000 niños para el año 2013. </a:t>
            </a:r>
            <a:r>
              <a:rPr lang="es-ES" sz="1400" b="1" i="1" dirty="0">
                <a:solidFill>
                  <a:srgbClr val="000000"/>
                </a:solidFill>
                <a:latin typeface="+mn-lt"/>
                <a:cs typeface="+mn-cs"/>
              </a:rPr>
              <a:t>SNNA</a:t>
            </a:r>
            <a:r>
              <a:rPr lang="es-ES" sz="1600" dirty="0">
                <a:solidFill>
                  <a:srgbClr val="000000"/>
                </a:solidFill>
                <a:latin typeface="+mn-lt"/>
                <a:cs typeface="+mn-cs"/>
              </a:rPr>
              <a:t>.</a:t>
            </a: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40</a:t>
            </a:r>
            <a:r>
              <a:rPr lang="es-ES" sz="1600" dirty="0">
                <a:solidFill>
                  <a:srgbClr val="000000"/>
                </a:solidFill>
                <a:latin typeface="+mn-lt"/>
                <a:cs typeface="+mn-cs"/>
              </a:rPr>
              <a:t>. Instalación de 1.300 Unidades de salud de la familia. </a:t>
            </a:r>
            <a:r>
              <a:rPr lang="es-ES" sz="1400" b="1" i="1" dirty="0">
                <a:solidFill>
                  <a:srgbClr val="000000"/>
                </a:solidFill>
                <a:latin typeface="+mn-lt"/>
                <a:cs typeface="+mn-cs"/>
              </a:rPr>
              <a:t>MSPBS </a:t>
            </a: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41. </a:t>
            </a:r>
            <a:r>
              <a:rPr lang="es-ES" sz="1600" dirty="0">
                <a:solidFill>
                  <a:srgbClr val="000000"/>
                </a:solidFill>
                <a:latin typeface="+mn-lt"/>
                <a:cs typeface="+mn-cs"/>
              </a:rPr>
              <a:t>Implementación del Programa Paraguay Lee y Escribe, con una reducción del analfabetismo al 1,9%.</a:t>
            </a:r>
            <a:r>
              <a:rPr lang="es-ES" sz="1400" b="1" i="1" dirty="0">
                <a:solidFill>
                  <a:srgbClr val="000000"/>
                </a:solidFill>
                <a:latin typeface="+mn-lt"/>
                <a:cs typeface="+mn-cs"/>
              </a:rPr>
              <a:t> MEC</a:t>
            </a: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42. </a:t>
            </a:r>
            <a:r>
              <a:rPr lang="es-PY" sz="1600" dirty="0">
                <a:solidFill>
                  <a:srgbClr val="000000"/>
                </a:solidFill>
                <a:latin typeface="+mn-lt"/>
                <a:cs typeface="+mn-cs"/>
              </a:rPr>
              <a:t>Implementación de acciones para el acceso de los habitantes del Paraguay accedan a </a:t>
            </a:r>
            <a:r>
              <a:rPr lang="es-PY" sz="1600" dirty="0" smtClean="0">
                <a:solidFill>
                  <a:srgbClr val="000000"/>
                </a:solidFill>
                <a:latin typeface="+mn-lt"/>
                <a:cs typeface="+mn-cs"/>
              </a:rPr>
              <a:t>sus documentos </a:t>
            </a:r>
            <a:r>
              <a:rPr lang="es-PY" sz="1600" dirty="0">
                <a:solidFill>
                  <a:srgbClr val="000000"/>
                </a:solidFill>
                <a:latin typeface="+mn-lt"/>
                <a:cs typeface="+mn-cs"/>
              </a:rPr>
              <a:t>de identificación civil (Con una cobertura del 98% al 2013) </a:t>
            </a:r>
            <a:r>
              <a:rPr lang="es-PY" sz="1400" b="1" i="1" dirty="0">
                <a:solidFill>
                  <a:srgbClr val="000000"/>
                </a:solidFill>
                <a:latin typeface="+mn-lt"/>
                <a:cs typeface="+mn-cs"/>
              </a:rPr>
              <a:t>MJT, MI</a:t>
            </a:r>
            <a:endParaRPr lang="es-PY"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PY" sz="1600" b="1" dirty="0">
                <a:solidFill>
                  <a:srgbClr val="000000"/>
                </a:solidFill>
                <a:effectLst>
                  <a:outerShdw blurRad="38100" dist="38100" dir="2700000" algn="tl">
                    <a:srgbClr val="000000">
                      <a:alpha val="43137"/>
                    </a:srgbClr>
                  </a:outerShdw>
                </a:effectLst>
                <a:latin typeface="+mn-lt"/>
                <a:cs typeface="+mn-cs"/>
              </a:rPr>
              <a:t>Acción 43</a:t>
            </a:r>
            <a:r>
              <a:rPr lang="es-PY" sz="1600" dirty="0">
                <a:solidFill>
                  <a:srgbClr val="000000"/>
                </a:solidFill>
                <a:latin typeface="+mn-lt"/>
                <a:cs typeface="+mn-cs"/>
              </a:rPr>
              <a:t>.  Implementación del </a:t>
            </a:r>
            <a:r>
              <a:rPr lang="es-ES" sz="1600" dirty="0">
                <a:solidFill>
                  <a:srgbClr val="000000"/>
                </a:solidFill>
                <a:latin typeface="+mn-lt"/>
                <a:cs typeface="+mn-cs"/>
              </a:rPr>
              <a:t>Programa Nacional de Seguridad y Soberanía Alimentaria para la Agricultura Familiar con una cobertura de 130.000 familias</a:t>
            </a:r>
            <a:r>
              <a:rPr lang="es-ES" sz="1400" b="1" i="1" dirty="0">
                <a:solidFill>
                  <a:srgbClr val="000000"/>
                </a:solidFill>
                <a:latin typeface="+mn-lt"/>
                <a:cs typeface="+mn-cs"/>
              </a:rPr>
              <a:t>. MAG.</a:t>
            </a: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44</a:t>
            </a:r>
            <a:r>
              <a:rPr lang="es-ES" sz="1600" dirty="0">
                <a:solidFill>
                  <a:srgbClr val="000000"/>
                </a:solidFill>
                <a:latin typeface="+mn-lt"/>
                <a:cs typeface="+mn-cs"/>
              </a:rPr>
              <a:t>. </a:t>
            </a:r>
            <a:r>
              <a:rPr lang="es-ES" sz="1600" dirty="0" smtClean="0">
                <a:solidFill>
                  <a:srgbClr val="000000"/>
                </a:solidFill>
                <a:latin typeface="+mn-lt"/>
                <a:cs typeface="+mn-cs"/>
              </a:rPr>
              <a:t>Promover la inclusión económica en el marco de un nuevo modelo de desarrollo con equidad social ; e Implementación </a:t>
            </a:r>
            <a:r>
              <a:rPr lang="es-ES" sz="1600" dirty="0">
                <a:solidFill>
                  <a:srgbClr val="000000"/>
                </a:solidFill>
                <a:latin typeface="+mn-lt"/>
                <a:cs typeface="+mn-cs"/>
              </a:rPr>
              <a:t>del Programa de Trabajo Temporal. </a:t>
            </a:r>
            <a:r>
              <a:rPr lang="es-ES" sz="1400" b="1" i="1" dirty="0" smtClean="0">
                <a:solidFill>
                  <a:srgbClr val="000000"/>
                </a:solidFill>
                <a:latin typeface="+mn-lt"/>
                <a:cs typeface="+mn-cs"/>
              </a:rPr>
              <a:t>MJT</a:t>
            </a:r>
            <a:r>
              <a:rPr lang="es-ES" sz="1400" b="1" i="1" dirty="0">
                <a:solidFill>
                  <a:srgbClr val="000000"/>
                </a:solidFill>
                <a:latin typeface="+mn-lt"/>
                <a:cs typeface="+mn-cs"/>
              </a:rPr>
              <a:t>, </a:t>
            </a:r>
            <a:r>
              <a:rPr lang="es-ES" sz="1400" b="1" i="1" dirty="0" smtClean="0">
                <a:solidFill>
                  <a:srgbClr val="000000"/>
                </a:solidFill>
                <a:latin typeface="+mn-lt"/>
                <a:cs typeface="+mn-cs"/>
              </a:rPr>
              <a:t>MOPC, MAG, MIC, STP</a:t>
            </a: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45. </a:t>
            </a:r>
            <a:r>
              <a:rPr lang="es-ES" sz="1600" dirty="0">
                <a:solidFill>
                  <a:srgbClr val="000000"/>
                </a:solidFill>
                <a:latin typeface="+mn-lt"/>
                <a:cs typeface="+mn-cs"/>
              </a:rPr>
              <a:t>Proporcionar soluciones habitacionales para 165.000 familias. </a:t>
            </a:r>
            <a:r>
              <a:rPr lang="es-ES" sz="1400" b="1" i="1" dirty="0">
                <a:solidFill>
                  <a:srgbClr val="000000"/>
                </a:solidFill>
                <a:latin typeface="+mn-lt"/>
                <a:cs typeface="+mn-cs"/>
              </a:rPr>
              <a:t>SENAVITAT, SAS.</a:t>
            </a: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PY" sz="1600" b="1" dirty="0">
                <a:solidFill>
                  <a:srgbClr val="000000"/>
                </a:solidFill>
                <a:effectLst>
                  <a:outerShdw blurRad="38100" dist="38100" dir="2700000" algn="tl">
                    <a:srgbClr val="000000">
                      <a:alpha val="43137"/>
                    </a:srgbClr>
                  </a:outerShdw>
                </a:effectLst>
                <a:latin typeface="+mn-lt"/>
                <a:cs typeface="+mn-cs"/>
              </a:rPr>
              <a:t>Acción 46</a:t>
            </a:r>
            <a:r>
              <a:rPr lang="es-PY" sz="1600" dirty="0">
                <a:solidFill>
                  <a:srgbClr val="000000"/>
                </a:solidFill>
                <a:latin typeface="+mn-lt"/>
                <a:cs typeface="+mn-cs"/>
              </a:rPr>
              <a:t>. Desarrollar programas específicos para lograr el acceso a los servicios de agua y saneamiento en condiciones adecuadas con una cobertura del 80%. </a:t>
            </a:r>
            <a:r>
              <a:rPr lang="es-PY" sz="1400" b="1" i="1" dirty="0">
                <a:solidFill>
                  <a:srgbClr val="000000"/>
                </a:solidFill>
                <a:latin typeface="+mn-lt"/>
                <a:cs typeface="+mn-cs"/>
              </a:rPr>
              <a:t>SENASA.</a:t>
            </a:r>
            <a:endParaRPr lang="es-PY" sz="1600" b="1" i="1" dirty="0">
              <a:solidFill>
                <a:srgbClr val="000000"/>
              </a:solidFill>
              <a:latin typeface="+mn-lt"/>
              <a:cs typeface="+mn-cs"/>
            </a:endParaRPr>
          </a:p>
        </p:txBody>
      </p:sp>
      <p:sp>
        <p:nvSpPr>
          <p:cNvPr id="13" name="12 Rectángulo redondeado"/>
          <p:cNvSpPr/>
          <p:nvPr/>
        </p:nvSpPr>
        <p:spPr>
          <a:xfrm>
            <a:off x="428625" y="165100"/>
            <a:ext cx="1171575" cy="1103024"/>
          </a:xfrm>
          <a:prstGeom prst="roundRect">
            <a:avLst/>
          </a:prstGeom>
          <a:ln>
            <a:solidFill>
              <a:srgbClr val="F3DB97"/>
            </a:solidFill>
          </a:ln>
        </p:spPr>
        <p:style>
          <a:lnRef idx="2">
            <a:schemeClr val="accent1"/>
          </a:lnRef>
          <a:fillRef idx="1">
            <a:schemeClr val="lt1"/>
          </a:fillRef>
          <a:effectRef idx="0">
            <a:schemeClr val="accent1"/>
          </a:effectRef>
          <a:fontRef idx="minor">
            <a:schemeClr val="dk1"/>
          </a:fontRef>
        </p:style>
        <p:txBody>
          <a:bodyPr anchor="ctr"/>
          <a:lstStyle/>
          <a:p>
            <a:pPr algn="ctr" defTabSz="889000" fontAlgn="auto">
              <a:lnSpc>
                <a:spcPct val="90000"/>
              </a:lnSpc>
              <a:spcBef>
                <a:spcPts val="0"/>
              </a:spcBef>
              <a:spcAft>
                <a:spcPct val="35000"/>
              </a:spcAft>
              <a:defRPr/>
            </a:pPr>
            <a:r>
              <a:rPr lang="es-ES" sz="1400" dirty="0">
                <a:solidFill>
                  <a:schemeClr val="bg1">
                    <a:lumMod val="85000"/>
                  </a:schemeClr>
                </a:solidFill>
              </a:rPr>
              <a:t>Paraguay produce</a:t>
            </a:r>
          </a:p>
        </p:txBody>
      </p:sp>
      <p:sp>
        <p:nvSpPr>
          <p:cNvPr id="11" name="10 Rectángulo redondeado"/>
          <p:cNvSpPr/>
          <p:nvPr/>
        </p:nvSpPr>
        <p:spPr>
          <a:xfrm>
            <a:off x="1676400" y="165100"/>
            <a:ext cx="1327150" cy="1103024"/>
          </a:xfrm>
          <a:prstGeom prst="roundRect">
            <a:avLst/>
          </a:prstGeom>
          <a:ln>
            <a:solidFill>
              <a:srgbClr val="F3DB97"/>
            </a:solidFill>
          </a:ln>
        </p:spPr>
        <p:style>
          <a:lnRef idx="2">
            <a:schemeClr val="accent1"/>
          </a:lnRef>
          <a:fillRef idx="1">
            <a:schemeClr val="lt1"/>
          </a:fillRef>
          <a:effectRef idx="0">
            <a:schemeClr val="accent1"/>
          </a:effectRef>
          <a:fontRef idx="minor">
            <a:schemeClr val="dk1"/>
          </a:fontRef>
        </p:style>
        <p:txBody>
          <a:bodyPr anchor="ctr"/>
          <a:lstStyle/>
          <a:p>
            <a:pPr algn="ctr" defTabSz="889000" fontAlgn="auto">
              <a:lnSpc>
                <a:spcPct val="90000"/>
              </a:lnSpc>
              <a:spcBef>
                <a:spcPts val="0"/>
              </a:spcBef>
              <a:spcAft>
                <a:spcPct val="35000"/>
              </a:spcAft>
              <a:defRPr/>
            </a:pPr>
            <a:r>
              <a:rPr lang="es-ES" sz="1400" dirty="0">
                <a:solidFill>
                  <a:schemeClr val="bg1">
                    <a:lumMod val="85000"/>
                  </a:schemeClr>
                </a:solidFill>
              </a:rPr>
              <a:t>Paraguay Competitivo e Integrado</a:t>
            </a:r>
          </a:p>
        </p:txBody>
      </p:sp>
      <p:sp>
        <p:nvSpPr>
          <p:cNvPr id="7" name="6 Rectángulo redondeado"/>
          <p:cNvSpPr/>
          <p:nvPr/>
        </p:nvSpPr>
        <p:spPr>
          <a:xfrm>
            <a:off x="5030788" y="136525"/>
            <a:ext cx="1125537" cy="1103024"/>
          </a:xfrm>
          <a:prstGeom prst="roundRect">
            <a:avLst/>
          </a:prstGeom>
          <a:ln>
            <a:solidFill>
              <a:srgbClr val="F3DB97"/>
            </a:solidFill>
          </a:ln>
        </p:spPr>
        <p:style>
          <a:lnRef idx="2">
            <a:schemeClr val="accent1"/>
          </a:lnRef>
          <a:fillRef idx="1">
            <a:schemeClr val="lt1"/>
          </a:fillRef>
          <a:effectRef idx="0">
            <a:schemeClr val="accent1"/>
          </a:effectRef>
          <a:fontRef idx="minor">
            <a:schemeClr val="dk1"/>
          </a:fontRef>
        </p:style>
      </p:sp>
      <p:sp>
        <p:nvSpPr>
          <p:cNvPr id="14" name="13 Rectángulo redondeado"/>
          <p:cNvSpPr/>
          <p:nvPr/>
        </p:nvSpPr>
        <p:spPr>
          <a:xfrm>
            <a:off x="3081290" y="165645"/>
            <a:ext cx="1871579" cy="1103115"/>
          </a:xfrm>
          <a:prstGeom prst="roundRect">
            <a:avLst/>
          </a:prstGeom>
          <a:solidFill>
            <a:srgbClr val="C09316"/>
          </a:solidFill>
          <a:ln/>
        </p:spPr>
        <p:style>
          <a:lnRef idx="0">
            <a:schemeClr val="accent6"/>
          </a:lnRef>
          <a:fillRef idx="3">
            <a:schemeClr val="accent6"/>
          </a:fillRef>
          <a:effectRef idx="3">
            <a:schemeClr val="accent6"/>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889000" fontAlgn="auto">
              <a:lnSpc>
                <a:spcPct val="90000"/>
              </a:lnSpc>
              <a:spcBef>
                <a:spcPts val="0"/>
              </a:spcBef>
              <a:spcAft>
                <a:spcPct val="35000"/>
              </a:spcAft>
              <a:defRPr/>
            </a:pPr>
            <a:r>
              <a:rPr lang="es-ES" sz="2400" b="1" spc="50" dirty="0">
                <a:ln w="11430"/>
                <a:solidFill>
                  <a:srgbClr val="C09316"/>
                </a:solidFill>
                <a:effectLst>
                  <a:outerShdw blurRad="76200" dist="50800" dir="5400000" algn="tl" rotWithShape="0">
                    <a:srgbClr val="000000">
                      <a:alpha val="65000"/>
                    </a:srgbClr>
                  </a:outerShdw>
                </a:effectLst>
              </a:rPr>
              <a:t>Desarrollo Social</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14 Rectángulo redondeado"/>
          <p:cNvSpPr/>
          <p:nvPr/>
        </p:nvSpPr>
        <p:spPr>
          <a:xfrm>
            <a:off x="5030788" y="136525"/>
            <a:ext cx="1125537" cy="1347788"/>
          </a:xfrm>
          <a:prstGeom prst="roundRect">
            <a:avLst/>
          </a:prstGeom>
          <a:ln>
            <a:solidFill>
              <a:srgbClr val="F3DB97"/>
            </a:solidFill>
          </a:ln>
        </p:spPr>
        <p:style>
          <a:lnRef idx="2">
            <a:schemeClr val="accent1"/>
          </a:lnRef>
          <a:fillRef idx="1">
            <a:schemeClr val="lt1"/>
          </a:fillRef>
          <a:effectRef idx="0">
            <a:schemeClr val="accent1"/>
          </a:effectRef>
          <a:fontRef idx="minor">
            <a:schemeClr val="dk1"/>
          </a:fontRef>
        </p:style>
      </p:sp>
      <p:sp>
        <p:nvSpPr>
          <p:cNvPr id="13" name="12 Rectángulo redondeado"/>
          <p:cNvSpPr/>
          <p:nvPr/>
        </p:nvSpPr>
        <p:spPr>
          <a:xfrm>
            <a:off x="428625" y="165100"/>
            <a:ext cx="1171575" cy="1347788"/>
          </a:xfrm>
          <a:prstGeom prst="roundRect">
            <a:avLst/>
          </a:prstGeom>
          <a:ln>
            <a:solidFill>
              <a:srgbClr val="F3DB97"/>
            </a:solidFill>
          </a:ln>
        </p:spPr>
        <p:style>
          <a:lnRef idx="2">
            <a:schemeClr val="accent1"/>
          </a:lnRef>
          <a:fillRef idx="1">
            <a:schemeClr val="lt1"/>
          </a:fillRef>
          <a:effectRef idx="0">
            <a:schemeClr val="accent1"/>
          </a:effectRef>
          <a:fontRef idx="minor">
            <a:schemeClr val="dk1"/>
          </a:fontRef>
        </p:style>
        <p:txBody>
          <a:bodyPr anchor="ctr"/>
          <a:lstStyle/>
          <a:p>
            <a:pPr algn="ctr" defTabSz="889000" fontAlgn="auto">
              <a:lnSpc>
                <a:spcPct val="90000"/>
              </a:lnSpc>
              <a:spcBef>
                <a:spcPts val="0"/>
              </a:spcBef>
              <a:spcAft>
                <a:spcPct val="35000"/>
              </a:spcAft>
              <a:defRPr/>
            </a:pPr>
            <a:r>
              <a:rPr lang="es-ES" sz="1400" dirty="0">
                <a:solidFill>
                  <a:schemeClr val="bg1">
                    <a:lumMod val="85000"/>
                  </a:schemeClr>
                </a:solidFill>
              </a:rPr>
              <a:t>Paraguay produce</a:t>
            </a:r>
          </a:p>
        </p:txBody>
      </p:sp>
      <p:sp>
        <p:nvSpPr>
          <p:cNvPr id="11" name="10 Rectángulo redondeado"/>
          <p:cNvSpPr/>
          <p:nvPr/>
        </p:nvSpPr>
        <p:spPr>
          <a:xfrm>
            <a:off x="1676400" y="165100"/>
            <a:ext cx="1327150" cy="1347788"/>
          </a:xfrm>
          <a:prstGeom prst="roundRect">
            <a:avLst/>
          </a:prstGeom>
          <a:ln>
            <a:solidFill>
              <a:srgbClr val="F3DB97"/>
            </a:solidFill>
          </a:ln>
        </p:spPr>
        <p:style>
          <a:lnRef idx="2">
            <a:schemeClr val="accent1"/>
          </a:lnRef>
          <a:fillRef idx="1">
            <a:schemeClr val="lt1"/>
          </a:fillRef>
          <a:effectRef idx="0">
            <a:schemeClr val="accent1"/>
          </a:effectRef>
          <a:fontRef idx="minor">
            <a:schemeClr val="dk1"/>
          </a:fontRef>
        </p:style>
        <p:txBody>
          <a:bodyPr anchor="ctr"/>
          <a:lstStyle/>
          <a:p>
            <a:pPr algn="ctr" defTabSz="889000" fontAlgn="auto">
              <a:lnSpc>
                <a:spcPct val="90000"/>
              </a:lnSpc>
              <a:spcBef>
                <a:spcPts val="0"/>
              </a:spcBef>
              <a:spcAft>
                <a:spcPct val="35000"/>
              </a:spcAft>
              <a:defRPr/>
            </a:pPr>
            <a:r>
              <a:rPr lang="es-ES" sz="1400" dirty="0">
                <a:solidFill>
                  <a:schemeClr val="bg1">
                    <a:lumMod val="85000"/>
                  </a:schemeClr>
                </a:solidFill>
              </a:rPr>
              <a:t>Paraguay Competitivo e Integrado</a:t>
            </a:r>
          </a:p>
        </p:txBody>
      </p:sp>
      <p:sp>
        <p:nvSpPr>
          <p:cNvPr id="32" name="Text Box 2"/>
          <p:cNvSpPr txBox="1">
            <a:spLocks noChangeArrowheads="1"/>
          </p:cNvSpPr>
          <p:nvPr/>
        </p:nvSpPr>
        <p:spPr bwMode="auto">
          <a:xfrm>
            <a:off x="505977" y="2852936"/>
            <a:ext cx="9205552" cy="3744416"/>
          </a:xfrm>
          <a:prstGeom prst="rect">
            <a:avLst/>
          </a:prstGeom>
          <a:noFill/>
          <a:ln w="9525">
            <a:noFill/>
            <a:round/>
            <a:headEnd/>
            <a:tailEnd/>
          </a:ln>
        </p:spPr>
        <p:txBody>
          <a:bodyPr lIns="90000" tIns="46800" rIns="90000" bIns="46800" numCol="2"/>
          <a:lstStyle/>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PY" sz="1600" b="1" dirty="0">
                <a:solidFill>
                  <a:srgbClr val="000000"/>
                </a:solidFill>
                <a:effectLst>
                  <a:outerShdw blurRad="38100" dist="38100" dir="2700000" algn="tl">
                    <a:srgbClr val="000000">
                      <a:alpha val="43137"/>
                    </a:srgbClr>
                  </a:outerShdw>
                </a:effectLst>
                <a:latin typeface="+mn-lt"/>
                <a:cs typeface="+mn-cs"/>
              </a:rPr>
              <a:t>Acción 47</a:t>
            </a:r>
            <a:r>
              <a:rPr lang="es-PY" sz="1600" dirty="0">
                <a:solidFill>
                  <a:srgbClr val="000000"/>
                </a:solidFill>
                <a:latin typeface="+mn-lt"/>
                <a:cs typeface="+mn-cs"/>
              </a:rPr>
              <a:t>. </a:t>
            </a:r>
            <a:r>
              <a:rPr lang="es-ES" sz="1600" dirty="0">
                <a:solidFill>
                  <a:srgbClr val="000000"/>
                </a:solidFill>
                <a:latin typeface="+mn-lt"/>
                <a:cs typeface="+mn-cs"/>
              </a:rPr>
              <a:t>Desarrollo en forma concertada, entre las instituciones y organizaciones, procesos de solución de los problemas urgentes de los asentamientos rurales por parte de la CEPRA (cobertura del 82.000 familias). </a:t>
            </a:r>
            <a:r>
              <a:rPr lang="es-ES" sz="1400" i="1" dirty="0">
                <a:solidFill>
                  <a:srgbClr val="000000"/>
                </a:solidFill>
                <a:latin typeface="+mn-lt"/>
                <a:cs typeface="+mn-cs"/>
              </a:rPr>
              <a:t>INDERT.</a:t>
            </a:r>
            <a:endParaRPr lang="es-ES" sz="1600"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48</a:t>
            </a:r>
            <a:r>
              <a:rPr lang="es-ES" sz="1600" dirty="0">
                <a:solidFill>
                  <a:srgbClr val="000000"/>
                </a:solidFill>
                <a:latin typeface="+mn-lt"/>
                <a:cs typeface="+mn-cs"/>
              </a:rPr>
              <a:t>. </a:t>
            </a:r>
            <a:r>
              <a:rPr lang="es-PY" sz="1600" dirty="0">
                <a:solidFill>
                  <a:srgbClr val="000000"/>
                </a:solidFill>
                <a:latin typeface="+mn-lt"/>
                <a:cs typeface="+mn-cs"/>
              </a:rPr>
              <a:t>Dar continuidad al proceso de </a:t>
            </a:r>
            <a:r>
              <a:rPr lang="es-ES" sz="1600" dirty="0">
                <a:solidFill>
                  <a:srgbClr val="000000"/>
                </a:solidFill>
                <a:latin typeface="+mn-lt"/>
                <a:cs typeface="+mn-cs"/>
              </a:rPr>
              <a:t>acceso y titulación de  tierras comunitarias  a los pueblos indígenas que habitan el Paraguay con una meta de 279.000 has</a:t>
            </a:r>
            <a:r>
              <a:rPr lang="es-ES" sz="1400" i="1" dirty="0">
                <a:solidFill>
                  <a:srgbClr val="000000"/>
                </a:solidFill>
                <a:latin typeface="+mn-lt"/>
                <a:cs typeface="+mn-cs"/>
              </a:rPr>
              <a:t>. INDI</a:t>
            </a:r>
            <a:endParaRPr lang="en-US" sz="1600"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49</a:t>
            </a:r>
            <a:r>
              <a:rPr lang="es-ES" sz="1600" dirty="0">
                <a:solidFill>
                  <a:srgbClr val="000000"/>
                </a:solidFill>
                <a:latin typeface="+mn-lt"/>
                <a:cs typeface="+mn-cs"/>
              </a:rPr>
              <a:t>. Elaboración de un cuadro de mando integral de los programas sociales; realizar el monitoreo permanente y reportar al Presidente. </a:t>
            </a:r>
            <a:r>
              <a:rPr lang="es-ES" sz="1400" i="1" dirty="0">
                <a:solidFill>
                  <a:srgbClr val="000000"/>
                </a:solidFill>
                <a:latin typeface="+mn-lt"/>
                <a:cs typeface="+mn-cs"/>
              </a:rPr>
              <a:t>SIGOB, STP</a:t>
            </a:r>
            <a:endParaRPr lang="es-ES" sz="1600"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dirty="0">
                <a:solidFill>
                  <a:srgbClr val="000000"/>
                </a:solidFill>
                <a:latin typeface="+mn-lt"/>
                <a:cs typeface="+mn-cs"/>
              </a:rPr>
              <a:t> </a:t>
            </a:r>
          </a:p>
          <a:p>
            <a:pPr marL="315913" indent="-315913" fontAlgn="auto">
              <a:spcBef>
                <a:spcPts val="700"/>
              </a:spcBef>
              <a:spcAft>
                <a:spcPts val="0"/>
              </a:spcAft>
              <a:buClr>
                <a:srgbClr val="DA1F28"/>
              </a:buClr>
              <a:buSzPct val="6000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dirty="0">
              <a:solidFill>
                <a:srgbClr val="000000"/>
              </a:solidFill>
              <a:latin typeface="+mn-lt"/>
              <a:cs typeface="+mn-cs"/>
            </a:endParaRPr>
          </a:p>
        </p:txBody>
      </p:sp>
      <p:sp>
        <p:nvSpPr>
          <p:cNvPr id="9" name="8 Redondear rectángulo de esquina del mismo lado"/>
          <p:cNvSpPr/>
          <p:nvPr/>
        </p:nvSpPr>
        <p:spPr>
          <a:xfrm rot="5400000">
            <a:off x="3716824" y="-1502370"/>
            <a:ext cx="1273490" cy="7391029"/>
          </a:xfrm>
          <a:prstGeom prst="round2SameRect">
            <a:avLst/>
          </a:prstGeom>
          <a:solidFill>
            <a:srgbClr val="F3DB97"/>
          </a:solidFill>
          <a:ln>
            <a:no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vert="vert270" lIns="0" tIns="0" rIns="0" bIns="0"/>
          <a:lstStyle/>
          <a:p>
            <a:pPr marL="266700" indent="-180975" fontAlgn="auto">
              <a:spcBef>
                <a:spcPts val="0"/>
              </a:spcBef>
              <a:spcAft>
                <a:spcPts val="0"/>
              </a:spcAft>
              <a:buFont typeface="Arial" pitchFamily="34" charset="0"/>
              <a:buChar char="•"/>
              <a:defRPr/>
            </a:pPr>
            <a:r>
              <a:rPr lang="es-ES" sz="2400" b="1" dirty="0"/>
              <a:t>Objetivo 5. Implementación del Plan Nacional de Desarrollo Social en sus 4 Ejes de Acción y 11 Programas Emblemáticos</a:t>
            </a:r>
          </a:p>
        </p:txBody>
      </p:sp>
      <p:sp>
        <p:nvSpPr>
          <p:cNvPr id="10" name="9 Rectángulo"/>
          <p:cNvSpPr/>
          <p:nvPr/>
        </p:nvSpPr>
        <p:spPr>
          <a:xfrm>
            <a:off x="5102225" y="230188"/>
            <a:ext cx="1020763" cy="1217612"/>
          </a:xfrm>
          <a:prstGeom prst="rect">
            <a:avLst/>
          </a:prstGeom>
          <a:ln>
            <a:noFill/>
          </a:ln>
        </p:spPr>
        <p:style>
          <a:lnRef idx="0">
            <a:scrgbClr r="0" g="0" b="0"/>
          </a:lnRef>
          <a:fillRef idx="0">
            <a:scrgbClr r="0" g="0" b="0"/>
          </a:fillRef>
          <a:effectRef idx="0">
            <a:scrgbClr r="0" g="0" b="0"/>
          </a:effectRef>
          <a:fontRef idx="minor">
            <a:schemeClr val="dk1"/>
          </a:fontRef>
        </p:style>
        <p:txBody>
          <a:bodyPr lIns="49530" tIns="24765" rIns="49530" bIns="24765" spcCol="1270" anchor="ctr"/>
          <a:lstStyle/>
          <a:p>
            <a:pPr algn="ctr" defTabSz="577850" fontAlgn="auto">
              <a:lnSpc>
                <a:spcPct val="90000"/>
              </a:lnSpc>
              <a:spcBef>
                <a:spcPts val="0"/>
              </a:spcBef>
              <a:spcAft>
                <a:spcPct val="35000"/>
              </a:spcAft>
              <a:defRPr/>
            </a:pPr>
            <a:r>
              <a:rPr lang="es-ES" sz="1300" dirty="0">
                <a:solidFill>
                  <a:schemeClr val="bg1">
                    <a:lumMod val="85000"/>
                  </a:schemeClr>
                </a:solidFill>
              </a:rPr>
              <a:t>Desarrollo Institucional</a:t>
            </a:r>
          </a:p>
        </p:txBody>
      </p:sp>
      <p:sp>
        <p:nvSpPr>
          <p:cNvPr id="12" name="11 Rectángulo redondeado"/>
          <p:cNvSpPr/>
          <p:nvPr/>
        </p:nvSpPr>
        <p:spPr>
          <a:xfrm>
            <a:off x="3081290" y="165645"/>
            <a:ext cx="1871579" cy="1347899"/>
          </a:xfrm>
          <a:prstGeom prst="roundRect">
            <a:avLst/>
          </a:prstGeom>
          <a:solidFill>
            <a:srgbClr val="C09316"/>
          </a:solidFill>
          <a:ln/>
        </p:spPr>
        <p:style>
          <a:lnRef idx="0">
            <a:schemeClr val="accent6"/>
          </a:lnRef>
          <a:fillRef idx="3">
            <a:schemeClr val="accent6"/>
          </a:fillRef>
          <a:effectRef idx="3">
            <a:schemeClr val="accent6"/>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889000" fontAlgn="auto">
              <a:lnSpc>
                <a:spcPct val="90000"/>
              </a:lnSpc>
              <a:spcBef>
                <a:spcPts val="0"/>
              </a:spcBef>
              <a:spcAft>
                <a:spcPct val="35000"/>
              </a:spcAft>
              <a:defRPr/>
            </a:pPr>
            <a:r>
              <a:rPr lang="es-ES" sz="2400" b="1" spc="50" dirty="0">
                <a:ln w="11430"/>
                <a:solidFill>
                  <a:srgbClr val="C09316"/>
                </a:solidFill>
                <a:effectLst>
                  <a:outerShdw blurRad="76200" dist="50800" dir="5400000" algn="tl" rotWithShape="0">
                    <a:srgbClr val="000000">
                      <a:alpha val="65000"/>
                    </a:srgbClr>
                  </a:outerShdw>
                </a:effectLst>
              </a:rPr>
              <a:t>Desarrollo Social</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648965" y="1658442"/>
            <a:ext cx="8832850" cy="773112"/>
          </a:xfrm>
        </p:spPr>
        <p:txBody>
          <a:bodyPr wrap="square" lIns="91440" tIns="45720" rIns="91440" bIns="45720" numCol="1" anchorCtr="0" compatLnSpc="1">
            <a:prstTxWarp prst="textNoShape">
              <a:avLst/>
            </a:prstTxWarp>
          </a:bodyPr>
          <a:lstStyle/>
          <a:p>
            <a:pPr marR="0">
              <a:defRPr/>
            </a:pPr>
            <a:r>
              <a:rPr lang="en-US" dirty="0" smtClean="0">
                <a:effectLst>
                  <a:outerShdw blurRad="38100" dist="38100" dir="2700000" algn="tl">
                    <a:srgbClr val="FFFFFF"/>
                  </a:outerShdw>
                </a:effectLst>
              </a:rPr>
              <a:t>Paraguay  </a:t>
            </a:r>
            <a:r>
              <a:rPr lang="en-US" dirty="0" err="1" smtClean="0">
                <a:effectLst>
                  <a:outerShdw blurRad="38100" dist="38100" dir="2700000" algn="tl">
                    <a:srgbClr val="FFFFFF"/>
                  </a:outerShdw>
                </a:effectLst>
              </a:rPr>
              <a:t>Democrático</a:t>
            </a:r>
            <a:r>
              <a:rPr lang="en-US" dirty="0" smtClean="0">
                <a:effectLst>
                  <a:outerShdw blurRad="38100" dist="38100" dir="2700000" algn="tl">
                    <a:srgbClr val="FFFFFF"/>
                  </a:outerShdw>
                </a:effectLst>
              </a:rPr>
              <a:t> e </a:t>
            </a:r>
            <a:r>
              <a:rPr lang="en-US" dirty="0" err="1" smtClean="0">
                <a:effectLst>
                  <a:outerShdw blurRad="38100" dist="38100" dir="2700000" algn="tl">
                    <a:srgbClr val="FFFFFF"/>
                  </a:outerShdw>
                </a:effectLst>
              </a:rPr>
              <a:t>Intitucionalizado</a:t>
            </a:r>
            <a:endParaRPr lang="en-US" dirty="0" smtClean="0">
              <a:effectLst>
                <a:outerShdw blurRad="38100" dist="38100" dir="2700000" algn="tl">
                  <a:srgbClr val="FFFFFF"/>
                </a:outerShdw>
              </a:effectLst>
            </a:endParaRPr>
          </a:p>
        </p:txBody>
      </p:sp>
      <p:sp>
        <p:nvSpPr>
          <p:cNvPr id="5" name="Rectangle 3"/>
          <p:cNvSpPr>
            <a:spLocks noGrp="1" noChangeArrowheads="1"/>
          </p:cNvSpPr>
          <p:nvPr>
            <p:ph type="subTitle" idx="1"/>
          </p:nvPr>
        </p:nvSpPr>
        <p:spPr>
          <a:xfrm>
            <a:off x="5313040" y="2204864"/>
            <a:ext cx="4168775" cy="457200"/>
          </a:xfrm>
        </p:spPr>
        <p:txBody>
          <a:bodyPr/>
          <a:lstStyle/>
          <a:p>
            <a:pPr>
              <a:spcBef>
                <a:spcPct val="0"/>
              </a:spcBef>
            </a:pPr>
            <a:r>
              <a:rPr lang="en-US" b="1" dirty="0" err="1" smtClean="0"/>
              <a:t>Hacia</a:t>
            </a:r>
            <a:r>
              <a:rPr lang="en-US" b="1" dirty="0" smtClean="0"/>
              <a:t> </a:t>
            </a:r>
            <a:r>
              <a:rPr lang="en-US" b="1" dirty="0" err="1" smtClean="0"/>
              <a:t>una</a:t>
            </a:r>
            <a:r>
              <a:rPr lang="en-US" b="1" dirty="0" smtClean="0"/>
              <a:t> Agenda País </a:t>
            </a:r>
          </a:p>
          <a:p>
            <a:pPr>
              <a:spcBef>
                <a:spcPct val="0"/>
              </a:spcBef>
            </a:pPr>
            <a:r>
              <a:rPr lang="en-US" b="1" dirty="0" smtClean="0"/>
              <a:t>Del </a:t>
            </a:r>
            <a:r>
              <a:rPr lang="en-US" b="1" dirty="0" err="1" smtClean="0"/>
              <a:t>crecimiento</a:t>
            </a:r>
            <a:r>
              <a:rPr lang="en-US" b="1" dirty="0" smtClean="0"/>
              <a:t> al </a:t>
            </a:r>
            <a:r>
              <a:rPr lang="en-US" b="1" dirty="0" err="1" smtClean="0"/>
              <a:t>Desarrollo</a:t>
            </a:r>
            <a:endParaRPr lang="en-US" b="1"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Rectángulo redondeado"/>
          <p:cNvSpPr/>
          <p:nvPr/>
        </p:nvSpPr>
        <p:spPr>
          <a:xfrm>
            <a:off x="428625" y="165100"/>
            <a:ext cx="1171575" cy="1174750"/>
          </a:xfrm>
          <a:prstGeom prst="round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889000" fontAlgn="auto">
              <a:lnSpc>
                <a:spcPct val="90000"/>
              </a:lnSpc>
              <a:spcBef>
                <a:spcPts val="0"/>
              </a:spcBef>
              <a:spcAft>
                <a:spcPct val="35000"/>
              </a:spcAft>
              <a:defRPr/>
            </a:pPr>
            <a:r>
              <a:rPr lang="es-ES" sz="1400" dirty="0">
                <a:solidFill>
                  <a:schemeClr val="bg1">
                    <a:lumMod val="85000"/>
                  </a:schemeClr>
                </a:solidFill>
              </a:rPr>
              <a:t>Paraguay produce</a:t>
            </a:r>
          </a:p>
        </p:txBody>
      </p:sp>
      <p:sp>
        <p:nvSpPr>
          <p:cNvPr id="11" name="10 Rectángulo redondeado"/>
          <p:cNvSpPr/>
          <p:nvPr/>
        </p:nvSpPr>
        <p:spPr>
          <a:xfrm>
            <a:off x="1676400" y="165100"/>
            <a:ext cx="1327150" cy="1174750"/>
          </a:xfrm>
          <a:prstGeom prst="round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889000" fontAlgn="auto">
              <a:lnSpc>
                <a:spcPct val="90000"/>
              </a:lnSpc>
              <a:spcBef>
                <a:spcPts val="0"/>
              </a:spcBef>
              <a:spcAft>
                <a:spcPct val="35000"/>
              </a:spcAft>
              <a:defRPr/>
            </a:pPr>
            <a:r>
              <a:rPr lang="es-ES" sz="1400" dirty="0">
                <a:solidFill>
                  <a:schemeClr val="bg1">
                    <a:lumMod val="85000"/>
                  </a:schemeClr>
                </a:solidFill>
              </a:rPr>
              <a:t>Paraguay Competitivo e Integrado</a:t>
            </a:r>
          </a:p>
        </p:txBody>
      </p:sp>
      <p:sp>
        <p:nvSpPr>
          <p:cNvPr id="28" name="27 Redondear rectángulo de esquina del mismo lado"/>
          <p:cNvSpPr/>
          <p:nvPr/>
        </p:nvSpPr>
        <p:spPr>
          <a:xfrm rot="5400000">
            <a:off x="4341268" y="-2271020"/>
            <a:ext cx="1195521" cy="8471150"/>
          </a:xfrm>
          <a:prstGeom prst="round2SameRect">
            <a:avLst/>
          </a:prstGeom>
          <a:solidFill>
            <a:schemeClr val="bg1">
              <a:lumMod val="85000"/>
            </a:schemeClr>
          </a:solidFill>
          <a:ln>
            <a:no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vert="vert270"/>
          <a:lstStyle/>
          <a:p>
            <a:pPr>
              <a:defRPr/>
            </a:pPr>
            <a:r>
              <a:rPr lang="es-ES" sz="2800" b="1" dirty="0"/>
              <a:t>Objetivo</a:t>
            </a:r>
            <a:r>
              <a:rPr lang="es-MX" sz="2800" b="1" dirty="0"/>
              <a:t> 6: Adecuar la estructura organizacional del Sector Público y mejorar la eficiencia</a:t>
            </a:r>
            <a:endParaRPr lang="en-US" sz="2800" b="1" dirty="0"/>
          </a:p>
        </p:txBody>
      </p:sp>
      <p:sp>
        <p:nvSpPr>
          <p:cNvPr id="32" name="Text Box 2"/>
          <p:cNvSpPr txBox="1">
            <a:spLocks noChangeArrowheads="1"/>
          </p:cNvSpPr>
          <p:nvPr/>
        </p:nvSpPr>
        <p:spPr bwMode="auto">
          <a:xfrm>
            <a:off x="351018" y="2636912"/>
            <a:ext cx="9361170" cy="3622262"/>
          </a:xfrm>
          <a:prstGeom prst="rect">
            <a:avLst/>
          </a:prstGeom>
          <a:noFill/>
          <a:ln w="9525">
            <a:noFill/>
            <a:round/>
            <a:headEnd/>
            <a:tailEnd/>
          </a:ln>
        </p:spPr>
        <p:txBody>
          <a:bodyPr lIns="90000" tIns="46800" rIns="90000" bIns="46800" numCol="2"/>
          <a:lstStyle/>
          <a:p>
            <a:pPr marL="342900" indent="-342900"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MX" b="1" dirty="0">
                <a:solidFill>
                  <a:srgbClr val="000000"/>
                </a:solidFill>
                <a:effectLst>
                  <a:outerShdw blurRad="38100" dist="38100" dir="2700000" algn="tl">
                    <a:srgbClr val="000000">
                      <a:alpha val="43137"/>
                    </a:srgbClr>
                  </a:outerShdw>
                </a:effectLst>
                <a:latin typeface="+mn-lt"/>
                <a:cs typeface="+mn-cs"/>
              </a:rPr>
              <a:t>Acción  50</a:t>
            </a:r>
            <a:r>
              <a:rPr lang="es-MX" dirty="0">
                <a:solidFill>
                  <a:srgbClr val="000000"/>
                </a:solidFill>
                <a:latin typeface="+mn-lt"/>
                <a:cs typeface="+mn-cs"/>
              </a:rPr>
              <a:t>. Implementación de la gestión presupuestaria orientada a resultados. </a:t>
            </a:r>
            <a:r>
              <a:rPr lang="es-MX" sz="1400" b="1" i="1" dirty="0">
                <a:solidFill>
                  <a:srgbClr val="000000"/>
                </a:solidFill>
                <a:latin typeface="+mn-lt"/>
                <a:cs typeface="+mn-cs"/>
              </a:rPr>
              <a:t>STP – MH</a:t>
            </a:r>
          </a:p>
          <a:p>
            <a:pPr marL="342900" indent="-342900"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rgbClr val="000000"/>
                </a:solidFill>
                <a:effectLst>
                  <a:outerShdw blurRad="38100" dist="38100" dir="2700000" algn="tl">
                    <a:srgbClr val="000000">
                      <a:alpha val="43137"/>
                    </a:srgbClr>
                  </a:outerShdw>
                </a:effectLst>
                <a:latin typeface="+mn-lt"/>
                <a:cs typeface="+mn-cs"/>
              </a:rPr>
              <a:t>Acción  51</a:t>
            </a:r>
            <a:r>
              <a:rPr lang="es-ES" dirty="0">
                <a:solidFill>
                  <a:srgbClr val="000000"/>
                </a:solidFill>
                <a:latin typeface="+mn-lt"/>
                <a:cs typeface="+mn-cs"/>
              </a:rPr>
              <a:t>. Establecimiento de un sistema de monitoreo y evaluación de la gestión pública.  </a:t>
            </a:r>
            <a:r>
              <a:rPr lang="es-ES" sz="1400" b="1" i="1" dirty="0">
                <a:solidFill>
                  <a:srgbClr val="000000"/>
                </a:solidFill>
                <a:latin typeface="+mn-lt"/>
                <a:cs typeface="+mn-cs"/>
              </a:rPr>
              <a:t>Presidencia – STP – MH</a:t>
            </a:r>
            <a:endParaRPr lang="es-ES" b="1" i="1" dirty="0">
              <a:solidFill>
                <a:srgbClr val="000000"/>
              </a:solidFill>
              <a:latin typeface="+mn-lt"/>
              <a:cs typeface="+mn-cs"/>
            </a:endParaRPr>
          </a:p>
          <a:p>
            <a:pPr marL="342900" indent="-342900"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MX" b="1" dirty="0">
                <a:solidFill>
                  <a:srgbClr val="000000"/>
                </a:solidFill>
                <a:effectLst>
                  <a:outerShdw blurRad="38100" dist="38100" dir="2700000" algn="tl">
                    <a:srgbClr val="000000">
                      <a:alpha val="43137"/>
                    </a:srgbClr>
                  </a:outerShdw>
                </a:effectLst>
                <a:latin typeface="+mn-lt"/>
                <a:cs typeface="+mn-cs"/>
              </a:rPr>
              <a:t>Acción  52</a:t>
            </a:r>
            <a:r>
              <a:rPr lang="es-MX" dirty="0">
                <a:solidFill>
                  <a:srgbClr val="000000"/>
                </a:solidFill>
                <a:latin typeface="+mn-lt"/>
                <a:cs typeface="+mn-cs"/>
              </a:rPr>
              <a:t>. Innovación de la estructura funcional del Poder Ejecutivo. </a:t>
            </a:r>
            <a:r>
              <a:rPr lang="es-MX" sz="1400" b="1" i="1" dirty="0">
                <a:solidFill>
                  <a:srgbClr val="000000"/>
                </a:solidFill>
                <a:latin typeface="+mn-lt"/>
                <a:cs typeface="+mn-cs"/>
              </a:rPr>
              <a:t>Presidencia – SNFP – STP</a:t>
            </a:r>
            <a:endParaRPr lang="en-US" b="1" i="1" dirty="0">
              <a:solidFill>
                <a:srgbClr val="000000"/>
              </a:solidFill>
              <a:latin typeface="+mn-lt"/>
              <a:cs typeface="+mn-cs"/>
            </a:endParaRPr>
          </a:p>
          <a:p>
            <a:pPr marL="342900" indent="-342900"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MX" b="1" dirty="0">
                <a:solidFill>
                  <a:srgbClr val="000000"/>
                </a:solidFill>
                <a:effectLst>
                  <a:outerShdw blurRad="38100" dist="38100" dir="2700000" algn="tl">
                    <a:srgbClr val="000000">
                      <a:alpha val="43137"/>
                    </a:srgbClr>
                  </a:outerShdw>
                </a:effectLst>
                <a:latin typeface="+mn-lt"/>
                <a:cs typeface="+mn-cs"/>
              </a:rPr>
              <a:t>Acción 53. </a:t>
            </a:r>
            <a:r>
              <a:rPr lang="es-MX" dirty="0">
                <a:solidFill>
                  <a:srgbClr val="000000"/>
                </a:solidFill>
                <a:latin typeface="+mn-lt"/>
                <a:cs typeface="+mn-cs"/>
              </a:rPr>
              <a:t>Reforma de la seguridad social. Sistemas de seguridad social de corto (salud) y largo plazo (jubilaciones y pensiones) independientes con viabilidad financiera y presencia de un ente rector. </a:t>
            </a:r>
            <a:r>
              <a:rPr lang="es-MX" sz="1400" b="1" i="1" dirty="0">
                <a:solidFill>
                  <a:srgbClr val="000000"/>
                </a:solidFill>
                <a:latin typeface="+mn-lt"/>
                <a:cs typeface="+mn-cs"/>
              </a:rPr>
              <a:t>MJT – Presidencia – MH</a:t>
            </a:r>
            <a:endParaRPr lang="en-US" b="1" i="1" dirty="0">
              <a:solidFill>
                <a:srgbClr val="000000"/>
              </a:solidFill>
              <a:latin typeface="+mn-lt"/>
              <a:cs typeface="+mn-cs"/>
            </a:endParaRPr>
          </a:p>
        </p:txBody>
      </p:sp>
      <p:sp>
        <p:nvSpPr>
          <p:cNvPr id="14" name="13 Rectángulo redondeado"/>
          <p:cNvSpPr/>
          <p:nvPr/>
        </p:nvSpPr>
        <p:spPr>
          <a:xfrm>
            <a:off x="3079750" y="165100"/>
            <a:ext cx="1327150" cy="1174750"/>
          </a:xfrm>
          <a:prstGeom prst="round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889000" fontAlgn="auto">
              <a:lnSpc>
                <a:spcPct val="90000"/>
              </a:lnSpc>
              <a:spcBef>
                <a:spcPts val="0"/>
              </a:spcBef>
              <a:spcAft>
                <a:spcPct val="35000"/>
              </a:spcAft>
              <a:defRPr/>
            </a:pPr>
            <a:r>
              <a:rPr lang="es-ES" sz="1400" dirty="0">
                <a:solidFill>
                  <a:schemeClr val="bg1">
                    <a:lumMod val="85000"/>
                  </a:schemeClr>
                </a:solidFill>
              </a:rPr>
              <a:t>Desarrollo Social</a:t>
            </a:r>
          </a:p>
        </p:txBody>
      </p:sp>
      <p:sp>
        <p:nvSpPr>
          <p:cNvPr id="12" name="11 Rectángulo redondeado"/>
          <p:cNvSpPr/>
          <p:nvPr/>
        </p:nvSpPr>
        <p:spPr>
          <a:xfrm>
            <a:off x="4485323" y="165645"/>
            <a:ext cx="2183366" cy="1175123"/>
          </a:xfrm>
          <a:prstGeom prst="roundRect">
            <a:avLst/>
          </a:prstGeom>
          <a:solidFill>
            <a:schemeClr val="accent2"/>
          </a:solidFill>
          <a:ln/>
        </p:spPr>
        <p:style>
          <a:lnRef idx="0">
            <a:schemeClr val="accent6"/>
          </a:lnRef>
          <a:fillRef idx="3">
            <a:schemeClr val="accent6"/>
          </a:fillRef>
          <a:effectRef idx="3">
            <a:schemeClr val="accent6"/>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889000" fontAlgn="auto">
              <a:lnSpc>
                <a:spcPct val="90000"/>
              </a:lnSpc>
              <a:spcBef>
                <a:spcPts val="0"/>
              </a:spcBef>
              <a:spcAft>
                <a:spcPct val="35000"/>
              </a:spcAft>
              <a:defRPr/>
            </a:pPr>
            <a:r>
              <a:rPr lang="es-ES" sz="2000" b="1" spc="50" dirty="0">
                <a:ln w="11430"/>
                <a:solidFill>
                  <a:schemeClr val="bg2">
                    <a:lumMod val="75000"/>
                  </a:schemeClr>
                </a:solidFill>
                <a:effectLst>
                  <a:outerShdw blurRad="76200" dist="50800" dir="5400000" algn="tl" rotWithShape="0">
                    <a:srgbClr val="000000">
                      <a:alpha val="65000"/>
                    </a:srgbClr>
                  </a:outerShdw>
                </a:effectLst>
              </a:rPr>
              <a:t>Desarrollo Institucional</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Rectángulo redondeado"/>
          <p:cNvSpPr/>
          <p:nvPr/>
        </p:nvSpPr>
        <p:spPr>
          <a:xfrm>
            <a:off x="428625" y="165100"/>
            <a:ext cx="1171575" cy="1347788"/>
          </a:xfrm>
          <a:prstGeom prst="round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889000" fontAlgn="auto">
              <a:lnSpc>
                <a:spcPct val="90000"/>
              </a:lnSpc>
              <a:spcBef>
                <a:spcPts val="0"/>
              </a:spcBef>
              <a:spcAft>
                <a:spcPct val="35000"/>
              </a:spcAft>
              <a:defRPr/>
            </a:pPr>
            <a:r>
              <a:rPr lang="es-ES" sz="1400" dirty="0">
                <a:solidFill>
                  <a:schemeClr val="bg1">
                    <a:lumMod val="85000"/>
                  </a:schemeClr>
                </a:solidFill>
              </a:rPr>
              <a:t>Paraguay produce</a:t>
            </a:r>
          </a:p>
        </p:txBody>
      </p:sp>
      <p:sp>
        <p:nvSpPr>
          <p:cNvPr id="11" name="10 Rectángulo redondeado"/>
          <p:cNvSpPr/>
          <p:nvPr/>
        </p:nvSpPr>
        <p:spPr>
          <a:xfrm>
            <a:off x="1676400" y="165100"/>
            <a:ext cx="1327150" cy="1347788"/>
          </a:xfrm>
          <a:prstGeom prst="round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889000" fontAlgn="auto">
              <a:lnSpc>
                <a:spcPct val="90000"/>
              </a:lnSpc>
              <a:spcBef>
                <a:spcPts val="0"/>
              </a:spcBef>
              <a:spcAft>
                <a:spcPct val="35000"/>
              </a:spcAft>
              <a:defRPr/>
            </a:pPr>
            <a:r>
              <a:rPr lang="es-ES" sz="1400" dirty="0">
                <a:solidFill>
                  <a:schemeClr val="bg1">
                    <a:lumMod val="85000"/>
                  </a:schemeClr>
                </a:solidFill>
              </a:rPr>
              <a:t>Paraguay Competitivo e Integrado</a:t>
            </a:r>
          </a:p>
        </p:txBody>
      </p:sp>
      <p:sp>
        <p:nvSpPr>
          <p:cNvPr id="28" name="27 Redondear rectángulo de esquina del mismo lado"/>
          <p:cNvSpPr/>
          <p:nvPr/>
        </p:nvSpPr>
        <p:spPr>
          <a:xfrm rot="5400000">
            <a:off x="3758460" y="-1514267"/>
            <a:ext cx="1247810" cy="7391029"/>
          </a:xfrm>
          <a:prstGeom prst="round2SameRect">
            <a:avLst/>
          </a:prstGeom>
          <a:solidFill>
            <a:schemeClr val="bg1">
              <a:lumMod val="85000"/>
            </a:schemeClr>
          </a:solidFill>
          <a:ln>
            <a:no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vert="vert270"/>
          <a:lstStyle/>
          <a:p>
            <a:pPr marL="266700" indent="-180975" fontAlgn="auto">
              <a:spcBef>
                <a:spcPts val="0"/>
              </a:spcBef>
              <a:spcAft>
                <a:spcPts val="0"/>
              </a:spcAft>
              <a:buFont typeface="Arial" pitchFamily="34" charset="0"/>
              <a:buChar char="•"/>
              <a:defRPr/>
            </a:pPr>
            <a:r>
              <a:rPr lang="es-ES" sz="3200" b="1" dirty="0">
                <a:solidFill>
                  <a:schemeClr val="tx1"/>
                </a:solidFill>
                <a:effectLst>
                  <a:outerShdw blurRad="38100" dist="38100" dir="2700000" algn="tl">
                    <a:srgbClr val="000000">
                      <a:alpha val="43137"/>
                    </a:srgbClr>
                  </a:outerShdw>
                </a:effectLst>
              </a:rPr>
              <a:t>Objetivo 7. Modernización de empresas y servicios públicos</a:t>
            </a:r>
          </a:p>
        </p:txBody>
      </p:sp>
      <p:sp>
        <p:nvSpPr>
          <p:cNvPr id="32" name="Text Box 2"/>
          <p:cNvSpPr txBox="1">
            <a:spLocks noChangeArrowheads="1"/>
          </p:cNvSpPr>
          <p:nvPr/>
        </p:nvSpPr>
        <p:spPr bwMode="auto">
          <a:xfrm>
            <a:off x="505977" y="3045076"/>
            <a:ext cx="9205552" cy="3552276"/>
          </a:xfrm>
          <a:prstGeom prst="rect">
            <a:avLst/>
          </a:prstGeom>
          <a:noFill/>
          <a:ln w="9525">
            <a:noFill/>
            <a:round/>
            <a:headEnd/>
            <a:tailEnd/>
          </a:ln>
        </p:spPr>
        <p:txBody>
          <a:bodyPr lIns="90000" tIns="46800" rIns="90000" bIns="46800" numCol="2"/>
          <a:lstStyle/>
          <a:p>
            <a:pPr marL="315913" indent="-315913" fontAlgn="auto">
              <a:spcBef>
                <a:spcPts val="700"/>
              </a:spcBef>
              <a:spcAft>
                <a:spcPts val="0"/>
              </a:spcAft>
              <a:buClr>
                <a:srgbClr val="DA1F28"/>
              </a:buClr>
              <a:buSzPct val="60000"/>
              <a:buFont typeface="Wingdings" pitchFamily="2" charset="2"/>
              <a:buChar char="q"/>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54 </a:t>
            </a:r>
            <a:r>
              <a:rPr lang="es-ES" sz="1600" dirty="0">
                <a:solidFill>
                  <a:srgbClr val="000000"/>
                </a:solidFill>
                <a:effectLst>
                  <a:outerShdw blurRad="38100" dist="38100" dir="2700000" algn="tl">
                    <a:srgbClr val="000000">
                      <a:alpha val="43137"/>
                    </a:srgbClr>
                  </a:outerShdw>
                </a:effectLst>
                <a:latin typeface="+mn-lt"/>
                <a:cs typeface="+mn-cs"/>
              </a:rPr>
              <a:t>. </a:t>
            </a:r>
            <a:r>
              <a:rPr lang="es-ES" sz="1600" dirty="0">
                <a:solidFill>
                  <a:srgbClr val="000000"/>
                </a:solidFill>
                <a:latin typeface="+mn-lt"/>
                <a:cs typeface="+mn-cs"/>
              </a:rPr>
              <a:t>Elaboración  e implementación de un Plan de Acción Integral de Modernización Institucional, a partir de la nueva estructura del Consejo Presidencial de Modernización del Estado y la UTMAP.</a:t>
            </a:r>
            <a:r>
              <a:rPr lang="es-ES" sz="1400" dirty="0">
                <a:solidFill>
                  <a:srgbClr val="000000"/>
                </a:solidFill>
                <a:latin typeface="+mn-lt"/>
                <a:cs typeface="+mn-cs"/>
              </a:rPr>
              <a:t> </a:t>
            </a:r>
            <a:r>
              <a:rPr lang="es-ES" sz="1400" b="1" i="1" dirty="0">
                <a:solidFill>
                  <a:srgbClr val="000000"/>
                </a:solidFill>
                <a:latin typeface="+mn-lt"/>
                <a:cs typeface="+mn-cs"/>
              </a:rPr>
              <a:t>Presidencia</a:t>
            </a: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q"/>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dirty="0">
                <a:solidFill>
                  <a:srgbClr val="000000"/>
                </a:solidFill>
                <a:effectLst>
                  <a:outerShdw blurRad="38100" dist="38100" dir="2700000" algn="tl">
                    <a:srgbClr val="000000">
                      <a:alpha val="43137"/>
                    </a:srgbClr>
                  </a:outerShdw>
                </a:effectLst>
                <a:latin typeface="+mn-lt"/>
                <a:cs typeface="+mn-cs"/>
              </a:rPr>
              <a:t>Acción 55</a:t>
            </a:r>
            <a:r>
              <a:rPr lang="es-ES" sz="1600" dirty="0">
                <a:solidFill>
                  <a:srgbClr val="000000"/>
                </a:solidFill>
                <a:effectLst>
                  <a:outerShdw blurRad="38100" dist="38100" dir="2700000" algn="tl">
                    <a:srgbClr val="000000">
                      <a:alpha val="43137"/>
                    </a:srgbClr>
                  </a:outerShdw>
                </a:effectLst>
                <a:latin typeface="+mn-lt"/>
                <a:cs typeface="+mn-cs"/>
              </a:rPr>
              <a:t>. </a:t>
            </a:r>
            <a:r>
              <a:rPr lang="es-ES" sz="1600" dirty="0">
                <a:solidFill>
                  <a:srgbClr val="000000"/>
                </a:solidFill>
                <a:latin typeface="+mn-lt"/>
                <a:cs typeface="+mn-cs"/>
              </a:rPr>
              <a:t>Elaboración de Planes Estratégicos en todos los organismos Gubernamentales.</a:t>
            </a:r>
            <a:r>
              <a:rPr lang="es-ES" sz="1600" b="1" i="1" dirty="0">
                <a:solidFill>
                  <a:srgbClr val="000000"/>
                </a:solidFill>
                <a:latin typeface="+mn-lt"/>
                <a:cs typeface="+mn-cs"/>
              </a:rPr>
              <a:t> </a:t>
            </a:r>
            <a:r>
              <a:rPr lang="es-ES" sz="1400" b="1" i="1" dirty="0">
                <a:solidFill>
                  <a:srgbClr val="000000"/>
                </a:solidFill>
                <a:latin typeface="+mn-lt"/>
                <a:cs typeface="+mn-cs"/>
              </a:rPr>
              <a:t>STP</a:t>
            </a:r>
            <a:endParaRPr lang="es-E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q"/>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MX" sz="1600" b="1" dirty="0">
                <a:solidFill>
                  <a:srgbClr val="000000"/>
                </a:solidFill>
                <a:effectLst>
                  <a:outerShdw blurRad="38100" dist="38100" dir="2700000" algn="tl">
                    <a:srgbClr val="000000">
                      <a:alpha val="43137"/>
                    </a:srgbClr>
                  </a:outerShdw>
                </a:effectLst>
                <a:latin typeface="+mn-lt"/>
                <a:cs typeface="+mn-cs"/>
              </a:rPr>
              <a:t>Acción  56</a:t>
            </a:r>
            <a:r>
              <a:rPr lang="es-MX" sz="1600" dirty="0">
                <a:solidFill>
                  <a:srgbClr val="000000"/>
                </a:solidFill>
                <a:effectLst>
                  <a:outerShdw blurRad="38100" dist="38100" dir="2700000" algn="tl">
                    <a:srgbClr val="000000">
                      <a:alpha val="43137"/>
                    </a:srgbClr>
                  </a:outerShdw>
                </a:effectLst>
                <a:latin typeface="+mn-lt"/>
                <a:cs typeface="+mn-cs"/>
              </a:rPr>
              <a:t>. </a:t>
            </a:r>
            <a:r>
              <a:rPr lang="es-MX" sz="1600" dirty="0">
                <a:solidFill>
                  <a:srgbClr val="000000"/>
                </a:solidFill>
                <a:latin typeface="+mn-lt"/>
                <a:cs typeface="+mn-cs"/>
              </a:rPr>
              <a:t>Reforma estructural de empresas públicas. Auditorias integrales, planes de reforma, con planes acción y de negocios para cada una de ellas</a:t>
            </a:r>
            <a:r>
              <a:rPr lang="es-MX" sz="1400" dirty="0">
                <a:solidFill>
                  <a:srgbClr val="000000"/>
                </a:solidFill>
                <a:latin typeface="+mn-lt"/>
                <a:cs typeface="+mn-cs"/>
              </a:rPr>
              <a:t>. </a:t>
            </a:r>
            <a:r>
              <a:rPr lang="es-MX" sz="1400" b="1" i="1" dirty="0">
                <a:solidFill>
                  <a:srgbClr val="000000"/>
                </a:solidFill>
                <a:latin typeface="+mn-lt"/>
                <a:cs typeface="+mn-cs"/>
              </a:rPr>
              <a:t>Consejo de empresas públicas – Presidencia – </a:t>
            </a:r>
            <a:r>
              <a:rPr lang="es-MX" sz="1400" b="1" i="1" dirty="0" smtClean="0">
                <a:solidFill>
                  <a:srgbClr val="000000"/>
                </a:solidFill>
                <a:latin typeface="+mn-lt"/>
                <a:cs typeface="+mn-cs"/>
              </a:rPr>
              <a:t>STP</a:t>
            </a:r>
          </a:p>
          <a:p>
            <a:pPr marL="315913" indent="-315913" fontAlgn="auto">
              <a:spcBef>
                <a:spcPts val="700"/>
              </a:spcBef>
              <a:spcAft>
                <a:spcPts val="0"/>
              </a:spcAft>
              <a:buClr>
                <a:srgbClr val="DA1F28"/>
              </a:buClr>
              <a:buSzPct val="60000"/>
              <a:buFont typeface="Wingdings" pitchFamily="2" charset="2"/>
              <a:buChar char="q"/>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n-US" sz="1600" b="1" i="1" dirty="0">
              <a:solidFill>
                <a:srgbClr val="000000"/>
              </a:solidFill>
              <a:latin typeface="+mn-lt"/>
              <a:cs typeface="+mn-cs"/>
            </a:endParaRPr>
          </a:p>
          <a:p>
            <a:pPr marL="315913" indent="-315913" fontAlgn="auto">
              <a:spcBef>
                <a:spcPts val="700"/>
              </a:spcBef>
              <a:spcAft>
                <a:spcPts val="0"/>
              </a:spcAft>
              <a:buClr>
                <a:srgbClr val="DA1F28"/>
              </a:buClr>
              <a:buSzPct val="60000"/>
              <a:buFont typeface="Wingdings" pitchFamily="2" charset="2"/>
              <a:buChar char="q"/>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MX" sz="1600" b="1" dirty="0">
                <a:solidFill>
                  <a:srgbClr val="000000"/>
                </a:solidFill>
                <a:effectLst>
                  <a:outerShdw blurRad="38100" dist="38100" dir="2700000" algn="tl">
                    <a:srgbClr val="000000">
                      <a:alpha val="43137"/>
                    </a:srgbClr>
                  </a:outerShdw>
                </a:effectLst>
                <a:latin typeface="+mn-lt"/>
                <a:cs typeface="+mn-cs"/>
              </a:rPr>
              <a:t>Acción  57</a:t>
            </a:r>
            <a:r>
              <a:rPr lang="es-MX" sz="1600" dirty="0">
                <a:solidFill>
                  <a:srgbClr val="000000"/>
                </a:solidFill>
                <a:latin typeface="+mn-lt"/>
                <a:cs typeface="+mn-cs"/>
              </a:rPr>
              <a:t>. Implementación de sistemas de gestión de calidad en las instituciones del Estado. </a:t>
            </a:r>
            <a:r>
              <a:rPr lang="es-MX" sz="1400" b="1" i="1" dirty="0">
                <a:solidFill>
                  <a:srgbClr val="000000"/>
                </a:solidFill>
                <a:latin typeface="+mn-lt"/>
                <a:cs typeface="+mn-cs"/>
              </a:rPr>
              <a:t>CPME – SNFP – STP – MH – ONA – INTN</a:t>
            </a:r>
            <a:endParaRPr lang="es-ES" sz="1600" b="1" i="1" dirty="0">
              <a:solidFill>
                <a:srgbClr val="000000"/>
              </a:solidFill>
              <a:latin typeface="+mn-lt"/>
              <a:cs typeface="+mn-cs"/>
            </a:endParaRPr>
          </a:p>
        </p:txBody>
      </p:sp>
      <p:sp>
        <p:nvSpPr>
          <p:cNvPr id="14" name="13 Rectángulo redondeado"/>
          <p:cNvSpPr/>
          <p:nvPr/>
        </p:nvSpPr>
        <p:spPr>
          <a:xfrm>
            <a:off x="3079750" y="165100"/>
            <a:ext cx="1327150" cy="1347788"/>
          </a:xfrm>
          <a:prstGeom prst="round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889000" fontAlgn="auto">
              <a:lnSpc>
                <a:spcPct val="90000"/>
              </a:lnSpc>
              <a:spcBef>
                <a:spcPts val="0"/>
              </a:spcBef>
              <a:spcAft>
                <a:spcPct val="35000"/>
              </a:spcAft>
              <a:defRPr/>
            </a:pPr>
            <a:r>
              <a:rPr lang="es-ES" sz="1400" dirty="0">
                <a:solidFill>
                  <a:schemeClr val="bg1">
                    <a:lumMod val="85000"/>
                  </a:schemeClr>
                </a:solidFill>
              </a:rPr>
              <a:t>Desarrollo Social</a:t>
            </a:r>
          </a:p>
        </p:txBody>
      </p:sp>
      <p:sp>
        <p:nvSpPr>
          <p:cNvPr id="12" name="11 Rectángulo redondeado"/>
          <p:cNvSpPr/>
          <p:nvPr/>
        </p:nvSpPr>
        <p:spPr>
          <a:xfrm>
            <a:off x="4485323" y="165645"/>
            <a:ext cx="2183366" cy="1347899"/>
          </a:xfrm>
          <a:prstGeom prst="roundRect">
            <a:avLst/>
          </a:prstGeom>
          <a:solidFill>
            <a:schemeClr val="accent2"/>
          </a:solidFill>
          <a:ln/>
        </p:spPr>
        <p:style>
          <a:lnRef idx="0">
            <a:schemeClr val="accent6"/>
          </a:lnRef>
          <a:fillRef idx="3">
            <a:schemeClr val="accent6"/>
          </a:fillRef>
          <a:effectRef idx="3">
            <a:schemeClr val="accent6"/>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889000" fontAlgn="auto">
              <a:lnSpc>
                <a:spcPct val="90000"/>
              </a:lnSpc>
              <a:spcBef>
                <a:spcPts val="0"/>
              </a:spcBef>
              <a:spcAft>
                <a:spcPct val="35000"/>
              </a:spcAft>
              <a:defRPr/>
            </a:pPr>
            <a:r>
              <a:rPr lang="es-ES" sz="2000" b="1" spc="50" dirty="0">
                <a:ln w="11430"/>
                <a:solidFill>
                  <a:schemeClr val="bg2">
                    <a:lumMod val="75000"/>
                  </a:schemeClr>
                </a:solidFill>
                <a:effectLst>
                  <a:outerShdw blurRad="76200" dist="50800" dir="5400000" algn="tl" rotWithShape="0">
                    <a:srgbClr val="000000">
                      <a:alpha val="65000"/>
                    </a:srgbClr>
                  </a:outerShdw>
                </a:effectLst>
              </a:rPr>
              <a:t>Desarrollo Institucional</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Rectángulo redondeado"/>
          <p:cNvSpPr/>
          <p:nvPr/>
        </p:nvSpPr>
        <p:spPr>
          <a:xfrm>
            <a:off x="428625" y="165100"/>
            <a:ext cx="1171575" cy="1347788"/>
          </a:xfrm>
          <a:prstGeom prst="round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889000" fontAlgn="auto">
              <a:lnSpc>
                <a:spcPct val="90000"/>
              </a:lnSpc>
              <a:spcBef>
                <a:spcPts val="0"/>
              </a:spcBef>
              <a:spcAft>
                <a:spcPct val="35000"/>
              </a:spcAft>
              <a:defRPr/>
            </a:pPr>
            <a:r>
              <a:rPr lang="es-ES" sz="1400" dirty="0">
                <a:solidFill>
                  <a:schemeClr val="bg1">
                    <a:lumMod val="85000"/>
                  </a:schemeClr>
                </a:solidFill>
              </a:rPr>
              <a:t>Paraguay produce</a:t>
            </a:r>
          </a:p>
        </p:txBody>
      </p:sp>
      <p:sp>
        <p:nvSpPr>
          <p:cNvPr id="11" name="10 Rectángulo redondeado"/>
          <p:cNvSpPr/>
          <p:nvPr/>
        </p:nvSpPr>
        <p:spPr>
          <a:xfrm>
            <a:off x="1676400" y="165100"/>
            <a:ext cx="1327150" cy="1347788"/>
          </a:xfrm>
          <a:prstGeom prst="round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889000" fontAlgn="auto">
              <a:lnSpc>
                <a:spcPct val="90000"/>
              </a:lnSpc>
              <a:spcBef>
                <a:spcPts val="0"/>
              </a:spcBef>
              <a:spcAft>
                <a:spcPct val="35000"/>
              </a:spcAft>
              <a:defRPr/>
            </a:pPr>
            <a:r>
              <a:rPr lang="es-ES" sz="1400" dirty="0">
                <a:solidFill>
                  <a:schemeClr val="bg1">
                    <a:lumMod val="85000"/>
                  </a:schemeClr>
                </a:solidFill>
              </a:rPr>
              <a:t>Paraguay Competitivo e Integrado</a:t>
            </a:r>
          </a:p>
        </p:txBody>
      </p:sp>
      <p:sp>
        <p:nvSpPr>
          <p:cNvPr id="28" name="27 Redondear rectángulo de esquina del mismo lado"/>
          <p:cNvSpPr/>
          <p:nvPr/>
        </p:nvSpPr>
        <p:spPr>
          <a:xfrm rot="5400000">
            <a:off x="3758302" y="-1514267"/>
            <a:ext cx="1247849" cy="7391029"/>
          </a:xfrm>
          <a:prstGeom prst="round2SameRect">
            <a:avLst/>
          </a:prstGeom>
          <a:solidFill>
            <a:schemeClr val="bg1">
              <a:lumMod val="85000"/>
            </a:schemeClr>
          </a:solidFill>
          <a:ln>
            <a:no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vert="vert270"/>
          <a:lstStyle/>
          <a:p>
            <a:pPr marL="266700" indent="-180975" fontAlgn="auto">
              <a:spcBef>
                <a:spcPts val="0"/>
              </a:spcBef>
              <a:spcAft>
                <a:spcPts val="0"/>
              </a:spcAft>
              <a:defRPr/>
            </a:pPr>
            <a:r>
              <a:rPr lang="es-ES" sz="3200" b="1" dirty="0">
                <a:solidFill>
                  <a:schemeClr val="tx1"/>
                </a:solidFill>
                <a:effectLst>
                  <a:outerShdw blurRad="38100" dist="38100" dir="2700000" algn="tl">
                    <a:srgbClr val="000000">
                      <a:alpha val="43137"/>
                    </a:srgbClr>
                  </a:outerShdw>
                </a:effectLst>
              </a:rPr>
              <a:t> Objetivo 8. Gestión y Desarrollo de Personas </a:t>
            </a:r>
          </a:p>
        </p:txBody>
      </p:sp>
      <p:sp>
        <p:nvSpPr>
          <p:cNvPr id="32" name="Text Box 2"/>
          <p:cNvSpPr txBox="1">
            <a:spLocks noChangeArrowheads="1"/>
          </p:cNvSpPr>
          <p:nvPr/>
        </p:nvSpPr>
        <p:spPr bwMode="auto">
          <a:xfrm>
            <a:off x="505977" y="3045076"/>
            <a:ext cx="9206202" cy="3358114"/>
          </a:xfrm>
          <a:prstGeom prst="rect">
            <a:avLst/>
          </a:prstGeom>
          <a:noFill/>
          <a:ln w="9525">
            <a:noFill/>
            <a:round/>
            <a:headEnd/>
            <a:tailEnd/>
          </a:ln>
        </p:spPr>
        <p:txBody>
          <a:bodyPr lIns="90000" tIns="46800" rIns="90000" bIns="46800" numCol="2"/>
          <a:lstStyle/>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solidFill>
                  <a:srgbClr val="000000"/>
                </a:solidFill>
                <a:effectLst>
                  <a:outerShdw blurRad="38100" dist="38100" dir="2700000" algn="tl">
                    <a:srgbClr val="000000">
                      <a:alpha val="43137"/>
                    </a:srgbClr>
                  </a:outerShdw>
                </a:effectLst>
                <a:latin typeface="+mn-lt"/>
                <a:cs typeface="+mn-cs"/>
              </a:rPr>
              <a:t>Acción 58</a:t>
            </a:r>
            <a:r>
              <a:rPr lang="es-ES" dirty="0">
                <a:solidFill>
                  <a:srgbClr val="000000"/>
                </a:solidFill>
                <a:latin typeface="+mn-lt"/>
                <a:cs typeface="+mn-cs"/>
              </a:rPr>
              <a:t>. Implementación del Servicio Civil y </a:t>
            </a:r>
            <a:r>
              <a:rPr lang="es-ES" dirty="0">
                <a:latin typeface="+mn-lt"/>
                <a:cs typeface="+mn-cs"/>
              </a:rPr>
              <a:t>profesionalización de la función pública (acceso, promoción y salida de la F.P.) y desarrollo de una cultura orientada a los resultados y al servicio a la sociedad . </a:t>
            </a:r>
            <a:r>
              <a:rPr lang="es-ES" sz="1600" b="1" i="1" dirty="0">
                <a:latin typeface="+mn-lt"/>
                <a:cs typeface="+mn-cs"/>
              </a:rPr>
              <a:t>SNFP</a:t>
            </a:r>
            <a:endParaRPr lang="es-ES" b="1" i="1" dirty="0">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effectLst>
                  <a:outerShdw blurRad="38100" dist="38100" dir="2700000" algn="tl">
                    <a:srgbClr val="000000">
                      <a:alpha val="43137"/>
                    </a:srgbClr>
                  </a:outerShdw>
                </a:effectLst>
                <a:latin typeface="+mn-lt"/>
                <a:cs typeface="+mn-cs"/>
              </a:rPr>
              <a:t>Acción 59. </a:t>
            </a:r>
            <a:r>
              <a:rPr lang="es-ES" dirty="0">
                <a:latin typeface="+mn-lt"/>
                <a:cs typeface="+mn-cs"/>
              </a:rPr>
              <a:t>Mejora de Procesos normativos y técnicos  de Gestión y Desarrollo de Personas de todas las instituciones del sector público.</a:t>
            </a:r>
            <a:r>
              <a:rPr lang="es-ES" sz="1600" b="1" i="1" dirty="0">
                <a:latin typeface="+mn-lt"/>
                <a:cs typeface="+mn-cs"/>
              </a:rPr>
              <a:t> SNFP</a:t>
            </a:r>
            <a:endParaRPr lang="es-ES" b="1" i="1" dirty="0">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dirty="0">
              <a:latin typeface="+mn-lt"/>
              <a:cs typeface="+mn-cs"/>
            </a:endParaRPr>
          </a:p>
          <a:p>
            <a:pPr marL="315913" indent="-315913" fontAlgn="auto">
              <a:spcBef>
                <a:spcPts val="700"/>
              </a:spcBef>
              <a:spcAft>
                <a:spcPts val="0"/>
              </a:spcAft>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b="1" dirty="0">
                <a:effectLst>
                  <a:outerShdw blurRad="38100" dist="38100" dir="2700000" algn="tl">
                    <a:srgbClr val="000000">
                      <a:alpha val="43137"/>
                    </a:srgbClr>
                  </a:outerShdw>
                </a:effectLst>
                <a:latin typeface="+mn-lt"/>
                <a:cs typeface="+mn-cs"/>
              </a:rPr>
              <a:t>Acción  60 </a:t>
            </a:r>
            <a:r>
              <a:rPr lang="es-ES" dirty="0">
                <a:latin typeface="+mn-lt"/>
                <a:cs typeface="+mn-cs"/>
              </a:rPr>
              <a:t>Diseño e implementación de un plan de Capacitación acorde con los objetivos institucionales, sectoriales y de cada cargo.</a:t>
            </a:r>
            <a:r>
              <a:rPr lang="es-ES" sz="1600" b="1" i="1" dirty="0">
                <a:latin typeface="+mn-lt"/>
                <a:cs typeface="+mn-cs"/>
              </a:rPr>
              <a:t> SNFP</a:t>
            </a:r>
            <a:endParaRPr lang="es-ES" b="1" i="1" dirty="0">
              <a:latin typeface="+mn-lt"/>
              <a:cs typeface="+mn-cs"/>
            </a:endParaRPr>
          </a:p>
          <a:p>
            <a:pPr marL="315913" indent="-315913" fontAlgn="auto">
              <a:spcBef>
                <a:spcPts val="700"/>
              </a:spcBef>
              <a:spcAft>
                <a:spcPts val="0"/>
              </a:spcAft>
              <a:buClr>
                <a:srgbClr val="DA1F28"/>
              </a:buClr>
              <a:buSzPct val="6000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dirty="0">
                <a:solidFill>
                  <a:srgbClr val="000000"/>
                </a:solidFill>
                <a:effectLst>
                  <a:outerShdw blurRad="38100" dist="38100" dir="2700000" algn="tl">
                    <a:srgbClr val="000000">
                      <a:alpha val="43137"/>
                    </a:srgbClr>
                  </a:outerShdw>
                </a:effectLst>
                <a:latin typeface="+mn-lt"/>
                <a:cs typeface="+mn-cs"/>
              </a:rPr>
              <a:t>	</a:t>
            </a:r>
          </a:p>
          <a:p>
            <a:pPr marL="315913" indent="-315913" fontAlgn="auto">
              <a:spcBef>
                <a:spcPts val="700"/>
              </a:spcBef>
              <a:spcAft>
                <a:spcPts val="0"/>
              </a:spcAft>
              <a:buClr>
                <a:srgbClr val="DA1F28"/>
              </a:buClr>
              <a:buSzPct val="6000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dirty="0">
              <a:solidFill>
                <a:srgbClr val="000000"/>
              </a:solidFill>
              <a:latin typeface="+mn-lt"/>
              <a:cs typeface="+mn-cs"/>
            </a:endParaRPr>
          </a:p>
        </p:txBody>
      </p:sp>
      <p:sp>
        <p:nvSpPr>
          <p:cNvPr id="14" name="13 Rectángulo redondeado"/>
          <p:cNvSpPr/>
          <p:nvPr/>
        </p:nvSpPr>
        <p:spPr>
          <a:xfrm>
            <a:off x="3079750" y="165100"/>
            <a:ext cx="1327150" cy="1347788"/>
          </a:xfrm>
          <a:prstGeom prst="round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889000" fontAlgn="auto">
              <a:lnSpc>
                <a:spcPct val="90000"/>
              </a:lnSpc>
              <a:spcBef>
                <a:spcPts val="0"/>
              </a:spcBef>
              <a:spcAft>
                <a:spcPct val="35000"/>
              </a:spcAft>
              <a:defRPr/>
            </a:pPr>
            <a:r>
              <a:rPr lang="es-ES" sz="1400" dirty="0">
                <a:solidFill>
                  <a:schemeClr val="bg1">
                    <a:lumMod val="85000"/>
                  </a:schemeClr>
                </a:solidFill>
              </a:rPr>
              <a:t>Desarrollo Social</a:t>
            </a:r>
          </a:p>
        </p:txBody>
      </p:sp>
      <p:sp>
        <p:nvSpPr>
          <p:cNvPr id="12" name="11 Rectángulo redondeado"/>
          <p:cNvSpPr/>
          <p:nvPr/>
        </p:nvSpPr>
        <p:spPr>
          <a:xfrm>
            <a:off x="4485323" y="165645"/>
            <a:ext cx="2183366" cy="1347899"/>
          </a:xfrm>
          <a:prstGeom prst="roundRect">
            <a:avLst/>
          </a:prstGeom>
          <a:solidFill>
            <a:schemeClr val="accent2"/>
          </a:solidFill>
          <a:ln/>
        </p:spPr>
        <p:style>
          <a:lnRef idx="0">
            <a:schemeClr val="accent6"/>
          </a:lnRef>
          <a:fillRef idx="3">
            <a:schemeClr val="accent6"/>
          </a:fillRef>
          <a:effectRef idx="3">
            <a:schemeClr val="accent6"/>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889000" fontAlgn="auto">
              <a:lnSpc>
                <a:spcPct val="90000"/>
              </a:lnSpc>
              <a:spcBef>
                <a:spcPts val="0"/>
              </a:spcBef>
              <a:spcAft>
                <a:spcPct val="35000"/>
              </a:spcAft>
              <a:defRPr/>
            </a:pPr>
            <a:r>
              <a:rPr lang="es-ES" sz="2000" b="1" spc="50" dirty="0">
                <a:ln w="11430"/>
                <a:solidFill>
                  <a:schemeClr val="bg2">
                    <a:lumMod val="75000"/>
                  </a:schemeClr>
                </a:solidFill>
                <a:effectLst>
                  <a:outerShdw blurRad="76200" dist="50800" dir="5400000" algn="tl" rotWithShape="0">
                    <a:srgbClr val="000000">
                      <a:alpha val="65000"/>
                    </a:srgbClr>
                  </a:outerShdw>
                </a:effectLst>
              </a:rPr>
              <a:t>Desarrollo Institucional</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632520" y="116632"/>
            <a:ext cx="8706172" cy="797768"/>
          </a:xfrm>
        </p:spPr>
        <p:txBody>
          <a:bodyPr/>
          <a:lstStyle/>
          <a:p>
            <a:pPr eaLnBrk="1" fontAlgn="auto" hangingPunct="1">
              <a:spcAft>
                <a:spcPts val="0"/>
              </a:spcAft>
              <a:defRPr/>
            </a:pPr>
            <a:r>
              <a:rPr dirty="0" smtClean="0"/>
              <a:t>Proponer a la nación un nuevo acuerdo colectivo</a:t>
            </a:r>
            <a:endParaRPr dirty="0"/>
          </a:p>
        </p:txBody>
      </p:sp>
      <p:sp>
        <p:nvSpPr>
          <p:cNvPr id="3" name="2 Marcador de contenido"/>
          <p:cNvSpPr>
            <a:spLocks noGrp="1"/>
          </p:cNvSpPr>
          <p:nvPr>
            <p:ph idx="1"/>
          </p:nvPr>
        </p:nvSpPr>
        <p:spPr>
          <a:xfrm>
            <a:off x="848544" y="836712"/>
            <a:ext cx="8640959" cy="5949280"/>
          </a:xfrm>
        </p:spPr>
        <p:txBody>
          <a:bodyPr>
            <a:normAutofit fontScale="55000" lnSpcReduction="20000"/>
          </a:bodyPr>
          <a:lstStyle/>
          <a:p>
            <a:pPr marL="0" indent="0" eaLnBrk="1" fontAlgn="auto" hangingPunct="1">
              <a:spcBef>
                <a:spcPts val="600"/>
              </a:spcBef>
              <a:spcAft>
                <a:spcPts val="600"/>
              </a:spcAft>
              <a:buFont typeface="Wingdings"/>
              <a:buNone/>
              <a:defRPr/>
            </a:pPr>
            <a:r>
              <a:rPr dirty="0" smtClean="0"/>
              <a:t>Centrar esfuerzos, recursos, capacidades y voluntades</a:t>
            </a:r>
          </a:p>
          <a:p>
            <a:pPr marL="411480" eaLnBrk="1" fontAlgn="auto" hangingPunct="1">
              <a:spcBef>
                <a:spcPts val="600"/>
              </a:spcBef>
              <a:spcAft>
                <a:spcPts val="600"/>
              </a:spcAft>
              <a:buFont typeface="Wingdings"/>
              <a:buChar char=""/>
              <a:defRPr/>
            </a:pPr>
            <a:endParaRPr sz="3300" dirty="0" smtClean="0"/>
          </a:p>
          <a:p>
            <a:pPr marL="411480" algn="ctr" eaLnBrk="1" fontAlgn="auto" hangingPunct="1">
              <a:lnSpc>
                <a:spcPct val="80000"/>
              </a:lnSpc>
              <a:spcBef>
                <a:spcPts val="600"/>
              </a:spcBef>
              <a:spcAft>
                <a:spcPts val="600"/>
              </a:spcAft>
              <a:buFont typeface="Wingdings"/>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PY" sz="5100" b="1" dirty="0" smtClean="0">
                <a:solidFill>
                  <a:srgbClr val="000000"/>
                </a:solidFill>
                <a:latin typeface="Arial" pitchFamily="34" charset="0"/>
              </a:rPr>
              <a:t>NUEVO MOMENTO DEL CAMBIO</a:t>
            </a:r>
          </a:p>
          <a:p>
            <a:pPr marL="411480" algn="ctr" eaLnBrk="1" fontAlgn="auto" hangingPunct="1">
              <a:lnSpc>
                <a:spcPct val="120000"/>
              </a:lnSpc>
              <a:spcBef>
                <a:spcPts val="600"/>
              </a:spcBef>
              <a:spcAft>
                <a:spcPts val="0"/>
              </a:spcAft>
              <a:buFont typeface="Wingdings"/>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PY" sz="4200" i="1" dirty="0" smtClean="0">
                <a:solidFill>
                  <a:srgbClr val="000000"/>
                </a:solidFill>
                <a:latin typeface="Arial" pitchFamily="34" charset="0"/>
              </a:rPr>
              <a:t>A poco mas de dos años de gobierno:</a:t>
            </a:r>
          </a:p>
          <a:p>
            <a:pPr marL="411480" algn="ctr" eaLnBrk="1" fontAlgn="auto" hangingPunct="1">
              <a:lnSpc>
                <a:spcPct val="120000"/>
              </a:lnSpc>
              <a:spcBef>
                <a:spcPts val="600"/>
              </a:spcBef>
              <a:spcAft>
                <a:spcPts val="0"/>
              </a:spcAft>
              <a:buClr>
                <a:srgbClr val="DA1F28"/>
              </a:buClr>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PY" sz="4200" dirty="0" smtClean="0">
                <a:solidFill>
                  <a:srgbClr val="000000"/>
                </a:solidFill>
                <a:latin typeface="Arial" pitchFamily="34" charset="0"/>
              </a:rPr>
              <a:t> Recambio pacifico de un signo a otro</a:t>
            </a:r>
          </a:p>
          <a:p>
            <a:pPr marL="411480" algn="ctr" eaLnBrk="1" fontAlgn="auto" hangingPunct="1">
              <a:lnSpc>
                <a:spcPct val="120000"/>
              </a:lnSpc>
              <a:spcBef>
                <a:spcPts val="600"/>
              </a:spcBef>
              <a:spcAft>
                <a:spcPts val="0"/>
              </a:spcAft>
              <a:buClr>
                <a:srgbClr val="DA1F28"/>
              </a:buClr>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PY" sz="4200" dirty="0" smtClean="0">
                <a:solidFill>
                  <a:srgbClr val="000000"/>
                </a:solidFill>
                <a:latin typeface="Arial" pitchFamily="34" charset="0"/>
              </a:rPr>
              <a:t> Respeto irrestricto a las libertades democráticas</a:t>
            </a:r>
          </a:p>
          <a:p>
            <a:pPr marL="411480" algn="ctr" eaLnBrk="1" fontAlgn="auto" hangingPunct="1">
              <a:lnSpc>
                <a:spcPct val="120000"/>
              </a:lnSpc>
              <a:spcBef>
                <a:spcPts val="600"/>
              </a:spcBef>
              <a:spcAft>
                <a:spcPts val="0"/>
              </a:spcAft>
              <a:buClr>
                <a:srgbClr val="DA1F28"/>
              </a:buClr>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PY" sz="4200" dirty="0" smtClean="0">
                <a:solidFill>
                  <a:srgbClr val="000000"/>
                </a:solidFill>
                <a:latin typeface="Arial" pitchFamily="34" charset="0"/>
              </a:rPr>
              <a:t> Crisis financiera y sequia superadas</a:t>
            </a:r>
          </a:p>
          <a:p>
            <a:pPr marL="411480" algn="ctr" eaLnBrk="1" fontAlgn="auto" hangingPunct="1">
              <a:lnSpc>
                <a:spcPct val="120000"/>
              </a:lnSpc>
              <a:spcBef>
                <a:spcPts val="600"/>
              </a:spcBef>
              <a:spcAft>
                <a:spcPts val="0"/>
              </a:spcAft>
              <a:buClr>
                <a:srgbClr val="DA1F28"/>
              </a:buClr>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PY" sz="4200" dirty="0" smtClean="0">
                <a:solidFill>
                  <a:srgbClr val="000000"/>
                </a:solidFill>
                <a:latin typeface="Arial" pitchFamily="34" charset="0"/>
              </a:rPr>
              <a:t> Estabilidad económica y financiera</a:t>
            </a:r>
          </a:p>
          <a:p>
            <a:pPr marL="411480" algn="ctr" eaLnBrk="1" fontAlgn="auto" hangingPunct="1">
              <a:lnSpc>
                <a:spcPct val="120000"/>
              </a:lnSpc>
              <a:spcBef>
                <a:spcPts val="600"/>
              </a:spcBef>
              <a:spcAft>
                <a:spcPts val="0"/>
              </a:spcAft>
              <a:buClr>
                <a:srgbClr val="DA1F28"/>
              </a:buClr>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PY" sz="4200" dirty="0" smtClean="0">
                <a:solidFill>
                  <a:srgbClr val="000000"/>
                </a:solidFill>
                <a:latin typeface="Arial" pitchFamily="34" charset="0"/>
              </a:rPr>
              <a:t> Crecimiento y despegue de la economía</a:t>
            </a:r>
          </a:p>
          <a:p>
            <a:pPr marL="411480" algn="ctr" eaLnBrk="1" fontAlgn="auto" hangingPunct="1">
              <a:lnSpc>
                <a:spcPct val="120000"/>
              </a:lnSpc>
              <a:spcBef>
                <a:spcPts val="600"/>
              </a:spcBef>
              <a:spcAft>
                <a:spcPts val="0"/>
              </a:spcAft>
              <a:buClr>
                <a:srgbClr val="DA1F28"/>
              </a:buClr>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PY" sz="4200" dirty="0" smtClean="0">
                <a:solidFill>
                  <a:srgbClr val="000000"/>
                </a:solidFill>
                <a:latin typeface="Arial" pitchFamily="34" charset="0"/>
              </a:rPr>
              <a:t> Plan social en desarrollo</a:t>
            </a:r>
          </a:p>
          <a:p>
            <a:pPr marL="411480" algn="ctr" eaLnBrk="1" fontAlgn="auto" hangingPunct="1">
              <a:lnSpc>
                <a:spcPct val="120000"/>
              </a:lnSpc>
              <a:spcBef>
                <a:spcPts val="600"/>
              </a:spcBef>
              <a:spcAft>
                <a:spcPts val="0"/>
              </a:spcAft>
              <a:buClr>
                <a:srgbClr val="DA1F28"/>
              </a:buClr>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PY" sz="4200" dirty="0" smtClean="0">
                <a:solidFill>
                  <a:srgbClr val="000000"/>
                </a:solidFill>
                <a:latin typeface="Arial" pitchFamily="34" charset="0"/>
              </a:rPr>
              <a:t> Avance en acuerdos con otros actores</a:t>
            </a:r>
          </a:p>
          <a:p>
            <a:pPr marL="411480" algn="ctr" eaLnBrk="1" fontAlgn="auto" hangingPunct="1">
              <a:lnSpc>
                <a:spcPct val="120000"/>
              </a:lnSpc>
              <a:spcBef>
                <a:spcPts val="600"/>
              </a:spcBef>
              <a:spcAft>
                <a:spcPts val="0"/>
              </a:spcAft>
              <a:buClr>
                <a:srgbClr val="DA1F28"/>
              </a:buClr>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PY" sz="4200" dirty="0" smtClean="0">
                <a:solidFill>
                  <a:srgbClr val="000000"/>
                </a:solidFill>
                <a:latin typeface="Arial" pitchFamily="34" charset="0"/>
              </a:rPr>
              <a:t>Escenario internacional favorable y nuevo posicionamiento del país en el mercado global como proveedor de </a:t>
            </a:r>
            <a:r>
              <a:rPr lang="es-PY" sz="4200" b="1" i="1" u="sng" dirty="0" smtClean="0">
                <a:solidFill>
                  <a:srgbClr val="000000"/>
                </a:solidFill>
                <a:latin typeface="Arial" pitchFamily="34" charset="0"/>
              </a:rPr>
              <a:t>alimentos</a:t>
            </a:r>
            <a:r>
              <a:rPr lang="es-PY" sz="4200" dirty="0" smtClean="0">
                <a:solidFill>
                  <a:srgbClr val="000000"/>
                </a:solidFill>
                <a:latin typeface="Arial" pitchFamily="34" charset="0"/>
              </a:rPr>
              <a:t> y </a:t>
            </a:r>
            <a:r>
              <a:rPr lang="es-PY" sz="4200" b="1" i="1" u="sng" dirty="0" smtClean="0">
                <a:solidFill>
                  <a:srgbClr val="000000"/>
                </a:solidFill>
                <a:latin typeface="Arial" pitchFamily="34" charset="0"/>
              </a:rPr>
              <a:t>energía</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Rectángulo redondeado"/>
          <p:cNvSpPr/>
          <p:nvPr/>
        </p:nvSpPr>
        <p:spPr>
          <a:xfrm>
            <a:off x="428625" y="165100"/>
            <a:ext cx="1171575" cy="1174750"/>
          </a:xfrm>
          <a:prstGeom prst="round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889000" fontAlgn="auto">
              <a:lnSpc>
                <a:spcPct val="90000"/>
              </a:lnSpc>
              <a:spcBef>
                <a:spcPts val="0"/>
              </a:spcBef>
              <a:spcAft>
                <a:spcPct val="35000"/>
              </a:spcAft>
              <a:defRPr/>
            </a:pPr>
            <a:r>
              <a:rPr lang="es-ES" sz="1400" dirty="0">
                <a:solidFill>
                  <a:schemeClr val="bg1">
                    <a:lumMod val="85000"/>
                  </a:schemeClr>
                </a:solidFill>
              </a:rPr>
              <a:t>Paraguay produce</a:t>
            </a:r>
          </a:p>
        </p:txBody>
      </p:sp>
      <p:sp>
        <p:nvSpPr>
          <p:cNvPr id="3" name="2 Rectángulo redondeado"/>
          <p:cNvSpPr/>
          <p:nvPr/>
        </p:nvSpPr>
        <p:spPr>
          <a:xfrm>
            <a:off x="1676400" y="165100"/>
            <a:ext cx="1327150" cy="1174750"/>
          </a:xfrm>
          <a:prstGeom prst="round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889000" fontAlgn="auto">
              <a:lnSpc>
                <a:spcPct val="90000"/>
              </a:lnSpc>
              <a:spcBef>
                <a:spcPts val="0"/>
              </a:spcBef>
              <a:spcAft>
                <a:spcPct val="35000"/>
              </a:spcAft>
              <a:defRPr/>
            </a:pPr>
            <a:r>
              <a:rPr lang="es-ES" sz="1400" dirty="0">
                <a:solidFill>
                  <a:schemeClr val="bg1">
                    <a:lumMod val="85000"/>
                  </a:schemeClr>
                </a:solidFill>
              </a:rPr>
              <a:t>Paraguay Competitivo e Integrado</a:t>
            </a:r>
          </a:p>
        </p:txBody>
      </p:sp>
      <p:sp>
        <p:nvSpPr>
          <p:cNvPr id="4" name="3 Redondear rectángulo de esquina del mismo lado"/>
          <p:cNvSpPr/>
          <p:nvPr/>
        </p:nvSpPr>
        <p:spPr>
          <a:xfrm rot="5400000">
            <a:off x="4506913" y="-2417686"/>
            <a:ext cx="1179133" cy="8786052"/>
          </a:xfrm>
          <a:prstGeom prst="round2SameRect">
            <a:avLst/>
          </a:prstGeom>
          <a:solidFill>
            <a:schemeClr val="bg1">
              <a:lumMod val="85000"/>
            </a:schemeClr>
          </a:solidFill>
          <a:ln>
            <a:no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vert="vert270"/>
          <a:lstStyle/>
          <a:p>
            <a:pPr>
              <a:defRPr/>
            </a:pPr>
            <a:r>
              <a:rPr lang="es-ES" sz="2800" b="1" dirty="0"/>
              <a:t>Objetivo</a:t>
            </a:r>
            <a:r>
              <a:rPr lang="es-MX" sz="2800" b="1" dirty="0"/>
              <a:t> 9. </a:t>
            </a:r>
            <a:r>
              <a:rPr lang="es-MX" sz="2800" b="1" dirty="0" smtClean="0"/>
              <a:t> Promoción de la Integridad, Transparencia y Lucha </a:t>
            </a:r>
            <a:r>
              <a:rPr lang="es-MX" sz="2800" b="1" dirty="0"/>
              <a:t>contra la corrupción</a:t>
            </a:r>
            <a:endParaRPr lang="en-US" sz="2800" b="1" dirty="0"/>
          </a:p>
        </p:txBody>
      </p:sp>
      <p:sp>
        <p:nvSpPr>
          <p:cNvPr id="5" name="Text Box 2"/>
          <p:cNvSpPr txBox="1">
            <a:spLocks noChangeArrowheads="1"/>
          </p:cNvSpPr>
          <p:nvPr/>
        </p:nvSpPr>
        <p:spPr bwMode="auto">
          <a:xfrm>
            <a:off x="544563" y="2687058"/>
            <a:ext cx="9360908" cy="3622262"/>
          </a:xfrm>
          <a:prstGeom prst="rect">
            <a:avLst/>
          </a:prstGeom>
          <a:noFill/>
          <a:ln w="9525">
            <a:noFill/>
            <a:round/>
            <a:headEnd/>
            <a:tailEnd/>
          </a:ln>
        </p:spPr>
        <p:txBody>
          <a:bodyPr lIns="90000" tIns="46800" rIns="90000" bIns="46800" numCol="2"/>
          <a:lstStyle/>
          <a:p>
            <a:pPr marL="342900" indent="-342900" fontAlgn="auto">
              <a:spcBef>
                <a:spcPts val="700"/>
              </a:spcBef>
              <a:spcAft>
                <a:spcPts val="0"/>
              </a:spcAft>
              <a:buClr>
                <a:srgbClr val="DA1F28"/>
              </a:buClr>
              <a:buSzPct val="60000"/>
              <a:buFont typeface="Wingdings" pitchFamily="2" charset="2"/>
              <a:buChar char="q"/>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u="sng" dirty="0" smtClean="0">
                <a:effectLst>
                  <a:outerShdw blurRad="38100" dist="38100" dir="2700000" algn="tl">
                    <a:srgbClr val="000000">
                      <a:alpha val="43137"/>
                    </a:srgbClr>
                  </a:outerShdw>
                </a:effectLst>
                <a:latin typeface="+mn-lt"/>
                <a:cs typeface="+mn-cs"/>
              </a:rPr>
              <a:t>Acción </a:t>
            </a:r>
            <a:r>
              <a:rPr lang="es-ES" sz="1600" b="1" u="sng" dirty="0">
                <a:effectLst>
                  <a:outerShdw blurRad="38100" dist="38100" dir="2700000" algn="tl">
                    <a:srgbClr val="000000">
                      <a:alpha val="43137"/>
                    </a:srgbClr>
                  </a:outerShdw>
                </a:effectLst>
                <a:latin typeface="+mn-lt"/>
                <a:cs typeface="+mn-cs"/>
              </a:rPr>
              <a:t>61. </a:t>
            </a:r>
            <a:r>
              <a:rPr lang="es-ES" sz="1600" dirty="0">
                <a:solidFill>
                  <a:srgbClr val="000000"/>
                </a:solidFill>
                <a:latin typeface="+mn-lt"/>
                <a:cs typeface="+mn-cs"/>
              </a:rPr>
              <a:t>Implementación del Código de Ética </a:t>
            </a:r>
            <a:r>
              <a:rPr lang="es-ES" sz="1600" dirty="0" smtClean="0">
                <a:solidFill>
                  <a:srgbClr val="000000"/>
                </a:solidFill>
                <a:latin typeface="+mn-lt"/>
                <a:cs typeface="+mn-cs"/>
              </a:rPr>
              <a:t>del Poder Ejecutivo y el Código de Buen Gobierno. </a:t>
            </a:r>
            <a:r>
              <a:rPr lang="es-ES" sz="1600" b="1" i="1" dirty="0">
                <a:solidFill>
                  <a:srgbClr val="000000"/>
                </a:solidFill>
                <a:latin typeface="+mn-lt"/>
                <a:cs typeface="+mn-cs"/>
              </a:rPr>
              <a:t>SNFP</a:t>
            </a:r>
          </a:p>
          <a:p>
            <a:pPr marL="342900" indent="-342900" fontAlgn="auto">
              <a:spcBef>
                <a:spcPts val="700"/>
              </a:spcBef>
              <a:spcAft>
                <a:spcPts val="0"/>
              </a:spcAft>
              <a:buClr>
                <a:srgbClr val="DA1F28"/>
              </a:buClr>
              <a:buSzPct val="60000"/>
              <a:buFont typeface="Wingdings" pitchFamily="2" charset="2"/>
              <a:buChar char="q"/>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u="sng" dirty="0">
                <a:effectLst>
                  <a:outerShdw blurRad="38100" dist="38100" dir="2700000" algn="tl">
                    <a:srgbClr val="000000">
                      <a:alpha val="43137"/>
                    </a:srgbClr>
                  </a:outerShdw>
                </a:effectLst>
                <a:latin typeface="+mn-lt"/>
                <a:cs typeface="+mn-cs"/>
              </a:rPr>
              <a:t>Acción 62. </a:t>
            </a:r>
            <a:r>
              <a:rPr lang="es-ES" sz="1600" dirty="0">
                <a:solidFill>
                  <a:srgbClr val="000000"/>
                </a:solidFill>
                <a:latin typeface="+mn-lt"/>
                <a:cs typeface="+mn-cs"/>
              </a:rPr>
              <a:t>Fortalecimiento de los organismos </a:t>
            </a:r>
            <a:r>
              <a:rPr lang="es-ES" sz="1600" dirty="0" smtClean="0">
                <a:solidFill>
                  <a:srgbClr val="000000"/>
                </a:solidFill>
                <a:latin typeface="+mn-lt"/>
                <a:cs typeface="+mn-cs"/>
              </a:rPr>
              <a:t>y procedimientos de control; e implementación del MECIP. </a:t>
            </a:r>
            <a:r>
              <a:rPr lang="es-ES" sz="1600" b="1" i="1" dirty="0" smtClean="0">
                <a:solidFill>
                  <a:srgbClr val="000000"/>
                </a:solidFill>
                <a:latin typeface="+mn-lt"/>
                <a:cs typeface="+mn-cs"/>
              </a:rPr>
              <a:t>Presidencia</a:t>
            </a:r>
            <a:r>
              <a:rPr lang="es-ES" sz="1600" b="1" i="1" dirty="0">
                <a:solidFill>
                  <a:srgbClr val="000000"/>
                </a:solidFill>
                <a:latin typeface="+mn-lt"/>
                <a:cs typeface="+mn-cs"/>
              </a:rPr>
              <a:t>, CGR, MH</a:t>
            </a:r>
          </a:p>
          <a:p>
            <a:pPr marL="342900" indent="-342900" fontAlgn="auto">
              <a:spcBef>
                <a:spcPts val="700"/>
              </a:spcBef>
              <a:spcAft>
                <a:spcPts val="0"/>
              </a:spcAft>
              <a:buClr>
                <a:srgbClr val="DA1F28"/>
              </a:buClr>
              <a:buSzPct val="60000"/>
              <a:buFont typeface="Wingdings" pitchFamily="2" charset="2"/>
              <a:buChar char="q"/>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u="sng" dirty="0">
                <a:effectLst>
                  <a:outerShdw blurRad="38100" dist="38100" dir="2700000" algn="tl">
                    <a:srgbClr val="000000">
                      <a:alpha val="43137"/>
                    </a:srgbClr>
                  </a:outerShdw>
                </a:effectLst>
                <a:latin typeface="+mn-lt"/>
                <a:cs typeface="+mn-cs"/>
              </a:rPr>
              <a:t>Acción 63. </a:t>
            </a:r>
            <a:r>
              <a:rPr lang="es-ES" sz="1600" dirty="0">
                <a:solidFill>
                  <a:srgbClr val="000000"/>
                </a:solidFill>
                <a:latin typeface="+mn-lt"/>
                <a:cs typeface="+mn-cs"/>
              </a:rPr>
              <a:t>Implementación de un sistema de recepción y canalización de denuncias, quejas y reclamos (Sistema de Protección del denunciante).  </a:t>
            </a:r>
            <a:r>
              <a:rPr lang="es-ES" sz="1600" b="1" i="1" dirty="0">
                <a:solidFill>
                  <a:srgbClr val="000000"/>
                </a:solidFill>
                <a:latin typeface="+mn-lt"/>
                <a:cs typeface="+mn-cs"/>
              </a:rPr>
              <a:t>Presidencia, MH</a:t>
            </a:r>
          </a:p>
          <a:p>
            <a:pPr marL="342900" indent="-342900" fontAlgn="auto">
              <a:spcBef>
                <a:spcPts val="700"/>
              </a:spcBef>
              <a:spcAft>
                <a:spcPts val="0"/>
              </a:spcAft>
              <a:buClr>
                <a:srgbClr val="DA1F28"/>
              </a:buClr>
              <a:buSzPct val="60000"/>
              <a:buFont typeface="Wingdings" pitchFamily="2" charset="2"/>
              <a:buChar char="q"/>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u="sng" dirty="0">
                <a:effectLst>
                  <a:outerShdw blurRad="38100" dist="38100" dir="2700000" algn="tl">
                    <a:srgbClr val="000000">
                      <a:alpha val="43137"/>
                    </a:srgbClr>
                  </a:outerShdw>
                </a:effectLst>
                <a:latin typeface="+mn-lt"/>
                <a:cs typeface="+mn-cs"/>
              </a:rPr>
              <a:t>Acción 64. </a:t>
            </a:r>
            <a:r>
              <a:rPr lang="es-ES" sz="1600" dirty="0">
                <a:solidFill>
                  <a:srgbClr val="000000"/>
                </a:solidFill>
                <a:latin typeface="+mn-lt"/>
                <a:cs typeface="+mn-cs"/>
              </a:rPr>
              <a:t>Promoción del acceso a la información pública. Desarrollo de instrumentos y mecanismos que permitan el acceso de la sociedad civil a toda la información relativa a los procesos públicos con el propósito de generar mayor transparencia y credibilidad. </a:t>
            </a:r>
            <a:r>
              <a:rPr lang="es-ES" sz="1600" b="1" i="1" dirty="0">
                <a:solidFill>
                  <a:srgbClr val="000000"/>
                </a:solidFill>
                <a:latin typeface="+mn-lt"/>
                <a:cs typeface="+mn-cs"/>
              </a:rPr>
              <a:t>Presidencia, SICOM</a:t>
            </a:r>
          </a:p>
          <a:p>
            <a:pPr marL="342900" indent="-342900" fontAlgn="auto">
              <a:spcBef>
                <a:spcPts val="700"/>
              </a:spcBef>
              <a:spcAft>
                <a:spcPts val="0"/>
              </a:spcAft>
              <a:buClr>
                <a:srgbClr val="DA1F28"/>
              </a:buClr>
              <a:buSzPct val="60000"/>
              <a:buFont typeface="Wingdings" pitchFamily="2" charset="2"/>
              <a:buChar char="q"/>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lang="es-ES" sz="1600" b="1" u="sng" dirty="0" smtClean="0">
                <a:effectLst>
                  <a:outerShdw blurRad="38100" dist="38100" dir="2700000" algn="tl">
                    <a:srgbClr val="000000">
                      <a:alpha val="43137"/>
                    </a:srgbClr>
                  </a:outerShdw>
                </a:effectLst>
                <a:latin typeface="+mn-lt"/>
                <a:cs typeface="+mn-cs"/>
              </a:rPr>
              <a:t>Acción </a:t>
            </a:r>
            <a:r>
              <a:rPr lang="es-ES" sz="1600" b="1" u="sng" dirty="0">
                <a:effectLst>
                  <a:outerShdw blurRad="38100" dist="38100" dir="2700000" algn="tl">
                    <a:srgbClr val="000000">
                      <a:alpha val="43137"/>
                    </a:srgbClr>
                  </a:outerShdw>
                </a:effectLst>
                <a:latin typeface="+mn-lt"/>
                <a:cs typeface="+mn-cs"/>
              </a:rPr>
              <a:t>65</a:t>
            </a:r>
            <a:r>
              <a:rPr lang="es-ES" sz="1600" b="1" dirty="0">
                <a:effectLst>
                  <a:outerShdw blurRad="38100" dist="38100" dir="2700000" algn="tl">
                    <a:srgbClr val="000000">
                      <a:alpha val="43137"/>
                    </a:srgbClr>
                  </a:outerShdw>
                </a:effectLst>
                <a:latin typeface="+mn-lt"/>
                <a:cs typeface="+mn-cs"/>
              </a:rPr>
              <a:t>.  </a:t>
            </a:r>
            <a:r>
              <a:rPr lang="es-ES" sz="1600" dirty="0" smtClean="0">
                <a:solidFill>
                  <a:srgbClr val="000000"/>
                </a:solidFill>
                <a:latin typeface="+mn-lt"/>
                <a:cs typeface="+mn-cs"/>
              </a:rPr>
              <a:t>Adecuar a </a:t>
            </a:r>
            <a:r>
              <a:rPr lang="es-ES" sz="1600" dirty="0">
                <a:solidFill>
                  <a:srgbClr val="000000"/>
                </a:solidFill>
                <a:latin typeface="+mn-lt"/>
                <a:cs typeface="+mn-cs"/>
              </a:rPr>
              <a:t>las convenciones </a:t>
            </a:r>
            <a:r>
              <a:rPr lang="es-ES" sz="1600" dirty="0" smtClean="0">
                <a:solidFill>
                  <a:srgbClr val="000000"/>
                </a:solidFill>
                <a:latin typeface="+mn-lt"/>
                <a:cs typeface="+mn-cs"/>
              </a:rPr>
              <a:t>internacionales </a:t>
            </a:r>
            <a:r>
              <a:rPr lang="es-ES" sz="1600" dirty="0">
                <a:solidFill>
                  <a:srgbClr val="000000"/>
                </a:solidFill>
                <a:latin typeface="+mn-lt"/>
                <a:cs typeface="+mn-cs"/>
              </a:rPr>
              <a:t>la legislación </a:t>
            </a:r>
            <a:r>
              <a:rPr lang="es-ES" sz="1600" dirty="0" smtClean="0">
                <a:solidFill>
                  <a:srgbClr val="000000"/>
                </a:solidFill>
                <a:latin typeface="+mn-lt"/>
                <a:cs typeface="+mn-cs"/>
              </a:rPr>
              <a:t>en materia de transparencia y lucha contra la </a:t>
            </a:r>
            <a:r>
              <a:rPr lang="es-ES" sz="1600" dirty="0">
                <a:solidFill>
                  <a:srgbClr val="000000"/>
                </a:solidFill>
                <a:latin typeface="+mn-lt"/>
                <a:cs typeface="+mn-cs"/>
              </a:rPr>
              <a:t>corrupción.  </a:t>
            </a:r>
            <a:r>
              <a:rPr lang="es-ES" sz="1600" b="1" i="1" dirty="0" smtClean="0">
                <a:solidFill>
                  <a:srgbClr val="000000"/>
                </a:solidFill>
                <a:latin typeface="+mn-lt"/>
                <a:cs typeface="+mn-cs"/>
              </a:rPr>
              <a:t>Presidencia</a:t>
            </a:r>
          </a:p>
          <a:p>
            <a:pPr marL="342900" indent="-342900" fontAlgn="auto">
              <a:spcBef>
                <a:spcPts val="700"/>
              </a:spcBef>
              <a:spcAft>
                <a:spcPts val="0"/>
              </a:spcAft>
              <a:buClr>
                <a:srgbClr val="DA1F28"/>
              </a:buClr>
              <a:buSzPct val="60000"/>
              <a:buFont typeface="Wingdings" pitchFamily="2" charset="2"/>
              <a:buChar char="q"/>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b="1" i="1" dirty="0">
              <a:solidFill>
                <a:srgbClr val="000000"/>
              </a:solidFill>
              <a:latin typeface="+mn-lt"/>
              <a:cs typeface="+mn-cs"/>
            </a:endParaRPr>
          </a:p>
          <a:p>
            <a:pPr marL="342900" indent="-342900" fontAlgn="auto">
              <a:spcBef>
                <a:spcPts val="700"/>
              </a:spcBef>
              <a:spcAft>
                <a:spcPts val="0"/>
              </a:spcAft>
              <a:buClr>
                <a:srgbClr val="DA1F28"/>
              </a:buClr>
              <a:buSzPct val="60000"/>
              <a:buFont typeface="+mj-lt"/>
              <a:buAutoNum type="arabicPeriod"/>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endParaRPr lang="es-ES" sz="1600" b="1" i="1" dirty="0">
              <a:solidFill>
                <a:srgbClr val="000000"/>
              </a:solidFill>
              <a:latin typeface="+mn-lt"/>
              <a:cs typeface="+mn-cs"/>
            </a:endParaRPr>
          </a:p>
        </p:txBody>
      </p:sp>
      <p:sp>
        <p:nvSpPr>
          <p:cNvPr id="6" name="5 Rectángulo redondeado"/>
          <p:cNvSpPr/>
          <p:nvPr/>
        </p:nvSpPr>
        <p:spPr>
          <a:xfrm>
            <a:off x="3079750" y="165100"/>
            <a:ext cx="1327150" cy="1174750"/>
          </a:xfrm>
          <a:prstGeom prst="round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889000" fontAlgn="auto">
              <a:lnSpc>
                <a:spcPct val="90000"/>
              </a:lnSpc>
              <a:spcBef>
                <a:spcPts val="0"/>
              </a:spcBef>
              <a:spcAft>
                <a:spcPct val="35000"/>
              </a:spcAft>
              <a:defRPr/>
            </a:pPr>
            <a:r>
              <a:rPr lang="es-ES" sz="1400" dirty="0">
                <a:solidFill>
                  <a:schemeClr val="bg1">
                    <a:lumMod val="85000"/>
                  </a:schemeClr>
                </a:solidFill>
              </a:rPr>
              <a:t>Desarrollo Social</a:t>
            </a:r>
          </a:p>
        </p:txBody>
      </p:sp>
      <p:sp>
        <p:nvSpPr>
          <p:cNvPr id="7" name="6 Rectángulo redondeado"/>
          <p:cNvSpPr/>
          <p:nvPr/>
        </p:nvSpPr>
        <p:spPr>
          <a:xfrm>
            <a:off x="4485323" y="165645"/>
            <a:ext cx="2183366" cy="1175123"/>
          </a:xfrm>
          <a:prstGeom prst="roundRect">
            <a:avLst/>
          </a:prstGeom>
          <a:solidFill>
            <a:schemeClr val="accent2"/>
          </a:solidFill>
          <a:ln/>
        </p:spPr>
        <p:style>
          <a:lnRef idx="0">
            <a:schemeClr val="accent6"/>
          </a:lnRef>
          <a:fillRef idx="3">
            <a:schemeClr val="accent6"/>
          </a:fillRef>
          <a:effectRef idx="3">
            <a:schemeClr val="accent6"/>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889000" fontAlgn="auto">
              <a:lnSpc>
                <a:spcPct val="90000"/>
              </a:lnSpc>
              <a:spcBef>
                <a:spcPts val="0"/>
              </a:spcBef>
              <a:spcAft>
                <a:spcPct val="35000"/>
              </a:spcAft>
              <a:defRPr/>
            </a:pPr>
            <a:r>
              <a:rPr lang="es-ES" sz="2000" b="1" spc="50" dirty="0">
                <a:ln w="11430"/>
                <a:solidFill>
                  <a:schemeClr val="bg2">
                    <a:lumMod val="75000"/>
                  </a:schemeClr>
                </a:solidFill>
                <a:effectLst>
                  <a:outerShdw blurRad="76200" dist="50800" dir="5400000" algn="tl" rotWithShape="0">
                    <a:srgbClr val="000000">
                      <a:alpha val="65000"/>
                    </a:srgbClr>
                  </a:outerShdw>
                </a:effectLst>
              </a:rPr>
              <a:t>Desarrollo Institucional</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704528" y="1484784"/>
            <a:ext cx="8832850" cy="773112"/>
          </a:xfrm>
        </p:spPr>
        <p:txBody>
          <a:bodyPr wrap="square" lIns="91440" tIns="45720" rIns="91440" bIns="45720" numCol="1" anchorCtr="0" compatLnSpc="1">
            <a:prstTxWarp prst="textNoShape">
              <a:avLst/>
            </a:prstTxWarp>
          </a:bodyPr>
          <a:lstStyle/>
          <a:p>
            <a:pPr marR="0">
              <a:defRPr/>
            </a:pPr>
            <a:r>
              <a:rPr lang="en-US" smtClean="0">
                <a:effectLst>
                  <a:outerShdw blurRad="38100" dist="38100" dir="2700000" algn="tl">
                    <a:srgbClr val="FFFFFF"/>
                  </a:outerShdw>
                </a:effectLst>
              </a:rPr>
              <a:t>Pasos Siguientes</a:t>
            </a:r>
          </a:p>
        </p:txBody>
      </p:sp>
      <p:sp>
        <p:nvSpPr>
          <p:cNvPr id="5" name="Rectangle 3"/>
          <p:cNvSpPr>
            <a:spLocks noGrp="1" noChangeArrowheads="1"/>
          </p:cNvSpPr>
          <p:nvPr>
            <p:ph type="subTitle" idx="1"/>
          </p:nvPr>
        </p:nvSpPr>
        <p:spPr>
          <a:xfrm>
            <a:off x="5313040" y="1988840"/>
            <a:ext cx="4168775" cy="457200"/>
          </a:xfrm>
        </p:spPr>
        <p:txBody>
          <a:bodyPr/>
          <a:lstStyle/>
          <a:p>
            <a:pPr>
              <a:spcBef>
                <a:spcPct val="0"/>
              </a:spcBef>
            </a:pPr>
            <a:r>
              <a:rPr lang="en-US" b="1" dirty="0" err="1" smtClean="0"/>
              <a:t>Hacia</a:t>
            </a:r>
            <a:r>
              <a:rPr lang="en-US" b="1" dirty="0" smtClean="0"/>
              <a:t> </a:t>
            </a:r>
            <a:r>
              <a:rPr lang="en-US" b="1" dirty="0" err="1" smtClean="0"/>
              <a:t>una</a:t>
            </a:r>
            <a:r>
              <a:rPr lang="en-US" b="1" dirty="0" smtClean="0"/>
              <a:t> Agenda País </a:t>
            </a:r>
          </a:p>
          <a:p>
            <a:pPr>
              <a:spcBef>
                <a:spcPct val="0"/>
              </a:spcBef>
            </a:pPr>
            <a:r>
              <a:rPr lang="en-US" b="1" dirty="0" smtClean="0"/>
              <a:t>Del </a:t>
            </a:r>
            <a:r>
              <a:rPr lang="en-US" b="1" dirty="0" err="1" smtClean="0"/>
              <a:t>crecimiento</a:t>
            </a:r>
            <a:r>
              <a:rPr lang="en-US" b="1" dirty="0" smtClean="0"/>
              <a:t> al </a:t>
            </a:r>
            <a:r>
              <a:rPr lang="en-US" b="1" dirty="0" err="1" smtClean="0"/>
              <a:t>Desarrollo</a:t>
            </a:r>
            <a:endParaRPr lang="en-US" b="1"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938" name="1 Título"/>
          <p:cNvSpPr>
            <a:spLocks noGrp="1"/>
          </p:cNvSpPr>
          <p:nvPr>
            <p:ph type="title"/>
          </p:nvPr>
        </p:nvSpPr>
        <p:spPr>
          <a:xfrm>
            <a:off x="660400" y="333375"/>
            <a:ext cx="8829675" cy="584775"/>
          </a:xfrm>
          <a:noFill/>
          <a:ln w="9525">
            <a:noFill/>
            <a:miter lim="800000"/>
            <a:headEnd/>
            <a:tailEnd/>
          </a:ln>
          <a:effectLst/>
        </p:spPr>
        <p:txBody>
          <a:bodyPr vert="horz" anchor="t">
            <a:spAutoFit/>
          </a:bodyPr>
          <a:lstStyle/>
          <a:p>
            <a:pPr fontAlgn="auto">
              <a:spcBef>
                <a:spcPts val="0"/>
              </a:spcBef>
              <a:spcAft>
                <a:spcPts val="0"/>
              </a:spcAft>
              <a:defRPr/>
            </a:pPr>
            <a:r>
              <a:rPr lang="es-MX" sz="3200" smtClean="0">
                <a:ln w="12700">
                  <a:solidFill>
                    <a:srgbClr val="002060"/>
                  </a:solidFill>
                  <a:prstDash val="solid"/>
                </a:ln>
                <a:solidFill>
                  <a:srgbClr val="002060"/>
                </a:solidFill>
                <a:effectLst>
                  <a:outerShdw blurRad="41275" dist="20320" dir="1800000" algn="tl" rotWithShape="0">
                    <a:srgbClr val="000000">
                      <a:alpha val="40000"/>
                    </a:srgbClr>
                  </a:outerShdw>
                </a:effectLst>
                <a:latin typeface="+mn-lt"/>
                <a:ea typeface="+mn-ea"/>
                <a:cs typeface="Times New Roman" pitchFamily="18" charset="0"/>
              </a:rPr>
              <a:t>Pasos siguientes</a:t>
            </a:r>
            <a:endParaRPr lang="es-MX" sz="3200" dirty="0" smtClean="0">
              <a:ln w="12700">
                <a:solidFill>
                  <a:srgbClr val="002060"/>
                </a:solidFill>
                <a:prstDash val="solid"/>
              </a:ln>
              <a:solidFill>
                <a:srgbClr val="002060"/>
              </a:solidFill>
              <a:effectLst>
                <a:outerShdw blurRad="41275" dist="20320" dir="1800000" algn="tl" rotWithShape="0">
                  <a:srgbClr val="000000">
                    <a:alpha val="40000"/>
                  </a:srgbClr>
                </a:outerShdw>
              </a:effectLst>
              <a:latin typeface="+mn-lt"/>
              <a:ea typeface="+mn-ea"/>
              <a:cs typeface="Times New Roman" pitchFamily="18" charset="0"/>
            </a:endParaRPr>
          </a:p>
        </p:txBody>
      </p:sp>
      <p:sp>
        <p:nvSpPr>
          <p:cNvPr id="43011" name="Text Box 2"/>
          <p:cNvSpPr>
            <a:spLocks noGrp="1" noChangeArrowheads="1"/>
          </p:cNvSpPr>
          <p:nvPr>
            <p:ph sz="quarter" idx="13"/>
          </p:nvPr>
        </p:nvSpPr>
        <p:spPr>
          <a:xfrm>
            <a:off x="530225" y="1124744"/>
            <a:ext cx="9375775" cy="4697413"/>
          </a:xfrm>
        </p:spPr>
        <p:txBody>
          <a:bodyPr/>
          <a:lstStyle/>
          <a:p>
            <a:pPr marL="315913" indent="-315913" eaLnBrk="1" hangingPunct="1">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pPr>
            <a:r>
              <a:rPr sz="3600" dirty="0" err="1" smtClean="0"/>
              <a:t>Conformación</a:t>
            </a:r>
            <a:r>
              <a:rPr sz="3600" dirty="0" smtClean="0"/>
              <a:t> de un </a:t>
            </a:r>
            <a:r>
              <a:rPr sz="3600" dirty="0" err="1" smtClean="0"/>
              <a:t>Consejo</a:t>
            </a:r>
            <a:r>
              <a:rPr sz="3600" dirty="0" smtClean="0"/>
              <a:t> </a:t>
            </a:r>
            <a:r>
              <a:rPr sz="3600" dirty="0" err="1" smtClean="0"/>
              <a:t>Nacional</a:t>
            </a:r>
            <a:r>
              <a:rPr sz="3600" dirty="0" smtClean="0"/>
              <a:t> de </a:t>
            </a:r>
            <a:r>
              <a:rPr sz="3600" dirty="0" err="1" smtClean="0"/>
              <a:t>Desarrollo</a:t>
            </a:r>
            <a:r>
              <a:rPr sz="3600" dirty="0" smtClean="0"/>
              <a:t> (</a:t>
            </a:r>
            <a:r>
              <a:rPr sz="3600" dirty="0" err="1" smtClean="0"/>
              <a:t>público-privado</a:t>
            </a:r>
            <a:r>
              <a:rPr sz="3600" dirty="0" smtClean="0"/>
              <a:t> o </a:t>
            </a:r>
            <a:r>
              <a:rPr sz="3600" dirty="0" err="1" smtClean="0"/>
              <a:t>público</a:t>
            </a:r>
            <a:r>
              <a:rPr sz="3600" dirty="0" smtClean="0"/>
              <a:t>).</a:t>
            </a:r>
          </a:p>
          <a:p>
            <a:pPr marL="315913" indent="-315913" eaLnBrk="1" hangingPunct="1">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pPr>
            <a:r>
              <a:rPr sz="3600" dirty="0" err="1" smtClean="0"/>
              <a:t>Reestructurar</a:t>
            </a:r>
            <a:r>
              <a:rPr sz="3600" dirty="0" smtClean="0"/>
              <a:t> / </a:t>
            </a:r>
            <a:r>
              <a:rPr sz="3600" dirty="0" err="1" smtClean="0"/>
              <a:t>Fortalecer</a:t>
            </a:r>
            <a:r>
              <a:rPr sz="3600" dirty="0" smtClean="0"/>
              <a:t> el </a:t>
            </a:r>
            <a:r>
              <a:rPr sz="3600" dirty="0" err="1" smtClean="0"/>
              <a:t>organismo</a:t>
            </a:r>
            <a:r>
              <a:rPr sz="3600" dirty="0" smtClean="0"/>
              <a:t> de </a:t>
            </a:r>
            <a:r>
              <a:rPr sz="3600" dirty="0" err="1" smtClean="0"/>
              <a:t>planificación</a:t>
            </a:r>
            <a:r>
              <a:rPr sz="3600" dirty="0" smtClean="0"/>
              <a:t> del </a:t>
            </a:r>
            <a:r>
              <a:rPr sz="3600" dirty="0" err="1" smtClean="0"/>
              <a:t>Gobierno</a:t>
            </a:r>
            <a:r>
              <a:rPr sz="3600" dirty="0" smtClean="0"/>
              <a:t> </a:t>
            </a:r>
            <a:r>
              <a:rPr sz="3600" dirty="0" err="1" smtClean="0"/>
              <a:t>para</a:t>
            </a:r>
            <a:r>
              <a:rPr sz="3600" dirty="0" smtClean="0"/>
              <a:t> </a:t>
            </a:r>
            <a:r>
              <a:rPr sz="3600" dirty="0" err="1" smtClean="0"/>
              <a:t>llevar</a:t>
            </a:r>
            <a:r>
              <a:rPr sz="3600" dirty="0" smtClean="0"/>
              <a:t> </a:t>
            </a:r>
            <a:r>
              <a:rPr sz="3600" dirty="0" err="1" smtClean="0"/>
              <a:t>adelante</a:t>
            </a:r>
            <a:r>
              <a:rPr sz="3600" dirty="0" smtClean="0"/>
              <a:t> la </a:t>
            </a:r>
            <a:r>
              <a:rPr sz="3600" dirty="0" err="1" smtClean="0"/>
              <a:t>visión</a:t>
            </a:r>
            <a:r>
              <a:rPr sz="3600" dirty="0" smtClean="0"/>
              <a:t> </a:t>
            </a:r>
            <a:r>
              <a:rPr sz="3600" dirty="0" err="1" smtClean="0"/>
              <a:t>estratégica</a:t>
            </a:r>
            <a:r>
              <a:rPr sz="3600" dirty="0" smtClean="0"/>
              <a:t>.</a:t>
            </a:r>
          </a:p>
          <a:p>
            <a:pPr marL="315913" indent="-315913" eaLnBrk="1" hangingPunct="1">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pPr>
            <a:r>
              <a:rPr sz="3600" dirty="0" err="1" smtClean="0"/>
              <a:t>Concertar</a:t>
            </a:r>
            <a:r>
              <a:rPr sz="3600" dirty="0" smtClean="0"/>
              <a:t> los </a:t>
            </a:r>
            <a:r>
              <a:rPr sz="3600" dirty="0" err="1" smtClean="0"/>
              <a:t>programas</a:t>
            </a:r>
            <a:r>
              <a:rPr sz="3600" dirty="0" smtClean="0"/>
              <a:t> </a:t>
            </a:r>
            <a:r>
              <a:rPr sz="3600" dirty="0" err="1" smtClean="0"/>
              <a:t>emblemáticos</a:t>
            </a:r>
            <a:r>
              <a:rPr sz="3600" dirty="0" smtClean="0"/>
              <a:t> en </a:t>
            </a:r>
            <a:r>
              <a:rPr sz="3600" dirty="0" err="1" smtClean="0"/>
              <a:t>para</a:t>
            </a:r>
            <a:r>
              <a:rPr sz="3600" dirty="0" smtClean="0"/>
              <a:t> los </a:t>
            </a:r>
            <a:r>
              <a:rPr sz="3600" dirty="0" err="1" smtClean="0"/>
              <a:t>ejes</a:t>
            </a:r>
            <a:r>
              <a:rPr sz="3600" dirty="0" smtClean="0"/>
              <a:t> </a:t>
            </a:r>
            <a:r>
              <a:rPr sz="3600" dirty="0" err="1" smtClean="0"/>
              <a:t>económico</a:t>
            </a:r>
            <a:r>
              <a:rPr sz="3600" dirty="0" smtClean="0"/>
              <a:t> e </a:t>
            </a:r>
            <a:r>
              <a:rPr sz="3600" dirty="0" err="1" smtClean="0"/>
              <a:t>institucional</a:t>
            </a:r>
            <a:r>
              <a:rPr sz="3600" dirty="0" smtClean="0"/>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_palacio_imagen.jpg"/>
          <p:cNvPicPr>
            <a:picLocks noChangeAspect="1"/>
          </p:cNvPicPr>
          <p:nvPr/>
        </p:nvPicPr>
        <p:blipFill>
          <a:blip r:embed="rId3" cstate="print"/>
          <a:stretch>
            <a:fillRect/>
          </a:stretch>
        </p:blipFill>
        <p:spPr>
          <a:xfrm>
            <a:off x="-231576" y="548680"/>
            <a:ext cx="10369152" cy="6309320"/>
          </a:xfrm>
          <a:prstGeom prst="rect">
            <a:avLst/>
          </a:prstGeom>
        </p:spPr>
      </p:pic>
      <p:sp>
        <p:nvSpPr>
          <p:cNvPr id="5" name="4 Rectángulo redondeado"/>
          <p:cNvSpPr/>
          <p:nvPr/>
        </p:nvSpPr>
        <p:spPr>
          <a:xfrm>
            <a:off x="0" y="476672"/>
            <a:ext cx="8265368" cy="28083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1856656" y="1484784"/>
            <a:ext cx="7560840" cy="1512168"/>
          </a:xfrm>
        </p:spPr>
        <p:txBody>
          <a:bodyPr/>
          <a:lstStyle/>
          <a:p>
            <a:pPr algn="ctr">
              <a:defRPr/>
            </a:pPr>
            <a:r>
              <a:rPr lang="es-PY" sz="3600" dirty="0" smtClean="0">
                <a:solidFill>
                  <a:schemeClr val="bg1"/>
                </a:solidFill>
              </a:rPr>
              <a:t>Hacia una agenda </a:t>
            </a:r>
            <a:r>
              <a:rPr lang="es-PY" sz="3600" dirty="0" err="1" smtClean="0">
                <a:solidFill>
                  <a:schemeClr val="bg1"/>
                </a:solidFill>
              </a:rPr>
              <a:t>pais</a:t>
            </a:r>
            <a:r>
              <a:rPr lang="es-PY" sz="3600" dirty="0" smtClean="0">
                <a:solidFill>
                  <a:schemeClr val="bg1"/>
                </a:solidFill>
              </a:rPr>
              <a:t/>
            </a:r>
            <a:br>
              <a:rPr lang="es-PY" sz="3600" dirty="0" smtClean="0">
                <a:solidFill>
                  <a:schemeClr val="bg1"/>
                </a:solidFill>
              </a:rPr>
            </a:br>
            <a:r>
              <a:rPr lang="es-PY" sz="3600" dirty="0" smtClean="0">
                <a:solidFill>
                  <a:schemeClr val="bg1"/>
                </a:solidFill>
              </a:rPr>
              <a:t>del </a:t>
            </a:r>
            <a:r>
              <a:rPr lang="es-PY" sz="3600" dirty="0" err="1" smtClean="0">
                <a:solidFill>
                  <a:schemeClr val="bg1"/>
                </a:solidFill>
              </a:rPr>
              <a:t>crec</a:t>
            </a:r>
            <a:r>
              <a:rPr lang="es-PY" sz="3600" dirty="0" smtClean="0">
                <a:solidFill>
                  <a:schemeClr val="bg1"/>
                </a:solidFill>
              </a:rPr>
              <a:t> </a:t>
            </a:r>
            <a:r>
              <a:rPr lang="es-PY" sz="3600" dirty="0" err="1" smtClean="0">
                <a:solidFill>
                  <a:schemeClr val="bg1"/>
                </a:solidFill>
              </a:rPr>
              <a:t>imiento</a:t>
            </a:r>
            <a:r>
              <a:rPr lang="es-PY" sz="3600" dirty="0" smtClean="0">
                <a:solidFill>
                  <a:schemeClr val="bg1"/>
                </a:solidFill>
              </a:rPr>
              <a:t> al desarrollo</a:t>
            </a:r>
            <a:endParaRPr lang="en-US" sz="3600" dirty="0">
              <a:solidFill>
                <a:schemeClr val="bg1"/>
              </a:solidFill>
            </a:endParaRPr>
          </a:p>
        </p:txBody>
      </p:sp>
      <p:sp>
        <p:nvSpPr>
          <p:cNvPr id="6" name="5 Rectángulo"/>
          <p:cNvSpPr/>
          <p:nvPr/>
        </p:nvSpPr>
        <p:spPr>
          <a:xfrm>
            <a:off x="0" y="0"/>
            <a:ext cx="9906000" cy="5486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267" name="2 Marcador de texto"/>
          <p:cNvSpPr>
            <a:spLocks noGrp="1"/>
          </p:cNvSpPr>
          <p:nvPr>
            <p:ph type="body" idx="1"/>
          </p:nvPr>
        </p:nvSpPr>
        <p:spPr>
          <a:xfrm>
            <a:off x="1856656" y="908720"/>
            <a:ext cx="7772400" cy="1052513"/>
          </a:xfrm>
        </p:spPr>
        <p:txBody>
          <a:bodyPr/>
          <a:lstStyle/>
          <a:p>
            <a:pPr marL="374650"/>
            <a:r>
              <a:rPr lang="es-PY" sz="2800" dirty="0" smtClean="0"/>
              <a:t>Presidencia de la República</a:t>
            </a:r>
            <a:endParaRPr lang="en-US" sz="2800" dirty="0" smtClean="0"/>
          </a:p>
        </p:txBody>
      </p:sp>
      <p:pic>
        <p:nvPicPr>
          <p:cNvPr id="11265" name="Picture 1"/>
          <p:cNvPicPr>
            <a:picLocks noChangeAspect="1" noChangeArrowheads="1"/>
          </p:cNvPicPr>
          <p:nvPr/>
        </p:nvPicPr>
        <p:blipFill>
          <a:blip r:embed="rId4" cstate="print"/>
          <a:srcRect/>
          <a:stretch>
            <a:fillRect/>
          </a:stretch>
        </p:blipFill>
        <p:spPr bwMode="auto">
          <a:xfrm>
            <a:off x="272480" y="908720"/>
            <a:ext cx="1538288" cy="11477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1 Título"/>
          <p:cNvSpPr>
            <a:spLocks noGrp="1"/>
          </p:cNvSpPr>
          <p:nvPr>
            <p:ph type="title"/>
          </p:nvPr>
        </p:nvSpPr>
        <p:spPr>
          <a:xfrm>
            <a:off x="895350" y="188913"/>
            <a:ext cx="8577263" cy="863600"/>
          </a:xfrm>
        </p:spPr>
        <p:txBody>
          <a:bodyPr/>
          <a:lstStyle/>
          <a:p>
            <a:pPr eaLnBrk="1" fontAlgn="auto" hangingPunct="1">
              <a:spcAft>
                <a:spcPts val="0"/>
              </a:spcAft>
              <a:defRPr/>
            </a:pPr>
            <a:r>
              <a:rPr dirty="0" err="1" smtClean="0"/>
              <a:t>Condicionantes</a:t>
            </a:r>
            <a:r>
              <a:rPr dirty="0" smtClean="0"/>
              <a:t> </a:t>
            </a:r>
            <a:r>
              <a:rPr dirty="0" err="1" smtClean="0"/>
              <a:t>Externos</a:t>
            </a:r>
            <a:endParaRPr dirty="0" smtClean="0"/>
          </a:p>
        </p:txBody>
      </p:sp>
      <p:sp>
        <p:nvSpPr>
          <p:cNvPr id="13316" name="3 Marcador de fecha"/>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buFont typeface="Times New Roman" pitchFamily="18" charset="0"/>
              <a:buNone/>
              <a:defRPr/>
            </a:pPr>
            <a:r>
              <a:rPr smtClean="0">
                <a:latin typeface="Times New Roman" pitchFamily="18" charset="0"/>
              </a:rPr>
              <a:t>25/08/10</a:t>
            </a:r>
          </a:p>
        </p:txBody>
      </p:sp>
      <p:pic>
        <p:nvPicPr>
          <p:cNvPr id="5" name="4 Imagen" descr="globalizacion1_large.jpg"/>
          <p:cNvPicPr>
            <a:picLocks noChangeAspect="1"/>
          </p:cNvPicPr>
          <p:nvPr/>
        </p:nvPicPr>
        <p:blipFill>
          <a:blip r:embed="rId4" cstate="print"/>
          <a:stretch>
            <a:fillRect/>
          </a:stretch>
        </p:blipFill>
        <p:spPr>
          <a:xfrm>
            <a:off x="3008784" y="1484784"/>
            <a:ext cx="4283114" cy="4518053"/>
          </a:xfrm>
          <a:prstGeom prst="ellipse">
            <a:avLst/>
          </a:prstGeom>
          <a:ln>
            <a:noFill/>
          </a:ln>
          <a:effectLst>
            <a:softEdge rad="112500"/>
          </a:effectLst>
        </p:spPr>
      </p:pic>
      <p:sp>
        <p:nvSpPr>
          <p:cNvPr id="6" name="5 Rectángulo"/>
          <p:cNvSpPr/>
          <p:nvPr/>
        </p:nvSpPr>
        <p:spPr>
          <a:xfrm>
            <a:off x="4232920" y="1052736"/>
            <a:ext cx="1685077" cy="369332"/>
          </a:xfrm>
          <a:prstGeom prst="rect">
            <a:avLst/>
          </a:prstGeom>
        </p:spPr>
        <p:txBody>
          <a:bodyPr wrap="none">
            <a:spAutoFit/>
          </a:bodyPr>
          <a:lstStyle/>
          <a:p>
            <a:r>
              <a:rPr lang="en-US" b="1" i="1" dirty="0" err="1" smtClean="0"/>
              <a:t>Globalización</a:t>
            </a:r>
            <a:endParaRPr lang="en-US" dirty="0"/>
          </a:p>
        </p:txBody>
      </p:sp>
      <p:sp>
        <p:nvSpPr>
          <p:cNvPr id="7" name="6 Rectángulo"/>
          <p:cNvSpPr/>
          <p:nvPr/>
        </p:nvSpPr>
        <p:spPr>
          <a:xfrm>
            <a:off x="7041232" y="1844824"/>
            <a:ext cx="1728192" cy="923330"/>
          </a:xfrm>
          <a:prstGeom prst="rect">
            <a:avLst/>
          </a:prstGeom>
        </p:spPr>
        <p:txBody>
          <a:bodyPr wrap="square">
            <a:spAutoFit/>
          </a:bodyPr>
          <a:lstStyle/>
          <a:p>
            <a:pPr eaLnBrk="1" hangingPunct="1"/>
            <a:r>
              <a:rPr lang="en-US" b="1" i="1" dirty="0" err="1" smtClean="0"/>
              <a:t>Velocidad</a:t>
            </a:r>
            <a:r>
              <a:rPr lang="en-US" b="1" i="1" dirty="0" smtClean="0"/>
              <a:t> de </a:t>
            </a:r>
            <a:r>
              <a:rPr lang="en-US" b="1" i="1" dirty="0" err="1" smtClean="0"/>
              <a:t>procesos</a:t>
            </a:r>
            <a:r>
              <a:rPr lang="en-US" b="1" i="1" dirty="0" smtClean="0"/>
              <a:t> </a:t>
            </a:r>
            <a:r>
              <a:rPr lang="en-US" b="1" i="1" dirty="0" err="1" smtClean="0"/>
              <a:t>económicos</a:t>
            </a:r>
            <a:endParaRPr lang="en-US" dirty="0" smtClean="0"/>
          </a:p>
        </p:txBody>
      </p:sp>
      <p:sp>
        <p:nvSpPr>
          <p:cNvPr id="8" name="7 Rectángulo"/>
          <p:cNvSpPr/>
          <p:nvPr/>
        </p:nvSpPr>
        <p:spPr>
          <a:xfrm>
            <a:off x="7257256" y="3933056"/>
            <a:ext cx="2304255" cy="1200329"/>
          </a:xfrm>
          <a:prstGeom prst="rect">
            <a:avLst/>
          </a:prstGeom>
        </p:spPr>
        <p:txBody>
          <a:bodyPr wrap="square">
            <a:spAutoFit/>
          </a:bodyPr>
          <a:lstStyle/>
          <a:p>
            <a:pPr eaLnBrk="1" hangingPunct="1"/>
            <a:r>
              <a:rPr lang="en-US" b="1" i="1" dirty="0" err="1" smtClean="0"/>
              <a:t>Conocimiento</a:t>
            </a:r>
            <a:r>
              <a:rPr lang="en-US" i="1" dirty="0" smtClean="0"/>
              <a:t>, principal </a:t>
            </a:r>
            <a:r>
              <a:rPr lang="en-US" i="1" dirty="0" err="1" smtClean="0"/>
              <a:t>generador</a:t>
            </a:r>
            <a:r>
              <a:rPr lang="en-US" i="1" dirty="0" smtClean="0"/>
              <a:t> de </a:t>
            </a:r>
            <a:r>
              <a:rPr lang="en-US" i="1" dirty="0" err="1" smtClean="0"/>
              <a:t>ventajas</a:t>
            </a:r>
            <a:r>
              <a:rPr lang="en-US" i="1" dirty="0" smtClean="0"/>
              <a:t> </a:t>
            </a:r>
            <a:r>
              <a:rPr lang="en-US" i="1" dirty="0" err="1" smtClean="0"/>
              <a:t>competitivas</a:t>
            </a:r>
            <a:r>
              <a:rPr lang="en-US" i="1" dirty="0" smtClean="0"/>
              <a:t> </a:t>
            </a:r>
          </a:p>
        </p:txBody>
      </p:sp>
      <p:sp>
        <p:nvSpPr>
          <p:cNvPr id="9" name="8 Rectángulo"/>
          <p:cNvSpPr/>
          <p:nvPr/>
        </p:nvSpPr>
        <p:spPr>
          <a:xfrm>
            <a:off x="5745088" y="5877272"/>
            <a:ext cx="2762295" cy="646331"/>
          </a:xfrm>
          <a:prstGeom prst="rect">
            <a:avLst/>
          </a:prstGeom>
        </p:spPr>
        <p:txBody>
          <a:bodyPr wrap="none">
            <a:spAutoFit/>
          </a:bodyPr>
          <a:lstStyle/>
          <a:p>
            <a:pPr eaLnBrk="1" hangingPunct="1"/>
            <a:r>
              <a:rPr lang="en-US" b="1" i="1" dirty="0" err="1" smtClean="0"/>
              <a:t>Desarrollo</a:t>
            </a:r>
            <a:r>
              <a:rPr lang="en-US" b="1" i="1" dirty="0" smtClean="0"/>
              <a:t> </a:t>
            </a:r>
            <a:r>
              <a:rPr lang="en-US" b="1" i="1" dirty="0" err="1" smtClean="0"/>
              <a:t>permanente</a:t>
            </a:r>
            <a:r>
              <a:rPr lang="en-US" b="1" i="1" dirty="0" smtClean="0"/>
              <a:t> </a:t>
            </a:r>
          </a:p>
          <a:p>
            <a:pPr eaLnBrk="1" hangingPunct="1"/>
            <a:r>
              <a:rPr lang="en-US" b="1" i="1" dirty="0" smtClean="0"/>
              <a:t>de </a:t>
            </a:r>
            <a:r>
              <a:rPr lang="en-US" b="1" i="1" dirty="0" err="1" smtClean="0"/>
              <a:t>nuevas</a:t>
            </a:r>
            <a:r>
              <a:rPr lang="en-US" b="1" i="1" dirty="0" smtClean="0"/>
              <a:t> TICs</a:t>
            </a:r>
            <a:endParaRPr lang="en-US" dirty="0" smtClean="0"/>
          </a:p>
        </p:txBody>
      </p:sp>
      <p:sp>
        <p:nvSpPr>
          <p:cNvPr id="10" name="9 Rectángulo"/>
          <p:cNvSpPr/>
          <p:nvPr/>
        </p:nvSpPr>
        <p:spPr>
          <a:xfrm>
            <a:off x="1640632" y="5661248"/>
            <a:ext cx="2376264" cy="646331"/>
          </a:xfrm>
          <a:prstGeom prst="rect">
            <a:avLst/>
          </a:prstGeom>
        </p:spPr>
        <p:txBody>
          <a:bodyPr wrap="square">
            <a:spAutoFit/>
          </a:bodyPr>
          <a:lstStyle/>
          <a:p>
            <a:pPr algn="r" eaLnBrk="1" hangingPunct="1"/>
            <a:r>
              <a:rPr lang="en-US" b="1" i="1" dirty="0" err="1" smtClean="0"/>
              <a:t>Innovación</a:t>
            </a:r>
            <a:r>
              <a:rPr lang="en-US" b="1" i="1" dirty="0" smtClean="0"/>
              <a:t> y </a:t>
            </a:r>
            <a:r>
              <a:rPr lang="en-US" b="1" i="1" dirty="0" err="1" smtClean="0"/>
              <a:t>aprendizaje</a:t>
            </a:r>
            <a:r>
              <a:rPr lang="en-US" b="1" i="1" dirty="0" smtClean="0"/>
              <a:t>.</a:t>
            </a:r>
            <a:endParaRPr lang="en-US" dirty="0" smtClean="0"/>
          </a:p>
        </p:txBody>
      </p:sp>
      <p:sp>
        <p:nvSpPr>
          <p:cNvPr id="11" name="10 Rectángulo"/>
          <p:cNvSpPr/>
          <p:nvPr/>
        </p:nvSpPr>
        <p:spPr>
          <a:xfrm>
            <a:off x="776536" y="3717032"/>
            <a:ext cx="2147588" cy="1200329"/>
          </a:xfrm>
          <a:prstGeom prst="rect">
            <a:avLst/>
          </a:prstGeom>
        </p:spPr>
        <p:txBody>
          <a:bodyPr wrap="square">
            <a:spAutoFit/>
          </a:bodyPr>
          <a:lstStyle/>
          <a:p>
            <a:pPr algn="r"/>
            <a:r>
              <a:rPr lang="en-US" b="1" i="1" dirty="0" smtClean="0"/>
              <a:t>Mayor </a:t>
            </a:r>
            <a:r>
              <a:rPr lang="en-US" b="1" i="1" dirty="0" err="1" smtClean="0"/>
              <a:t>preponderancia</a:t>
            </a:r>
            <a:r>
              <a:rPr lang="en-US" b="1" i="1" dirty="0" smtClean="0"/>
              <a:t> de </a:t>
            </a:r>
            <a:r>
              <a:rPr lang="en-US" b="1" i="1" dirty="0" err="1" smtClean="0"/>
              <a:t>activos</a:t>
            </a:r>
            <a:r>
              <a:rPr lang="en-US" b="1" i="1" dirty="0" smtClean="0"/>
              <a:t> intangibles </a:t>
            </a:r>
            <a:r>
              <a:rPr lang="en-US" dirty="0" smtClean="0"/>
              <a:t> </a:t>
            </a:r>
            <a:endParaRPr lang="en-US" dirty="0"/>
          </a:p>
        </p:txBody>
      </p:sp>
      <p:sp>
        <p:nvSpPr>
          <p:cNvPr id="12" name="11 Rectángulo"/>
          <p:cNvSpPr/>
          <p:nvPr/>
        </p:nvSpPr>
        <p:spPr>
          <a:xfrm>
            <a:off x="1424608" y="1988840"/>
            <a:ext cx="1757980" cy="1200329"/>
          </a:xfrm>
          <a:prstGeom prst="rect">
            <a:avLst/>
          </a:prstGeom>
        </p:spPr>
        <p:txBody>
          <a:bodyPr wrap="square">
            <a:spAutoFit/>
          </a:bodyPr>
          <a:lstStyle/>
          <a:p>
            <a:pPr algn="r"/>
            <a:r>
              <a:rPr lang="es-ES" b="1" i="1" dirty="0" smtClean="0"/>
              <a:t>Necesidad de solidaridad y la cohesión social</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Elipse"/>
          <p:cNvSpPr/>
          <p:nvPr/>
        </p:nvSpPr>
        <p:spPr>
          <a:xfrm>
            <a:off x="2864768" y="1340768"/>
            <a:ext cx="4608512" cy="4536504"/>
          </a:xfrm>
          <a:prstGeom prst="ellipse">
            <a:avLst/>
          </a:prstGeom>
          <a:gradFill flip="none" rotWithShape="1">
            <a:gsLst>
              <a:gs pos="22000">
                <a:schemeClr val="bg1"/>
              </a:gs>
              <a:gs pos="50000">
                <a:srgbClr val="92D050"/>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560512" y="0"/>
            <a:ext cx="9345488" cy="1103040"/>
          </a:xfrm>
        </p:spPr>
        <p:txBody>
          <a:bodyPr vert="horz" anchor="t">
            <a:noAutofit/>
          </a:bodyPr>
          <a:lstStyle/>
          <a:p>
            <a:pPr fontAlgn="auto">
              <a:spcAft>
                <a:spcPts val="0"/>
              </a:spcAft>
              <a:defRPr/>
            </a:pPr>
            <a:r>
              <a:rPr lang="es-ES" sz="3200" b="1" spc="0"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Necesitamos  acuerdos  para promover  un Paraguay Competitivo* </a:t>
            </a:r>
            <a:endParaRPr lang="en-US" sz="3200" b="1" spc="0" dirty="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endParaRPr>
          </a:p>
        </p:txBody>
      </p:sp>
      <p:cxnSp>
        <p:nvCxnSpPr>
          <p:cNvPr id="19" name="18 Conector recto"/>
          <p:cNvCxnSpPr/>
          <p:nvPr/>
        </p:nvCxnSpPr>
        <p:spPr>
          <a:xfrm rot="10800000">
            <a:off x="2360712" y="4149080"/>
            <a:ext cx="792088" cy="0"/>
          </a:xfrm>
          <a:prstGeom prst="line">
            <a:avLst/>
          </a:prstGeom>
          <a:ln w="22225" cap="sq">
            <a:solidFill>
              <a:srgbClr val="92D050"/>
            </a:solidFill>
            <a:bevel/>
            <a:headEnd type="oval"/>
            <a:tailEnd type="oval"/>
          </a:ln>
        </p:spPr>
        <p:style>
          <a:lnRef idx="1">
            <a:schemeClr val="accent1"/>
          </a:lnRef>
          <a:fillRef idx="0">
            <a:schemeClr val="accent1"/>
          </a:fillRef>
          <a:effectRef idx="0">
            <a:schemeClr val="accent1"/>
          </a:effectRef>
          <a:fontRef idx="minor">
            <a:schemeClr val="tx1"/>
          </a:fontRef>
        </p:style>
      </p:cxnSp>
      <p:sp>
        <p:nvSpPr>
          <p:cNvPr id="40" name="39 CuadroTexto"/>
          <p:cNvSpPr txBox="1"/>
          <p:nvPr/>
        </p:nvSpPr>
        <p:spPr>
          <a:xfrm>
            <a:off x="3096529" y="5808166"/>
            <a:ext cx="5078633" cy="1077218"/>
          </a:xfrm>
          <a:prstGeom prst="rect">
            <a:avLst/>
          </a:prstGeom>
          <a:noFill/>
        </p:spPr>
        <p:txBody>
          <a:bodyPr wrap="none" rtlCol="0">
            <a:spAutoFit/>
          </a:bodyPr>
          <a:lstStyle/>
          <a:p>
            <a:pPr algn="ctr"/>
            <a:r>
              <a:rPr lang="es-PY" sz="1600" dirty="0" smtClean="0"/>
              <a:t>Unidades productivas</a:t>
            </a:r>
          </a:p>
          <a:p>
            <a:pPr algn="ctr">
              <a:defRPr/>
            </a:pPr>
            <a:r>
              <a:rPr lang="es-ES" sz="1600" dirty="0" smtClean="0"/>
              <a:t>Capacidad de gestión</a:t>
            </a:r>
          </a:p>
          <a:p>
            <a:pPr algn="ctr">
              <a:defRPr/>
            </a:pPr>
            <a:r>
              <a:rPr lang="es-ES" sz="1600" dirty="0" smtClean="0"/>
              <a:t>Innovación, Integración en redes.</a:t>
            </a:r>
          </a:p>
          <a:p>
            <a:pPr algn="ctr">
              <a:defRPr/>
            </a:pPr>
            <a:r>
              <a:rPr lang="es-ES" sz="1600" dirty="0" smtClean="0"/>
              <a:t>Interacción proveedores, productores y consumidores</a:t>
            </a:r>
          </a:p>
        </p:txBody>
      </p:sp>
      <p:sp>
        <p:nvSpPr>
          <p:cNvPr id="41" name="40 CuadroTexto"/>
          <p:cNvSpPr txBox="1"/>
          <p:nvPr/>
        </p:nvSpPr>
        <p:spPr>
          <a:xfrm>
            <a:off x="7617296" y="2708920"/>
            <a:ext cx="1584175" cy="584775"/>
          </a:xfrm>
          <a:prstGeom prst="rect">
            <a:avLst/>
          </a:prstGeom>
          <a:noFill/>
        </p:spPr>
        <p:txBody>
          <a:bodyPr wrap="square" rtlCol="0">
            <a:spAutoFit/>
          </a:bodyPr>
          <a:lstStyle/>
          <a:p>
            <a:pPr algn="ctr"/>
            <a:r>
              <a:rPr lang="es-PY" sz="1600" dirty="0" smtClean="0"/>
              <a:t>Estabilidad y Previsibilidad</a:t>
            </a:r>
            <a:endParaRPr lang="en-US" sz="1600" dirty="0"/>
          </a:p>
        </p:txBody>
      </p:sp>
      <p:sp>
        <p:nvSpPr>
          <p:cNvPr id="42" name="41 CuadroTexto"/>
          <p:cNvSpPr txBox="1"/>
          <p:nvPr/>
        </p:nvSpPr>
        <p:spPr>
          <a:xfrm>
            <a:off x="7257256" y="3933056"/>
            <a:ext cx="2088232" cy="1569660"/>
          </a:xfrm>
          <a:prstGeom prst="rect">
            <a:avLst/>
          </a:prstGeom>
          <a:noFill/>
        </p:spPr>
        <p:txBody>
          <a:bodyPr wrap="square" rtlCol="0">
            <a:spAutoFit/>
          </a:bodyPr>
          <a:lstStyle/>
          <a:p>
            <a:pPr algn="ctr"/>
            <a:r>
              <a:rPr lang="es-PY" sz="1600" dirty="0" smtClean="0"/>
              <a:t>Instituciones y políticas sectoriales específicas y regionales - Articulación Publico-privada</a:t>
            </a:r>
            <a:endParaRPr lang="en-US" sz="1600" dirty="0"/>
          </a:p>
        </p:txBody>
      </p:sp>
      <p:sp>
        <p:nvSpPr>
          <p:cNvPr id="43" name="42 CuadroTexto"/>
          <p:cNvSpPr txBox="1"/>
          <p:nvPr/>
        </p:nvSpPr>
        <p:spPr>
          <a:xfrm>
            <a:off x="632520" y="3212976"/>
            <a:ext cx="1928664" cy="1569660"/>
          </a:xfrm>
          <a:prstGeom prst="rect">
            <a:avLst/>
          </a:prstGeom>
          <a:noFill/>
        </p:spPr>
        <p:txBody>
          <a:bodyPr wrap="square" rtlCol="0">
            <a:spAutoFit/>
          </a:bodyPr>
          <a:lstStyle/>
          <a:p>
            <a:pPr algn="ctr"/>
            <a:r>
              <a:rPr lang="es-PY" sz="1600" dirty="0" smtClean="0"/>
              <a:t>Consensos</a:t>
            </a:r>
          </a:p>
          <a:p>
            <a:pPr algn="ctr"/>
            <a:r>
              <a:rPr lang="es-PY" sz="1600" dirty="0" smtClean="0"/>
              <a:t>Integración del Capital Social</a:t>
            </a:r>
          </a:p>
          <a:p>
            <a:pPr algn="ctr"/>
            <a:r>
              <a:rPr lang="es-PY" sz="1600" dirty="0" smtClean="0"/>
              <a:t>Acuerdos de integración</a:t>
            </a:r>
          </a:p>
          <a:p>
            <a:pPr algn="ctr"/>
            <a:r>
              <a:rPr lang="es-PY" sz="1600" dirty="0" smtClean="0"/>
              <a:t>Visión País</a:t>
            </a:r>
          </a:p>
        </p:txBody>
      </p:sp>
      <p:sp>
        <p:nvSpPr>
          <p:cNvPr id="15" name="26 CuadroTexto"/>
          <p:cNvSpPr txBox="1">
            <a:spLocks noChangeArrowheads="1"/>
          </p:cNvSpPr>
          <p:nvPr/>
        </p:nvSpPr>
        <p:spPr bwMode="auto">
          <a:xfrm>
            <a:off x="428625" y="6381750"/>
            <a:ext cx="2497138" cy="457200"/>
          </a:xfrm>
          <a:prstGeom prst="rect">
            <a:avLst/>
          </a:prstGeom>
          <a:noFill/>
          <a:ln w="9525">
            <a:noFill/>
            <a:miter lim="800000"/>
            <a:headEnd/>
            <a:tailEnd/>
          </a:ln>
        </p:spPr>
        <p:txBody>
          <a:bodyPr>
            <a:spAutoFit/>
          </a:bodyPr>
          <a:lstStyle/>
          <a:p>
            <a:r>
              <a:rPr lang="es-PY" sz="1200" b="1" dirty="0"/>
              <a:t>* La competitividad sistémica: 4 niveles</a:t>
            </a:r>
            <a:endParaRPr lang="en-US" sz="1200" b="1" dirty="0"/>
          </a:p>
        </p:txBody>
      </p:sp>
      <p:sp>
        <p:nvSpPr>
          <p:cNvPr id="17" name="16 Elipse"/>
          <p:cNvSpPr/>
          <p:nvPr/>
        </p:nvSpPr>
        <p:spPr>
          <a:xfrm>
            <a:off x="3368824" y="1772816"/>
            <a:ext cx="3600400" cy="3600400"/>
          </a:xfrm>
          <a:prstGeom prst="ellipse">
            <a:avLst/>
          </a:prstGeom>
          <a:gradFill flip="none" rotWithShape="1">
            <a:gsLst>
              <a:gs pos="42000">
                <a:schemeClr val="bg1"/>
              </a:gs>
              <a:gs pos="50000">
                <a:srgbClr val="0070C0"/>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17 Elipse"/>
          <p:cNvSpPr/>
          <p:nvPr/>
        </p:nvSpPr>
        <p:spPr>
          <a:xfrm>
            <a:off x="3953272" y="2348880"/>
            <a:ext cx="2439888" cy="2439888"/>
          </a:xfrm>
          <a:prstGeom prst="ellipse">
            <a:avLst/>
          </a:prstGeom>
          <a:gradFill flip="none" rotWithShape="1">
            <a:gsLst>
              <a:gs pos="22000">
                <a:schemeClr val="bg1"/>
              </a:gs>
              <a:gs pos="50000">
                <a:schemeClr val="accent1">
                  <a:lumMod val="60000"/>
                  <a:lumOff val="4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20 Elipse"/>
          <p:cNvSpPr/>
          <p:nvPr/>
        </p:nvSpPr>
        <p:spPr>
          <a:xfrm>
            <a:off x="4545242" y="2924944"/>
            <a:ext cx="1343862" cy="1296144"/>
          </a:xfrm>
          <a:prstGeom prst="ellipse">
            <a:avLst/>
          </a:prstGeom>
          <a:gradFill flip="none" rotWithShape="1">
            <a:gsLst>
              <a:gs pos="0">
                <a:schemeClr val="bg1"/>
              </a:gs>
              <a:gs pos="50000">
                <a:srgbClr val="FFFF00"/>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21 Rectángulo"/>
          <p:cNvSpPr/>
          <p:nvPr/>
        </p:nvSpPr>
        <p:spPr>
          <a:xfrm rot="17602063">
            <a:off x="3191704" y="1635072"/>
            <a:ext cx="3960440" cy="3942950"/>
          </a:xfrm>
          <a:prstGeom prst="rect">
            <a:avLst/>
          </a:prstGeom>
          <a:noFill/>
        </p:spPr>
        <p:txBody>
          <a:bodyPr wrap="none" lIns="91440" tIns="45720" rIns="91440" bIns="45720">
            <a:prstTxWarp prst="textArchUp">
              <a:avLst>
                <a:gd name="adj" fmla="val 10152449"/>
              </a:avLst>
            </a:prstTxWarp>
            <a:spAutoFit/>
          </a:bodyPr>
          <a:lstStyle/>
          <a:p>
            <a:pPr algn="ctr"/>
            <a:r>
              <a:rPr lang="es-ES" sz="28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NIVEL META</a:t>
            </a:r>
            <a:endParaRPr lang="es-ES" sz="2800" b="0" cap="none" spc="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endParaRPr>
          </a:p>
        </p:txBody>
      </p:sp>
      <p:sp>
        <p:nvSpPr>
          <p:cNvPr id="24" name="23 Rectángulo"/>
          <p:cNvSpPr/>
          <p:nvPr/>
        </p:nvSpPr>
        <p:spPr>
          <a:xfrm rot="1349375">
            <a:off x="3656857" y="2132856"/>
            <a:ext cx="2952328" cy="3128141"/>
          </a:xfrm>
          <a:prstGeom prst="rect">
            <a:avLst/>
          </a:prstGeom>
          <a:noFill/>
        </p:spPr>
        <p:txBody>
          <a:bodyPr wrap="none" lIns="91440" tIns="45720" rIns="91440" bIns="45720">
            <a:prstTxWarp prst="textArchUp">
              <a:avLst>
                <a:gd name="adj" fmla="val 10152449"/>
              </a:avLst>
            </a:prstTxWarp>
            <a:spAutoFit/>
          </a:bodyPr>
          <a:lstStyle/>
          <a:p>
            <a:pPr algn="ctr"/>
            <a:r>
              <a:rPr lang="es-ES" sz="28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NIVEL MACRO</a:t>
            </a:r>
            <a:endParaRPr lang="es-ES" sz="2800" b="0" cap="none" spc="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endParaRPr>
          </a:p>
        </p:txBody>
      </p:sp>
      <p:sp>
        <p:nvSpPr>
          <p:cNvPr id="25" name="24 Rectángulo"/>
          <p:cNvSpPr/>
          <p:nvPr/>
        </p:nvSpPr>
        <p:spPr>
          <a:xfrm rot="1773071">
            <a:off x="4262322" y="2609686"/>
            <a:ext cx="1777979" cy="1935832"/>
          </a:xfrm>
          <a:prstGeom prst="rect">
            <a:avLst/>
          </a:prstGeom>
          <a:noFill/>
        </p:spPr>
        <p:txBody>
          <a:bodyPr wrap="none" lIns="91440" tIns="45720" rIns="91440" bIns="45720">
            <a:prstTxWarp prst="textArchUp">
              <a:avLst>
                <a:gd name="adj" fmla="val 10152449"/>
              </a:avLst>
            </a:prstTxWarp>
            <a:spAutoFit/>
          </a:bodyPr>
          <a:lstStyle/>
          <a:p>
            <a:pPr algn="ctr"/>
            <a:r>
              <a:rPr lang="es-ES" sz="28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NIVEL MESO</a:t>
            </a:r>
            <a:endParaRPr lang="es-ES" sz="2800" b="0" cap="none" spc="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endParaRPr>
          </a:p>
        </p:txBody>
      </p:sp>
      <p:sp>
        <p:nvSpPr>
          <p:cNvPr id="28" name="27 Rectángulo"/>
          <p:cNvSpPr/>
          <p:nvPr/>
        </p:nvSpPr>
        <p:spPr>
          <a:xfrm>
            <a:off x="4718973" y="3212976"/>
            <a:ext cx="954107" cy="646331"/>
          </a:xfrm>
          <a:prstGeom prst="rect">
            <a:avLst/>
          </a:prstGeom>
          <a:noFill/>
        </p:spPr>
        <p:txBody>
          <a:bodyPr wrap="none" lIns="91440" tIns="45720" rIns="91440" bIns="45720">
            <a:spAutoFit/>
          </a:bodyPr>
          <a:lstStyle/>
          <a:p>
            <a:pPr algn="ctr"/>
            <a:r>
              <a:rPr lang="es-ES"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NIVEL </a:t>
            </a:r>
          </a:p>
          <a:p>
            <a:pPr algn="ctr"/>
            <a:r>
              <a:rPr lang="es-ES"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MICRO</a:t>
            </a:r>
            <a:endParaRPr lang="es-ES"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cxnSp>
        <p:nvCxnSpPr>
          <p:cNvPr id="27" name="26 Conector recto"/>
          <p:cNvCxnSpPr>
            <a:stCxn id="40" idx="0"/>
          </p:cNvCxnSpPr>
          <p:nvPr/>
        </p:nvCxnSpPr>
        <p:spPr>
          <a:xfrm rot="16200000" flipV="1">
            <a:off x="4536888" y="4709208"/>
            <a:ext cx="1803102" cy="394814"/>
          </a:xfrm>
          <a:prstGeom prst="line">
            <a:avLst/>
          </a:prstGeom>
          <a:ln w="22225" cap="sq">
            <a:solidFill>
              <a:srgbClr val="FFC000"/>
            </a:solidFill>
            <a:beve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22 Conector recto"/>
          <p:cNvCxnSpPr>
            <a:stCxn id="42" idx="1"/>
          </p:cNvCxnSpPr>
          <p:nvPr/>
        </p:nvCxnSpPr>
        <p:spPr>
          <a:xfrm rot="10800000">
            <a:off x="6105128" y="4005064"/>
            <a:ext cx="1152128" cy="712822"/>
          </a:xfrm>
          <a:prstGeom prst="line">
            <a:avLst/>
          </a:prstGeom>
          <a:ln w="22225" cap="sq">
            <a:solidFill>
              <a:srgbClr val="F1750F"/>
            </a:solidFill>
            <a:bevel/>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rot="10800000" flipV="1">
            <a:off x="6681192" y="2996952"/>
            <a:ext cx="936104" cy="216024"/>
          </a:xfrm>
          <a:prstGeom prst="line">
            <a:avLst/>
          </a:prstGeom>
          <a:ln w="22225" cap="sq">
            <a:solidFill>
              <a:srgbClr val="0070C0"/>
            </a:solidFill>
            <a:bevel/>
            <a:headEnd type="oval"/>
            <a:tailEnd type="oval"/>
          </a:ln>
        </p:spPr>
        <p:style>
          <a:lnRef idx="1">
            <a:schemeClr val="accent1"/>
          </a:lnRef>
          <a:fillRef idx="0">
            <a:schemeClr val="accent1"/>
          </a:fillRef>
          <a:effectRef idx="0">
            <a:schemeClr val="accent1"/>
          </a:effectRef>
          <a:fontRef idx="minor">
            <a:schemeClr val="tx1"/>
          </a:fontRef>
        </p:style>
      </p:cxnSp>
      <p:sp>
        <p:nvSpPr>
          <p:cNvPr id="8" name="7 Abrir llave"/>
          <p:cNvSpPr/>
          <p:nvPr/>
        </p:nvSpPr>
        <p:spPr>
          <a:xfrm>
            <a:off x="4088904" y="1916832"/>
            <a:ext cx="576064" cy="2088232"/>
          </a:xfrm>
          <a:prstGeom prst="leftBrace">
            <a:avLst>
              <a:gd name="adj1" fmla="val 41894"/>
              <a:gd name="adj2" fmla="val 47082"/>
            </a:avLst>
          </a:prstGeom>
          <a:ln>
            <a:solidFill>
              <a:schemeClr val="tx1">
                <a:lumMod val="95000"/>
                <a:lumOff val="5000"/>
              </a:schemeClr>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ln>
                <a:solidFill>
                  <a:sysClr val="windowText" lastClr="000000"/>
                </a:solidFill>
              </a:ln>
            </a:endParaRPr>
          </a:p>
        </p:txBody>
      </p:sp>
      <p:sp>
        <p:nvSpPr>
          <p:cNvPr id="14" name="13 Flecha curvada hacia la izquierda"/>
          <p:cNvSpPr/>
          <p:nvPr/>
        </p:nvSpPr>
        <p:spPr>
          <a:xfrm rot="4779519">
            <a:off x="5802217" y="3350996"/>
            <a:ext cx="360040" cy="1148401"/>
          </a:xfrm>
          <a:prstGeom prst="curvedLeftArrow">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cxnSp>
        <p:nvCxnSpPr>
          <p:cNvPr id="31" name="30 Conector recto"/>
          <p:cNvCxnSpPr>
            <a:stCxn id="8" idx="1"/>
          </p:cNvCxnSpPr>
          <p:nvPr/>
        </p:nvCxnSpPr>
        <p:spPr>
          <a:xfrm rot="10800000" flipV="1">
            <a:off x="3440832" y="2900012"/>
            <a:ext cx="648072" cy="24931"/>
          </a:xfrm>
          <a:prstGeom prst="line">
            <a:avLst/>
          </a:prstGeom>
          <a:ln w="22225" cap="sq">
            <a:solidFill>
              <a:schemeClr val="tx1">
                <a:lumMod val="95000"/>
                <a:lumOff val="5000"/>
              </a:schemeClr>
            </a:solidFill>
            <a:bevel/>
            <a:headEnd type="stealth"/>
            <a:tailEnd type="ova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par>
                          <p:cTn id="19" fill="hold">
                            <p:stCondLst>
                              <p:cond delay="1000"/>
                            </p:stCondLst>
                            <p:childTnLst>
                              <p:par>
                                <p:cTn id="20" presetID="53" presetClass="entr" presetSubtype="0"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p:stCondLst>
                              <p:cond delay="1000"/>
                            </p:stCondLst>
                            <p:childTnLst>
                              <p:par>
                                <p:cTn id="42" presetID="53" presetClass="entr" presetSubtype="0"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p:cTn id="44" dur="500" fill="hold"/>
                                        <p:tgtEl>
                                          <p:spTgt spid="40"/>
                                        </p:tgtEl>
                                        <p:attrNameLst>
                                          <p:attrName>ppt_w</p:attrName>
                                        </p:attrNameLst>
                                      </p:cBhvr>
                                      <p:tavLst>
                                        <p:tav tm="0">
                                          <p:val>
                                            <p:fltVal val="0"/>
                                          </p:val>
                                        </p:tav>
                                        <p:tav tm="100000">
                                          <p:val>
                                            <p:strVal val="#ppt_w"/>
                                          </p:val>
                                        </p:tav>
                                      </p:tavLst>
                                    </p:anim>
                                    <p:anim calcmode="lin" valueType="num">
                                      <p:cBhvr>
                                        <p:cTn id="45" dur="500" fill="hold"/>
                                        <p:tgtEl>
                                          <p:spTgt spid="40"/>
                                        </p:tgtEl>
                                        <p:attrNameLst>
                                          <p:attrName>ppt_h</p:attrName>
                                        </p:attrNameLst>
                                      </p:cBhvr>
                                      <p:tavLst>
                                        <p:tav tm="0">
                                          <p:val>
                                            <p:fltVal val="0"/>
                                          </p:val>
                                        </p:tav>
                                        <p:tav tm="100000">
                                          <p:val>
                                            <p:strVal val="#ppt_h"/>
                                          </p:val>
                                        </p:tav>
                                      </p:tavLst>
                                    </p:anim>
                                    <p:animEffect transition="in" filter="fade">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53"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childTnLst>
                                </p:cTn>
                              </p:par>
                            </p:childTnLst>
                          </p:cTn>
                        </p:par>
                        <p:par>
                          <p:cTn id="59" fill="hold">
                            <p:stCondLst>
                              <p:cond delay="500"/>
                            </p:stCondLst>
                            <p:childTnLst>
                              <p:par>
                                <p:cTn id="60" presetID="22" presetClass="entr" presetSubtype="2"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par>
                          <p:cTn id="63" fill="hold">
                            <p:stCondLst>
                              <p:cond delay="1000"/>
                            </p:stCondLst>
                            <p:childTnLst>
                              <p:par>
                                <p:cTn id="64" presetID="22" presetClass="entr" presetSubtype="8" fill="hold"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left)">
                                      <p:cBhvr>
                                        <p:cTn id="66" dur="500"/>
                                        <p:tgtEl>
                                          <p:spTgt spid="23"/>
                                        </p:tgtEl>
                                      </p:cBhvr>
                                    </p:animEffect>
                                  </p:childTnLst>
                                </p:cTn>
                              </p:par>
                            </p:childTnLst>
                          </p:cTn>
                        </p:par>
                        <p:par>
                          <p:cTn id="67" fill="hold">
                            <p:stCondLst>
                              <p:cond delay="1500"/>
                            </p:stCondLst>
                            <p:childTnLst>
                              <p:par>
                                <p:cTn id="68" presetID="53" presetClass="entr" presetSubtype="0"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p:cTn id="70" dur="500" fill="hold"/>
                                        <p:tgtEl>
                                          <p:spTgt spid="42"/>
                                        </p:tgtEl>
                                        <p:attrNameLst>
                                          <p:attrName>ppt_w</p:attrName>
                                        </p:attrNameLst>
                                      </p:cBhvr>
                                      <p:tavLst>
                                        <p:tav tm="0">
                                          <p:val>
                                            <p:fltVal val="0"/>
                                          </p:val>
                                        </p:tav>
                                        <p:tav tm="100000">
                                          <p:val>
                                            <p:strVal val="#ppt_w"/>
                                          </p:val>
                                        </p:tav>
                                      </p:tavLst>
                                    </p:anim>
                                    <p:anim calcmode="lin" valueType="num">
                                      <p:cBhvr>
                                        <p:cTn id="71" dur="500" fill="hold"/>
                                        <p:tgtEl>
                                          <p:spTgt spid="42"/>
                                        </p:tgtEl>
                                        <p:attrNameLst>
                                          <p:attrName>ppt_h</p:attrName>
                                        </p:attrNameLst>
                                      </p:cBhvr>
                                      <p:tavLst>
                                        <p:tav tm="0">
                                          <p:val>
                                            <p:fltVal val="0"/>
                                          </p:val>
                                        </p:tav>
                                        <p:tav tm="100000">
                                          <p:val>
                                            <p:strVal val="#ppt_h"/>
                                          </p:val>
                                        </p:tav>
                                      </p:tavLst>
                                    </p:anim>
                                    <p:animEffect transition="in" filter="fade">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par>
                                <p:cTn id="80" presetID="53"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childTnLst>
                          </p:cTn>
                        </p:par>
                        <p:par>
                          <p:cTn id="85" fill="hold">
                            <p:stCondLst>
                              <p:cond delay="500"/>
                            </p:stCondLst>
                            <p:childTnLst>
                              <p:par>
                                <p:cTn id="86" presetID="22" presetClass="entr" presetSubtype="2" fill="hold"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right)">
                                      <p:cBhvr>
                                        <p:cTn id="88" dur="500"/>
                                        <p:tgtEl>
                                          <p:spTgt spid="19"/>
                                        </p:tgtEl>
                                      </p:cBhvr>
                                    </p:animEffect>
                                  </p:childTnLst>
                                </p:cTn>
                              </p:par>
                            </p:childTnLst>
                          </p:cTn>
                        </p:par>
                        <p:par>
                          <p:cTn id="89" fill="hold">
                            <p:stCondLst>
                              <p:cond delay="1000"/>
                            </p:stCondLst>
                            <p:childTnLst>
                              <p:par>
                                <p:cTn id="90" presetID="53"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childTnLst>
                          </p:cTn>
                        </p:par>
                        <p:par>
                          <p:cTn id="95" fill="hold">
                            <p:stCondLst>
                              <p:cond delay="1500"/>
                            </p:stCondLst>
                            <p:childTnLst>
                              <p:par>
                                <p:cTn id="96" presetID="22" presetClass="entr" presetSubtype="8" fill="hold" nodeType="after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wipe(left)">
                                      <p:cBhvr>
                                        <p:cTn id="98" dur="500"/>
                                        <p:tgtEl>
                                          <p:spTgt spid="31"/>
                                        </p:tgtEl>
                                      </p:cBhvr>
                                    </p:animEffect>
                                  </p:childTnLst>
                                </p:cTn>
                              </p:par>
                            </p:childTnLst>
                          </p:cTn>
                        </p:par>
                        <p:par>
                          <p:cTn id="99" fill="hold">
                            <p:stCondLst>
                              <p:cond delay="2000"/>
                            </p:stCondLst>
                            <p:childTnLst>
                              <p:par>
                                <p:cTn id="100" presetID="22" presetClass="entr" presetSubtype="8" fill="hold" grpId="0" nodeType="after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wipe(left)">
                                      <p:cBhvr>
                                        <p:cTn id="10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0" grpId="0"/>
      <p:bldP spid="41" grpId="0"/>
      <p:bldP spid="42" grpId="0"/>
      <p:bldP spid="43" grpId="0"/>
      <p:bldP spid="17" grpId="0" animBg="1"/>
      <p:bldP spid="18" grpId="0" animBg="1"/>
      <p:bldP spid="21" grpId="0" animBg="1"/>
      <p:bldP spid="22" grpId="0"/>
      <p:bldP spid="24" grpId="0"/>
      <p:bldP spid="25" grpId="0"/>
      <p:bldP spid="28" grpId="0"/>
      <p:bldP spid="8"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990328" y="3352800"/>
            <a:ext cx="8419843" cy="1974059"/>
          </a:xfrm>
        </p:spPr>
        <p:txBody>
          <a:bodyPr/>
          <a:lstStyle/>
          <a:p>
            <a:pPr>
              <a:defRPr/>
            </a:pPr>
            <a:r>
              <a:rPr lang="es-PY" dirty="0" smtClean="0"/>
              <a:t>Por qué un acuerdo colectivo?</a:t>
            </a:r>
            <a:endParaRPr lang="en-US" dirty="0"/>
          </a:p>
        </p:txBody>
      </p:sp>
      <p:sp>
        <p:nvSpPr>
          <p:cNvPr id="15363" name="4 Marcador de texto"/>
          <p:cNvSpPr>
            <a:spLocks noGrp="1"/>
          </p:cNvSpPr>
          <p:nvPr>
            <p:ph type="body" idx="1"/>
          </p:nvPr>
        </p:nvSpPr>
        <p:spPr>
          <a:xfrm>
            <a:off x="990600" y="5334000"/>
            <a:ext cx="8420100" cy="1052513"/>
          </a:xfrm>
        </p:spPr>
        <p:txBody>
          <a:bodyPr/>
          <a:lstStyle/>
          <a:p>
            <a:pPr marL="374650"/>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661988" y="188913"/>
            <a:ext cx="8748712" cy="1238250"/>
          </a:xfrm>
        </p:spPr>
        <p:txBody>
          <a:bodyPr vert="horz" anchor="t">
            <a:noAutofit/>
          </a:bodyPr>
          <a:lstStyle/>
          <a:p>
            <a:pPr eaLnBrk="1" fontAlgn="auto" hangingPunct="1">
              <a:spcAft>
                <a:spcPts val="0"/>
              </a:spcAft>
              <a:defRPr/>
            </a:pPr>
            <a:r>
              <a:rPr lang="es-ES" sz="3200" spc="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Necesidad de transformar el Rol del Estado en ese contexto</a:t>
            </a:r>
            <a:endParaRPr lang="es-ES" sz="3200" spc="0" dirty="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endParaRPr>
          </a:p>
        </p:txBody>
      </p:sp>
      <p:sp>
        <p:nvSpPr>
          <p:cNvPr id="17412" name="Text Box 2"/>
          <p:cNvSpPr txBox="1">
            <a:spLocks noChangeArrowheads="1"/>
          </p:cNvSpPr>
          <p:nvPr/>
        </p:nvSpPr>
        <p:spPr bwMode="auto">
          <a:xfrm>
            <a:off x="584200" y="3332163"/>
            <a:ext cx="3433763" cy="3525837"/>
          </a:xfrm>
          <a:prstGeom prst="rect">
            <a:avLst/>
          </a:prstGeom>
          <a:noFill/>
          <a:ln w="9525">
            <a:noFill/>
            <a:round/>
            <a:headEnd/>
            <a:tailEnd/>
          </a:ln>
        </p:spPr>
        <p:txBody>
          <a:bodyPr lIns="90000" tIns="46800" rIns="90000" bIns="46800"/>
          <a:lstStyle/>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pPr>
            <a:r>
              <a:rPr lang="es-ES" sz="2400">
                <a:solidFill>
                  <a:srgbClr val="000000"/>
                </a:solidFill>
                <a:latin typeface="Corbel" pitchFamily="34" charset="0"/>
              </a:rPr>
              <a:t>Recaudador</a:t>
            </a: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pPr>
            <a:r>
              <a:rPr lang="es-ES" sz="2400">
                <a:solidFill>
                  <a:srgbClr val="000000"/>
                </a:solidFill>
                <a:latin typeface="Corbel" pitchFamily="34" charset="0"/>
              </a:rPr>
              <a:t>Garante de variables macro.</a:t>
            </a: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pPr>
            <a:r>
              <a:rPr lang="es-ES" sz="2400">
                <a:solidFill>
                  <a:srgbClr val="000000"/>
                </a:solidFill>
                <a:latin typeface="Corbel" pitchFamily="34" charset="0"/>
              </a:rPr>
              <a:t>Policía y guardián</a:t>
            </a:r>
          </a:p>
        </p:txBody>
      </p:sp>
      <p:sp>
        <p:nvSpPr>
          <p:cNvPr id="17413" name="Text Box 2"/>
          <p:cNvSpPr txBox="1">
            <a:spLocks noChangeArrowheads="1"/>
          </p:cNvSpPr>
          <p:nvPr/>
        </p:nvSpPr>
        <p:spPr bwMode="auto">
          <a:xfrm>
            <a:off x="5529064" y="1844824"/>
            <a:ext cx="4183261" cy="4748138"/>
          </a:xfrm>
          <a:prstGeom prst="rect">
            <a:avLst/>
          </a:prstGeom>
          <a:noFill/>
          <a:ln w="9525">
            <a:noFill/>
            <a:round/>
            <a:headEnd/>
            <a:tailEnd/>
          </a:ln>
        </p:spPr>
        <p:txBody>
          <a:bodyPr lIns="90000" tIns="46800" rIns="90000" bIns="46800"/>
          <a:lstStyle/>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pPr>
            <a:r>
              <a:rPr lang="es-ES" sz="2400" dirty="0" smtClean="0">
                <a:solidFill>
                  <a:srgbClr val="000000"/>
                </a:solidFill>
                <a:latin typeface="Corbel" pitchFamily="34" charset="0"/>
              </a:rPr>
              <a:t>Promotor de políticas globales y focalizadas.</a:t>
            </a: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pPr>
            <a:r>
              <a:rPr lang="es-ES" sz="2400" dirty="0" smtClean="0">
                <a:solidFill>
                  <a:srgbClr val="000000"/>
                </a:solidFill>
                <a:latin typeface="Corbel" pitchFamily="34" charset="0"/>
              </a:rPr>
              <a:t>Garante </a:t>
            </a:r>
            <a:r>
              <a:rPr lang="es-ES" sz="2400" dirty="0">
                <a:solidFill>
                  <a:srgbClr val="000000"/>
                </a:solidFill>
                <a:latin typeface="Corbel" pitchFamily="34" charset="0"/>
              </a:rPr>
              <a:t>de Derechos</a:t>
            </a: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pPr>
            <a:r>
              <a:rPr lang="es-ES" sz="2400" dirty="0">
                <a:solidFill>
                  <a:srgbClr val="000000"/>
                </a:solidFill>
                <a:latin typeface="Corbel" pitchFamily="34" charset="0"/>
              </a:rPr>
              <a:t>Articulador</a:t>
            </a: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pPr>
            <a:r>
              <a:rPr lang="es-ES" sz="2400" dirty="0">
                <a:solidFill>
                  <a:srgbClr val="000000"/>
                </a:solidFill>
                <a:latin typeface="Corbel" pitchFamily="34" charset="0"/>
              </a:rPr>
              <a:t>Promotor de consensos</a:t>
            </a: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pPr>
            <a:r>
              <a:rPr lang="es-ES" sz="2400" dirty="0">
                <a:solidFill>
                  <a:srgbClr val="000000"/>
                </a:solidFill>
                <a:latin typeface="Corbel" pitchFamily="34" charset="0"/>
              </a:rPr>
              <a:t>Coordinador</a:t>
            </a: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pPr>
            <a:r>
              <a:rPr lang="es-ES" sz="2400" dirty="0">
                <a:solidFill>
                  <a:srgbClr val="000000"/>
                </a:solidFill>
                <a:latin typeface="Corbel" pitchFamily="34" charset="0"/>
              </a:rPr>
              <a:t>Asegurador de una sociedad más fuerte y </a:t>
            </a:r>
            <a:r>
              <a:rPr lang="es-ES" sz="2400" dirty="0" smtClean="0">
                <a:solidFill>
                  <a:srgbClr val="000000"/>
                </a:solidFill>
                <a:latin typeface="Corbel" pitchFamily="34" charset="0"/>
              </a:rPr>
              <a:t>solidaria</a:t>
            </a: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pPr>
            <a:r>
              <a:rPr lang="es-ES" sz="2400" dirty="0" smtClean="0">
                <a:solidFill>
                  <a:srgbClr val="000000"/>
                </a:solidFill>
                <a:latin typeface="Corbel" pitchFamily="34" charset="0"/>
              </a:rPr>
              <a:t>Conductor de una agenda país para el desarrollo.</a:t>
            </a:r>
          </a:p>
          <a:p>
            <a:pPr marL="315913" indent="-315913">
              <a:spcBef>
                <a:spcPts val="700"/>
              </a:spcBef>
              <a:buClr>
                <a:srgbClr val="DA1F28"/>
              </a:buClr>
              <a:buSzPct val="60000"/>
              <a:buFont typeface="Wingdings" pitchFamily="2" charset="2"/>
              <a:buChar cha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pPr>
            <a:endParaRPr lang="es-ES" sz="2400" dirty="0">
              <a:solidFill>
                <a:srgbClr val="000000"/>
              </a:solidFill>
              <a:latin typeface="Corbel" pitchFamily="34" charset="0"/>
            </a:endParaRPr>
          </a:p>
        </p:txBody>
      </p:sp>
      <p:sp>
        <p:nvSpPr>
          <p:cNvPr id="5" name="5 Flecha derecha"/>
          <p:cNvSpPr>
            <a:spLocks noChangeArrowheads="1"/>
          </p:cNvSpPr>
          <p:nvPr/>
        </p:nvSpPr>
        <p:spPr bwMode="auto">
          <a:xfrm>
            <a:off x="3584849" y="3525838"/>
            <a:ext cx="1800199" cy="1438275"/>
          </a:xfrm>
          <a:prstGeom prst="rightArrow">
            <a:avLst>
              <a:gd name="adj1" fmla="val 50000"/>
              <a:gd name="adj2" fmla="val 50037"/>
            </a:avLst>
          </a:prstGeom>
          <a:solidFill>
            <a:srgbClr val="FFC000"/>
          </a:solidFill>
          <a:ln>
            <a:headEnd/>
            <a:tailEnd/>
          </a:ln>
        </p:spPr>
        <p:style>
          <a:lnRef idx="3">
            <a:schemeClr val="lt1"/>
          </a:lnRef>
          <a:fillRef idx="1">
            <a:schemeClr val="dk1"/>
          </a:fillRef>
          <a:effectRef idx="1">
            <a:schemeClr val="dk1"/>
          </a:effectRef>
          <a:fontRef idx="minor">
            <a:schemeClr val="lt1"/>
          </a:fontRef>
        </p:style>
        <p:txBody>
          <a:bodyPr/>
          <a:lstStyle/>
          <a:p>
            <a:pPr algn="ctr" fontAlgn="auto">
              <a:spcBef>
                <a:spcPts val="0"/>
              </a:spcBef>
              <a:spcAft>
                <a:spcPts val="0"/>
              </a:spcAft>
              <a:defRPr/>
            </a:pPr>
            <a:r>
              <a:rPr lang="es-ES" sz="3200" b="1" i="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Hacia</a:t>
            </a:r>
          </a:p>
        </p:txBody>
      </p:sp>
      <p:sp>
        <p:nvSpPr>
          <p:cNvPr id="6" name="6 Flecha derecha"/>
          <p:cNvSpPr>
            <a:spLocks noChangeArrowheads="1"/>
          </p:cNvSpPr>
          <p:nvPr/>
        </p:nvSpPr>
        <p:spPr bwMode="auto">
          <a:xfrm rot="2636165">
            <a:off x="492125" y="1843088"/>
            <a:ext cx="1482725" cy="1343025"/>
          </a:xfrm>
          <a:prstGeom prst="rightArrow">
            <a:avLst>
              <a:gd name="adj1" fmla="val 50000"/>
              <a:gd name="adj2" fmla="val 50013"/>
            </a:avLst>
          </a:prstGeom>
          <a:solidFill>
            <a:srgbClr val="FFC000"/>
          </a:solidFill>
          <a:ln>
            <a:headEnd/>
            <a:tailEnd/>
          </a:ln>
        </p:spPr>
        <p:style>
          <a:lnRef idx="3">
            <a:schemeClr val="lt1"/>
          </a:lnRef>
          <a:fillRef idx="1">
            <a:schemeClr val="dk1"/>
          </a:fillRef>
          <a:effectRef idx="1">
            <a:schemeClr val="dk1"/>
          </a:effectRef>
          <a:fontRef idx="minor">
            <a:schemeClr val="lt1"/>
          </a:fontRef>
        </p:style>
        <p:txBody>
          <a:bodyPr/>
          <a:lstStyle/>
          <a:p>
            <a:pPr algn="ctr" fontAlgn="auto">
              <a:spcBef>
                <a:spcPts val="0"/>
              </a:spcBef>
              <a:spcAft>
                <a:spcPts val="0"/>
              </a:spcAft>
              <a:defRPr/>
            </a:pPr>
            <a:r>
              <a:rPr lang="es-ES" sz="3200" b="1" i="1">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De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990328" y="3352800"/>
            <a:ext cx="8419843" cy="1974059"/>
          </a:xfrm>
        </p:spPr>
        <p:txBody>
          <a:bodyPr/>
          <a:lstStyle/>
          <a:p>
            <a:pPr>
              <a:defRPr/>
            </a:pPr>
            <a:r>
              <a:rPr lang="es-PY" dirty="0" smtClean="0"/>
              <a:t>Sobre que pilares se basa el acuerdo colectivo?</a:t>
            </a:r>
            <a:endParaRPr lang="en-US" dirty="0"/>
          </a:p>
        </p:txBody>
      </p:sp>
      <p:sp>
        <p:nvSpPr>
          <p:cNvPr id="18435" name="4 Marcador de texto"/>
          <p:cNvSpPr>
            <a:spLocks noGrp="1"/>
          </p:cNvSpPr>
          <p:nvPr>
            <p:ph type="body" idx="1"/>
          </p:nvPr>
        </p:nvSpPr>
        <p:spPr>
          <a:xfrm>
            <a:off x="990600" y="5334000"/>
            <a:ext cx="8420100" cy="1052513"/>
          </a:xfrm>
        </p:spPr>
        <p:txBody>
          <a:bodyPr/>
          <a:lstStyle/>
          <a:p>
            <a:pPr marL="374650"/>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9458" name="1 Grupo"/>
          <p:cNvGrpSpPr>
            <a:grpSpLocks/>
          </p:cNvGrpSpPr>
          <p:nvPr/>
        </p:nvGrpSpPr>
        <p:grpSpPr bwMode="auto">
          <a:xfrm>
            <a:off x="193675" y="2201962"/>
            <a:ext cx="2170113" cy="3675310"/>
            <a:chOff x="3330" y="880305"/>
            <a:chExt cx="2002335" cy="2503439"/>
          </a:xfrm>
        </p:grpSpPr>
        <p:sp>
          <p:nvSpPr>
            <p:cNvPr id="12" name="11 Rectángulo"/>
            <p:cNvSpPr/>
            <p:nvPr/>
          </p:nvSpPr>
          <p:spPr>
            <a:xfrm>
              <a:off x="3330" y="880305"/>
              <a:ext cx="2002335" cy="2503439"/>
            </a:xfrm>
            <a:prstGeom prst="rect">
              <a:avLst/>
            </a:prstGeom>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sp>
        <p:sp>
          <p:nvSpPr>
            <p:cNvPr id="13" name="12 Rectángulo"/>
            <p:cNvSpPr/>
            <p:nvPr/>
          </p:nvSpPr>
          <p:spPr>
            <a:xfrm>
              <a:off x="3330" y="880305"/>
              <a:ext cx="2002335" cy="25034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6012" tIns="96012" rIns="128016" bIns="144018" spcCol="1270"/>
            <a:lstStyle/>
            <a:p>
              <a:pPr marL="171450" lvl="1" indent="-171450" defTabSz="800100" fontAlgn="auto">
                <a:lnSpc>
                  <a:spcPct val="90000"/>
                </a:lnSpc>
                <a:spcBef>
                  <a:spcPts val="0"/>
                </a:spcBef>
                <a:spcAft>
                  <a:spcPct val="15000"/>
                </a:spcAft>
                <a:buFont typeface="Times New Roman" pitchFamily="18" charset="0"/>
                <a:buChar char="••"/>
                <a:defRPr/>
              </a:pPr>
              <a:r>
                <a:rPr lang="es-PY" dirty="0">
                  <a:solidFill>
                    <a:schemeClr val="tx1"/>
                  </a:solidFill>
                </a:rPr>
                <a:t>Desarrollo Rural Integrado</a:t>
              </a:r>
              <a:endParaRPr lang="es-ES" dirty="0">
                <a:solidFill>
                  <a:schemeClr val="tx1"/>
                </a:solidFill>
              </a:endParaRPr>
            </a:p>
            <a:p>
              <a:pPr marL="171450" lvl="1" indent="-171450" defTabSz="800100" fontAlgn="auto">
                <a:lnSpc>
                  <a:spcPct val="90000"/>
                </a:lnSpc>
                <a:spcBef>
                  <a:spcPts val="0"/>
                </a:spcBef>
                <a:spcAft>
                  <a:spcPct val="15000"/>
                </a:spcAft>
                <a:buFont typeface="Times New Roman" pitchFamily="18" charset="0"/>
                <a:buChar char="••"/>
                <a:defRPr/>
              </a:pPr>
              <a:r>
                <a:rPr lang="es-PY" dirty="0">
                  <a:solidFill>
                    <a:schemeClr val="tx1"/>
                  </a:solidFill>
                </a:rPr>
                <a:t>Fortalecimiento de </a:t>
              </a:r>
              <a:r>
                <a:rPr lang="es-PY" dirty="0" err="1">
                  <a:solidFill>
                    <a:schemeClr val="tx1"/>
                  </a:solidFill>
                </a:rPr>
                <a:t>MPYMEs</a:t>
              </a:r>
              <a:endParaRPr lang="es-PY" dirty="0">
                <a:solidFill>
                  <a:schemeClr val="tx1"/>
                </a:solidFill>
              </a:endParaRPr>
            </a:p>
            <a:p>
              <a:pPr marL="171450" lvl="1" indent="-171450" defTabSz="800100" fontAlgn="auto">
                <a:lnSpc>
                  <a:spcPct val="90000"/>
                </a:lnSpc>
                <a:spcBef>
                  <a:spcPts val="0"/>
                </a:spcBef>
                <a:spcAft>
                  <a:spcPct val="15000"/>
                </a:spcAft>
                <a:buFont typeface="Times New Roman" pitchFamily="18" charset="0"/>
                <a:buChar char="••"/>
                <a:defRPr/>
              </a:pPr>
              <a:r>
                <a:rPr lang="es-ES" dirty="0">
                  <a:solidFill>
                    <a:schemeClr val="tx1"/>
                  </a:solidFill>
                </a:rPr>
                <a:t>Estrategia de </a:t>
              </a:r>
              <a:r>
                <a:rPr lang="es-ES" dirty="0" err="1">
                  <a:solidFill>
                    <a:schemeClr val="tx1"/>
                  </a:solidFill>
                </a:rPr>
                <a:t>cluster</a:t>
              </a:r>
              <a:r>
                <a:rPr lang="es-ES" dirty="0">
                  <a:solidFill>
                    <a:schemeClr val="tx1"/>
                  </a:solidFill>
                </a:rPr>
                <a:t> </a:t>
              </a:r>
            </a:p>
            <a:p>
              <a:pPr marL="171450" lvl="1" indent="-171450" defTabSz="800100" fontAlgn="auto">
                <a:lnSpc>
                  <a:spcPct val="90000"/>
                </a:lnSpc>
                <a:spcBef>
                  <a:spcPts val="0"/>
                </a:spcBef>
                <a:spcAft>
                  <a:spcPct val="15000"/>
                </a:spcAft>
                <a:buFont typeface="Times New Roman" pitchFamily="18" charset="0"/>
                <a:buChar char="••"/>
                <a:defRPr/>
              </a:pPr>
              <a:endParaRPr lang="es-PY" dirty="0">
                <a:solidFill>
                  <a:schemeClr val="tx1"/>
                </a:solidFill>
              </a:endParaRPr>
            </a:p>
          </p:txBody>
        </p:sp>
      </p:grpSp>
      <p:grpSp>
        <p:nvGrpSpPr>
          <p:cNvPr id="19459" name="2 Grupo"/>
          <p:cNvGrpSpPr>
            <a:grpSpLocks/>
          </p:cNvGrpSpPr>
          <p:nvPr/>
        </p:nvGrpSpPr>
        <p:grpSpPr bwMode="auto">
          <a:xfrm>
            <a:off x="2667000" y="2201962"/>
            <a:ext cx="2168525" cy="3675310"/>
            <a:chOff x="2285992" y="880305"/>
            <a:chExt cx="2002335" cy="2503439"/>
          </a:xfrm>
        </p:grpSpPr>
        <p:sp>
          <p:nvSpPr>
            <p:cNvPr id="10" name="9 Rectángulo"/>
            <p:cNvSpPr/>
            <p:nvPr/>
          </p:nvSpPr>
          <p:spPr>
            <a:xfrm>
              <a:off x="2285992" y="880305"/>
              <a:ext cx="2002335" cy="2503439"/>
            </a:xfrm>
            <a:prstGeom prst="rect">
              <a:avLst/>
            </a:prstGeom>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sp>
        <p:sp>
          <p:nvSpPr>
            <p:cNvPr id="11" name="10 Rectángulo"/>
            <p:cNvSpPr/>
            <p:nvPr/>
          </p:nvSpPr>
          <p:spPr>
            <a:xfrm>
              <a:off x="2285992" y="880305"/>
              <a:ext cx="2002335" cy="25034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6012" tIns="96012" rIns="128016" bIns="144018"/>
            <a:lstStyle/>
            <a:p>
              <a:pPr marL="180975" lvl="1" indent="-180975" fontAlgn="auto">
                <a:lnSpc>
                  <a:spcPct val="90000"/>
                </a:lnSpc>
                <a:spcBef>
                  <a:spcPts val="0"/>
                </a:spcBef>
                <a:spcAft>
                  <a:spcPct val="15000"/>
                </a:spcAft>
                <a:buFont typeface="Times New Roman" pitchFamily="18" charset="0"/>
                <a:buChar char="•"/>
                <a:defRPr/>
              </a:pPr>
              <a:r>
                <a:rPr lang="es-ES" dirty="0">
                  <a:solidFill>
                    <a:schemeClr val="tx1"/>
                  </a:solidFill>
                </a:rPr>
                <a:t>Integración infraestructura, económica y social</a:t>
              </a:r>
            </a:p>
            <a:p>
              <a:pPr marL="180975" lvl="1" indent="-180975" fontAlgn="auto">
                <a:lnSpc>
                  <a:spcPct val="90000"/>
                </a:lnSpc>
                <a:spcBef>
                  <a:spcPts val="0"/>
                </a:spcBef>
                <a:spcAft>
                  <a:spcPct val="15000"/>
                </a:spcAft>
                <a:buFont typeface="Times New Roman" pitchFamily="18" charset="0"/>
                <a:buChar char="•"/>
                <a:defRPr/>
              </a:pPr>
              <a:r>
                <a:rPr lang="es-ES" dirty="0">
                  <a:solidFill>
                    <a:schemeClr val="tx1"/>
                  </a:solidFill>
                </a:rPr>
                <a:t>Inversión Tecnológica</a:t>
              </a:r>
            </a:p>
          </p:txBody>
        </p:sp>
      </p:grpSp>
      <p:grpSp>
        <p:nvGrpSpPr>
          <p:cNvPr id="19460" name="3 Grupo"/>
          <p:cNvGrpSpPr>
            <a:grpSpLocks/>
          </p:cNvGrpSpPr>
          <p:nvPr/>
        </p:nvGrpSpPr>
        <p:grpSpPr bwMode="auto">
          <a:xfrm>
            <a:off x="5140325" y="2201962"/>
            <a:ext cx="2168525" cy="3675310"/>
            <a:chOff x="4568655" y="880305"/>
            <a:chExt cx="2002335" cy="2503439"/>
          </a:xfrm>
        </p:grpSpPr>
        <p:sp>
          <p:nvSpPr>
            <p:cNvPr id="8" name="7 Rectángulo"/>
            <p:cNvSpPr/>
            <p:nvPr/>
          </p:nvSpPr>
          <p:spPr>
            <a:xfrm>
              <a:off x="4568655" y="880305"/>
              <a:ext cx="2002335" cy="2503439"/>
            </a:xfrm>
            <a:prstGeom prst="rect">
              <a:avLst/>
            </a:prstGeom>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sp>
        <p:sp>
          <p:nvSpPr>
            <p:cNvPr id="9" name="8 Rectángulo"/>
            <p:cNvSpPr/>
            <p:nvPr/>
          </p:nvSpPr>
          <p:spPr>
            <a:xfrm>
              <a:off x="4568655" y="880305"/>
              <a:ext cx="2002335" cy="25034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6012" tIns="96012" rIns="128016" bIns="144018" spcCol="1270"/>
            <a:lstStyle/>
            <a:p>
              <a:pPr marL="171450" lvl="1" indent="-171450" defTabSz="800100" fontAlgn="auto">
                <a:lnSpc>
                  <a:spcPct val="90000"/>
                </a:lnSpc>
                <a:spcBef>
                  <a:spcPts val="0"/>
                </a:spcBef>
                <a:spcAft>
                  <a:spcPct val="15000"/>
                </a:spcAft>
                <a:buFont typeface="Times New Roman" pitchFamily="18" charset="0"/>
                <a:buChar char="••"/>
                <a:defRPr/>
              </a:pPr>
              <a:r>
                <a:rPr lang="es-ES" dirty="0">
                  <a:solidFill>
                    <a:schemeClr val="tx1"/>
                  </a:solidFill>
                </a:rPr>
                <a:t>4 Ejes:</a:t>
              </a:r>
            </a:p>
            <a:p>
              <a:pPr marL="347663" lvl="2" indent="-173038" defTabSz="800100" fontAlgn="auto">
                <a:lnSpc>
                  <a:spcPct val="90000"/>
                </a:lnSpc>
                <a:spcBef>
                  <a:spcPts val="0"/>
                </a:spcBef>
                <a:spcAft>
                  <a:spcPct val="15000"/>
                </a:spcAft>
                <a:buSzPct val="74000"/>
                <a:buFont typeface="Times New Roman" pitchFamily="18" charset="0"/>
                <a:buChar char="••"/>
                <a:defRPr/>
              </a:pPr>
              <a:r>
                <a:rPr lang="es-ES" sz="1600" dirty="0">
                  <a:solidFill>
                    <a:schemeClr val="tx1"/>
                  </a:solidFill>
                </a:rPr>
                <a:t>Universalidad de servicios</a:t>
              </a:r>
            </a:p>
            <a:p>
              <a:pPr marL="347663" lvl="2" indent="-173038" defTabSz="800100" fontAlgn="auto">
                <a:lnSpc>
                  <a:spcPct val="90000"/>
                </a:lnSpc>
                <a:spcBef>
                  <a:spcPts val="0"/>
                </a:spcBef>
                <a:spcAft>
                  <a:spcPct val="15000"/>
                </a:spcAft>
                <a:buSzPct val="74000"/>
                <a:buFont typeface="Times New Roman" pitchFamily="18" charset="0"/>
                <a:buChar char="••"/>
                <a:defRPr/>
              </a:pPr>
              <a:r>
                <a:rPr lang="es-ES" sz="1600" dirty="0">
                  <a:solidFill>
                    <a:schemeClr val="tx1"/>
                  </a:solidFill>
                </a:rPr>
                <a:t>Focalización</a:t>
              </a:r>
            </a:p>
            <a:p>
              <a:pPr marL="347663" lvl="2" indent="-173038" defTabSz="800100" fontAlgn="auto">
                <a:lnSpc>
                  <a:spcPct val="90000"/>
                </a:lnSpc>
                <a:spcBef>
                  <a:spcPts val="0"/>
                </a:spcBef>
                <a:spcAft>
                  <a:spcPct val="15000"/>
                </a:spcAft>
                <a:buSzPct val="74000"/>
                <a:buFont typeface="Times New Roman" pitchFamily="18" charset="0"/>
                <a:buChar char="••"/>
                <a:defRPr/>
              </a:pPr>
              <a:r>
                <a:rPr lang="es-ES" sz="1600" dirty="0">
                  <a:solidFill>
                    <a:schemeClr val="tx1"/>
                  </a:solidFill>
                </a:rPr>
                <a:t>Crecimiento sin exclusiones</a:t>
              </a:r>
            </a:p>
            <a:p>
              <a:pPr marL="347663" lvl="2" indent="-173038" defTabSz="800100" fontAlgn="auto">
                <a:lnSpc>
                  <a:spcPct val="90000"/>
                </a:lnSpc>
                <a:spcBef>
                  <a:spcPts val="0"/>
                </a:spcBef>
                <a:spcAft>
                  <a:spcPct val="15000"/>
                </a:spcAft>
                <a:buSzPct val="74000"/>
                <a:buFont typeface="Times New Roman" pitchFamily="18" charset="0"/>
                <a:buChar char="••"/>
                <a:defRPr/>
              </a:pPr>
              <a:r>
                <a:rPr lang="es-ES" sz="1600" dirty="0">
                  <a:solidFill>
                    <a:schemeClr val="tx1"/>
                  </a:solidFill>
                </a:rPr>
                <a:t>Nueva institucionalidad para el área social</a:t>
              </a:r>
            </a:p>
            <a:p>
              <a:pPr marL="171450" lvl="1" indent="-171450" defTabSz="800100" fontAlgn="auto">
                <a:lnSpc>
                  <a:spcPct val="90000"/>
                </a:lnSpc>
                <a:spcBef>
                  <a:spcPts val="0"/>
                </a:spcBef>
                <a:spcAft>
                  <a:spcPct val="15000"/>
                </a:spcAft>
                <a:buFont typeface="Times New Roman" pitchFamily="18" charset="0"/>
                <a:buChar char="••"/>
                <a:defRPr/>
              </a:pPr>
              <a:r>
                <a:rPr lang="es-ES" dirty="0">
                  <a:solidFill>
                    <a:schemeClr val="tx1"/>
                  </a:solidFill>
                </a:rPr>
                <a:t>11 Programas </a:t>
              </a:r>
              <a:r>
                <a:rPr lang="es-ES" dirty="0" smtClean="0">
                  <a:solidFill>
                    <a:schemeClr val="tx1"/>
                  </a:solidFill>
                </a:rPr>
                <a:t>Emblemáticos</a:t>
              </a:r>
            </a:p>
            <a:p>
              <a:pPr marL="171450" lvl="1" indent="-171450" defTabSz="800100" fontAlgn="auto">
                <a:lnSpc>
                  <a:spcPct val="90000"/>
                </a:lnSpc>
                <a:spcBef>
                  <a:spcPts val="0"/>
                </a:spcBef>
                <a:spcAft>
                  <a:spcPct val="15000"/>
                </a:spcAft>
                <a:buFont typeface="Times New Roman" pitchFamily="18" charset="0"/>
                <a:buChar char="••"/>
                <a:defRPr/>
              </a:pPr>
              <a:r>
                <a:rPr lang="es-ES" dirty="0" smtClean="0">
                  <a:solidFill>
                    <a:schemeClr val="tx1"/>
                  </a:solidFill>
                </a:rPr>
                <a:t>Nuevo modelo económico con equidad social</a:t>
              </a:r>
              <a:endParaRPr lang="es-ES" dirty="0">
                <a:solidFill>
                  <a:schemeClr val="tx1"/>
                </a:solidFill>
              </a:endParaRPr>
            </a:p>
          </p:txBody>
        </p:sp>
      </p:grpSp>
      <p:grpSp>
        <p:nvGrpSpPr>
          <p:cNvPr id="19461" name="4 Grupo"/>
          <p:cNvGrpSpPr>
            <a:grpSpLocks/>
          </p:cNvGrpSpPr>
          <p:nvPr/>
        </p:nvGrpSpPr>
        <p:grpSpPr bwMode="auto">
          <a:xfrm>
            <a:off x="7613650" y="2201962"/>
            <a:ext cx="2168525" cy="3675310"/>
            <a:chOff x="6851318" y="880305"/>
            <a:chExt cx="2002335" cy="2503439"/>
          </a:xfrm>
        </p:grpSpPr>
        <p:sp>
          <p:nvSpPr>
            <p:cNvPr id="6" name="5 Rectángulo"/>
            <p:cNvSpPr/>
            <p:nvPr/>
          </p:nvSpPr>
          <p:spPr>
            <a:xfrm>
              <a:off x="6851318" y="880305"/>
              <a:ext cx="2002335" cy="2503439"/>
            </a:xfrm>
            <a:prstGeom prst="rect">
              <a:avLst/>
            </a:prstGeom>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sp>
        <p:sp>
          <p:nvSpPr>
            <p:cNvPr id="7" name="6 Rectángulo"/>
            <p:cNvSpPr/>
            <p:nvPr/>
          </p:nvSpPr>
          <p:spPr>
            <a:xfrm>
              <a:off x="6851318" y="880305"/>
              <a:ext cx="2002335" cy="25034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6012" tIns="96012" rIns="128016" bIns="144018" spcCol="1270"/>
            <a:lstStyle/>
            <a:p>
              <a:pPr marL="171450" lvl="1" indent="-171450" defTabSz="800100" fontAlgn="auto">
                <a:lnSpc>
                  <a:spcPct val="90000"/>
                </a:lnSpc>
                <a:spcBef>
                  <a:spcPts val="0"/>
                </a:spcBef>
                <a:spcAft>
                  <a:spcPct val="15000"/>
                </a:spcAft>
                <a:buFont typeface="Times New Roman" pitchFamily="18" charset="0"/>
                <a:buChar char="••"/>
                <a:defRPr/>
              </a:pPr>
              <a:r>
                <a:rPr lang="es-ES" dirty="0">
                  <a:solidFill>
                    <a:schemeClr val="tx1"/>
                  </a:solidFill>
                </a:rPr>
                <a:t>Innovación Estructural del Poder Ejecutivo</a:t>
              </a:r>
            </a:p>
            <a:p>
              <a:pPr marL="171450" lvl="1" indent="-171450" defTabSz="800100" fontAlgn="auto">
                <a:lnSpc>
                  <a:spcPct val="90000"/>
                </a:lnSpc>
                <a:spcBef>
                  <a:spcPts val="0"/>
                </a:spcBef>
                <a:spcAft>
                  <a:spcPct val="15000"/>
                </a:spcAft>
                <a:buFont typeface="Times New Roman" pitchFamily="18" charset="0"/>
                <a:buChar char="••"/>
                <a:defRPr/>
              </a:pPr>
              <a:r>
                <a:rPr lang="es-ES" dirty="0">
                  <a:solidFill>
                    <a:schemeClr val="tx1"/>
                  </a:solidFill>
                </a:rPr>
                <a:t>Modernización de empresas y servicios públicos</a:t>
              </a:r>
            </a:p>
            <a:p>
              <a:pPr marL="171450" lvl="1" indent="-171450" defTabSz="800100" fontAlgn="auto">
                <a:lnSpc>
                  <a:spcPct val="90000"/>
                </a:lnSpc>
                <a:spcBef>
                  <a:spcPts val="0"/>
                </a:spcBef>
                <a:spcAft>
                  <a:spcPct val="15000"/>
                </a:spcAft>
                <a:buFont typeface="Times New Roman" pitchFamily="18" charset="0"/>
                <a:buChar char="••"/>
                <a:defRPr/>
              </a:pPr>
              <a:r>
                <a:rPr lang="es-ES" dirty="0">
                  <a:solidFill>
                    <a:schemeClr val="tx1"/>
                  </a:solidFill>
                </a:rPr>
                <a:t>Gestión y Desarrollo de Personas</a:t>
              </a:r>
            </a:p>
            <a:p>
              <a:pPr marL="171450" lvl="1" indent="-171450" defTabSz="800100" fontAlgn="auto">
                <a:lnSpc>
                  <a:spcPct val="90000"/>
                </a:lnSpc>
                <a:spcBef>
                  <a:spcPts val="0"/>
                </a:spcBef>
                <a:spcAft>
                  <a:spcPct val="15000"/>
                </a:spcAft>
                <a:buFont typeface="Times New Roman" pitchFamily="18" charset="0"/>
                <a:buChar char="••"/>
                <a:defRPr/>
              </a:pPr>
              <a:r>
                <a:rPr lang="es-ES" dirty="0">
                  <a:solidFill>
                    <a:schemeClr val="tx1"/>
                  </a:solidFill>
                </a:rPr>
                <a:t>Lucha contra la corrupción</a:t>
              </a:r>
            </a:p>
          </p:txBody>
        </p:sp>
      </p:grpSp>
      <p:grpSp>
        <p:nvGrpSpPr>
          <p:cNvPr id="19462" name="13 Grupo"/>
          <p:cNvGrpSpPr>
            <a:grpSpLocks/>
          </p:cNvGrpSpPr>
          <p:nvPr/>
        </p:nvGrpSpPr>
        <p:grpSpPr bwMode="auto">
          <a:xfrm>
            <a:off x="158750" y="836712"/>
            <a:ext cx="2170113" cy="1276350"/>
            <a:chOff x="3330" y="630"/>
            <a:chExt cx="2002335" cy="958413"/>
          </a:xfrm>
        </p:grpSpPr>
        <p:sp>
          <p:nvSpPr>
            <p:cNvPr id="24" name="23 Rectángulo"/>
            <p:cNvSpPr/>
            <p:nvPr/>
          </p:nvSpPr>
          <p:spPr>
            <a:xfrm>
              <a:off x="3330" y="630"/>
              <a:ext cx="2002335" cy="958413"/>
            </a:xfrm>
            <a:prstGeom prst="rect">
              <a:avLst/>
            </a:prstGeom>
          </p:spPr>
          <p:style>
            <a:lnRef idx="1">
              <a:schemeClr val="accent5">
                <a:alpha val="90000"/>
                <a:hueOff val="0"/>
                <a:satOff val="0"/>
                <a:lumOff val="0"/>
                <a:alphaOff val="0"/>
              </a:schemeClr>
            </a:lnRef>
            <a:fillRef idx="3">
              <a:schemeClr val="accent5">
                <a:alpha val="90000"/>
                <a:hueOff val="0"/>
                <a:satOff val="0"/>
                <a:lumOff val="0"/>
                <a:alphaOff val="0"/>
              </a:schemeClr>
            </a:fillRef>
            <a:effectRef idx="3">
              <a:schemeClr val="accent5">
                <a:alpha val="90000"/>
                <a:hueOff val="0"/>
                <a:satOff val="0"/>
                <a:lumOff val="0"/>
                <a:alphaOff val="0"/>
              </a:schemeClr>
            </a:effectRef>
            <a:fontRef idx="minor">
              <a:schemeClr val="lt1"/>
            </a:fontRef>
          </p:style>
        </p:sp>
        <p:sp>
          <p:nvSpPr>
            <p:cNvPr id="25" name="24 Rectángulo"/>
            <p:cNvSpPr/>
            <p:nvPr/>
          </p:nvSpPr>
          <p:spPr>
            <a:xfrm>
              <a:off x="3330" y="630"/>
              <a:ext cx="2002335" cy="958413"/>
            </a:xfrm>
            <a:prstGeom prst="rect">
              <a:avLst/>
            </a:prstGeom>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defTabSz="889000" fontAlgn="auto">
                <a:lnSpc>
                  <a:spcPct val="90000"/>
                </a:lnSpc>
                <a:spcBef>
                  <a:spcPts val="0"/>
                </a:spcBef>
                <a:spcAft>
                  <a:spcPct val="35000"/>
                </a:spcAft>
                <a:defRPr/>
              </a:pPr>
              <a:r>
                <a:rPr lang="es-ES" sz="2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Paraguay produce</a:t>
              </a:r>
            </a:p>
          </p:txBody>
        </p:sp>
      </p:grpSp>
      <p:grpSp>
        <p:nvGrpSpPr>
          <p:cNvPr id="19463" name="14 Grupo"/>
          <p:cNvGrpSpPr>
            <a:grpSpLocks/>
          </p:cNvGrpSpPr>
          <p:nvPr/>
        </p:nvGrpSpPr>
        <p:grpSpPr bwMode="auto">
          <a:xfrm>
            <a:off x="2632075" y="836712"/>
            <a:ext cx="2170113" cy="1276350"/>
            <a:chOff x="2285992" y="630"/>
            <a:chExt cx="2002335" cy="958413"/>
          </a:xfrm>
        </p:grpSpPr>
        <p:sp>
          <p:nvSpPr>
            <p:cNvPr id="22" name="21 Rectángulo"/>
            <p:cNvSpPr/>
            <p:nvPr/>
          </p:nvSpPr>
          <p:spPr>
            <a:xfrm>
              <a:off x="2285992" y="630"/>
              <a:ext cx="2002335" cy="958413"/>
            </a:xfrm>
            <a:prstGeom prst="rect">
              <a:avLst/>
            </a:prstGeom>
          </p:spPr>
          <p:style>
            <a:lnRef idx="1">
              <a:schemeClr val="accent5">
                <a:alpha val="90000"/>
                <a:hueOff val="0"/>
                <a:satOff val="0"/>
                <a:lumOff val="0"/>
                <a:alphaOff val="-13333"/>
              </a:schemeClr>
            </a:lnRef>
            <a:fillRef idx="3">
              <a:schemeClr val="accent5">
                <a:alpha val="90000"/>
                <a:hueOff val="0"/>
                <a:satOff val="0"/>
                <a:lumOff val="0"/>
                <a:alphaOff val="-13333"/>
              </a:schemeClr>
            </a:fillRef>
            <a:effectRef idx="3">
              <a:schemeClr val="accent5">
                <a:alpha val="90000"/>
                <a:hueOff val="0"/>
                <a:satOff val="0"/>
                <a:lumOff val="0"/>
                <a:alphaOff val="-13333"/>
              </a:schemeClr>
            </a:effectRef>
            <a:fontRef idx="minor">
              <a:schemeClr val="lt1"/>
            </a:fontRef>
          </p:style>
        </p:sp>
        <p:sp>
          <p:nvSpPr>
            <p:cNvPr id="23" name="22 Rectángulo"/>
            <p:cNvSpPr/>
            <p:nvPr/>
          </p:nvSpPr>
          <p:spPr>
            <a:xfrm>
              <a:off x="2285992" y="630"/>
              <a:ext cx="2002335" cy="958413"/>
            </a:xfrm>
            <a:prstGeom prst="rect">
              <a:avLst/>
            </a:prstGeom>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defTabSz="889000" fontAlgn="auto">
                <a:lnSpc>
                  <a:spcPct val="90000"/>
                </a:lnSpc>
                <a:spcBef>
                  <a:spcPts val="0"/>
                </a:spcBef>
                <a:spcAft>
                  <a:spcPct val="35000"/>
                </a:spcAft>
                <a:defRPr/>
              </a:pPr>
              <a:r>
                <a:rPr lang="es-ES" sz="2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Paraguay Competitivo e Integrado</a:t>
              </a:r>
            </a:p>
          </p:txBody>
        </p:sp>
      </p:grpSp>
      <p:grpSp>
        <p:nvGrpSpPr>
          <p:cNvPr id="19464" name="15 Grupo"/>
          <p:cNvGrpSpPr>
            <a:grpSpLocks/>
          </p:cNvGrpSpPr>
          <p:nvPr/>
        </p:nvGrpSpPr>
        <p:grpSpPr bwMode="auto">
          <a:xfrm>
            <a:off x="5103813" y="836712"/>
            <a:ext cx="2171700" cy="1276350"/>
            <a:chOff x="4568655" y="630"/>
            <a:chExt cx="2002335" cy="958413"/>
          </a:xfrm>
        </p:grpSpPr>
        <p:sp>
          <p:nvSpPr>
            <p:cNvPr id="20" name="19 Rectángulo"/>
            <p:cNvSpPr/>
            <p:nvPr/>
          </p:nvSpPr>
          <p:spPr>
            <a:xfrm>
              <a:off x="4568655" y="630"/>
              <a:ext cx="2002335" cy="958413"/>
            </a:xfrm>
            <a:prstGeom prst="rect">
              <a:avLst/>
            </a:prstGeom>
          </p:spPr>
          <p:style>
            <a:lnRef idx="1">
              <a:schemeClr val="accent5">
                <a:alpha val="90000"/>
                <a:hueOff val="0"/>
                <a:satOff val="0"/>
                <a:lumOff val="0"/>
                <a:alphaOff val="-26667"/>
              </a:schemeClr>
            </a:lnRef>
            <a:fillRef idx="3">
              <a:schemeClr val="accent5">
                <a:alpha val="90000"/>
                <a:hueOff val="0"/>
                <a:satOff val="0"/>
                <a:lumOff val="0"/>
                <a:alphaOff val="-26667"/>
              </a:schemeClr>
            </a:fillRef>
            <a:effectRef idx="3">
              <a:schemeClr val="accent5">
                <a:alpha val="90000"/>
                <a:hueOff val="0"/>
                <a:satOff val="0"/>
                <a:lumOff val="0"/>
                <a:alphaOff val="-26667"/>
              </a:schemeClr>
            </a:effectRef>
            <a:fontRef idx="minor">
              <a:schemeClr val="lt1"/>
            </a:fontRef>
          </p:style>
        </p:sp>
        <p:sp>
          <p:nvSpPr>
            <p:cNvPr id="21" name="20 Rectángulo"/>
            <p:cNvSpPr/>
            <p:nvPr/>
          </p:nvSpPr>
          <p:spPr>
            <a:xfrm>
              <a:off x="4568655" y="630"/>
              <a:ext cx="2002335" cy="958413"/>
            </a:xfrm>
            <a:prstGeom prst="rect">
              <a:avLst/>
            </a:prstGeom>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defTabSz="889000" fontAlgn="auto">
                <a:lnSpc>
                  <a:spcPct val="90000"/>
                </a:lnSpc>
                <a:spcBef>
                  <a:spcPts val="0"/>
                </a:spcBef>
                <a:spcAft>
                  <a:spcPct val="35000"/>
                </a:spcAft>
                <a:defRPr/>
              </a:pPr>
              <a:r>
                <a:rPr lang="es-ES" sz="2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Desarrollo Social</a:t>
              </a:r>
            </a:p>
          </p:txBody>
        </p:sp>
      </p:grpSp>
      <p:grpSp>
        <p:nvGrpSpPr>
          <p:cNvPr id="19465" name="16 Grupo"/>
          <p:cNvGrpSpPr>
            <a:grpSpLocks/>
          </p:cNvGrpSpPr>
          <p:nvPr/>
        </p:nvGrpSpPr>
        <p:grpSpPr bwMode="auto">
          <a:xfrm>
            <a:off x="7577138" y="836712"/>
            <a:ext cx="2170112" cy="1276350"/>
            <a:chOff x="6851318" y="630"/>
            <a:chExt cx="2002335" cy="958413"/>
          </a:xfrm>
        </p:grpSpPr>
        <p:sp>
          <p:nvSpPr>
            <p:cNvPr id="18" name="17 Rectángulo"/>
            <p:cNvSpPr/>
            <p:nvPr/>
          </p:nvSpPr>
          <p:spPr>
            <a:xfrm>
              <a:off x="6851318" y="630"/>
              <a:ext cx="2002335" cy="958413"/>
            </a:xfrm>
            <a:prstGeom prst="rect">
              <a:avLst/>
            </a:prstGeom>
          </p:spPr>
          <p:style>
            <a:lnRef idx="1">
              <a:schemeClr val="accent5">
                <a:alpha val="90000"/>
                <a:hueOff val="0"/>
                <a:satOff val="0"/>
                <a:lumOff val="0"/>
                <a:alphaOff val="-40000"/>
              </a:schemeClr>
            </a:lnRef>
            <a:fillRef idx="3">
              <a:schemeClr val="accent5">
                <a:alpha val="90000"/>
                <a:hueOff val="0"/>
                <a:satOff val="0"/>
                <a:lumOff val="0"/>
                <a:alphaOff val="-40000"/>
              </a:schemeClr>
            </a:fillRef>
            <a:effectRef idx="3">
              <a:schemeClr val="accent5">
                <a:alpha val="90000"/>
                <a:hueOff val="0"/>
                <a:satOff val="0"/>
                <a:lumOff val="0"/>
                <a:alphaOff val="-40000"/>
              </a:schemeClr>
            </a:effectRef>
            <a:fontRef idx="minor">
              <a:schemeClr val="lt1"/>
            </a:fontRef>
          </p:style>
        </p:sp>
        <p:sp>
          <p:nvSpPr>
            <p:cNvPr id="19" name="18 Rectángulo"/>
            <p:cNvSpPr/>
            <p:nvPr/>
          </p:nvSpPr>
          <p:spPr>
            <a:xfrm>
              <a:off x="6851318" y="630"/>
              <a:ext cx="2002335" cy="958413"/>
            </a:xfrm>
            <a:prstGeom prst="rect">
              <a:avLst/>
            </a:prstGeom>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defTabSz="889000" fontAlgn="auto">
                <a:lnSpc>
                  <a:spcPct val="90000"/>
                </a:lnSpc>
                <a:spcBef>
                  <a:spcPts val="0"/>
                </a:spcBef>
                <a:spcAft>
                  <a:spcPct val="35000"/>
                </a:spcAft>
                <a:defRPr/>
              </a:pPr>
              <a:r>
                <a:rPr lang="es-ES" sz="2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Desarrollo Institucional</a:t>
              </a:r>
            </a:p>
          </p:txBody>
        </p:sp>
      </p:grpSp>
      <p:sp>
        <p:nvSpPr>
          <p:cNvPr id="27" name="26 Título"/>
          <p:cNvSpPr>
            <a:spLocks noGrp="1"/>
          </p:cNvSpPr>
          <p:nvPr>
            <p:ph type="title"/>
          </p:nvPr>
        </p:nvSpPr>
        <p:spPr>
          <a:xfrm>
            <a:off x="488504" y="260350"/>
            <a:ext cx="8922196" cy="936402"/>
          </a:xfrm>
        </p:spPr>
        <p:txBody>
          <a:bodyPr vert="horz" anchor="t">
            <a:noAutofit/>
          </a:bodyPr>
          <a:lstStyle/>
          <a:p>
            <a:pPr eaLnBrk="1" fontAlgn="auto" hangingPunct="1">
              <a:spcAft>
                <a:spcPts val="0"/>
              </a:spcAft>
              <a:defRPr/>
            </a:pPr>
            <a:r>
              <a:rPr lang="es-PY" sz="3200" spc="0"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Pilares de discusión de la Agenda</a:t>
            </a:r>
            <a:endParaRPr lang="en-US" sz="3200" spc="0" dirty="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ducingPowerPoint2007">
  <a:themeElements>
    <a:clrScheme name="Personalizado 1">
      <a:dk1>
        <a:sysClr val="windowText" lastClr="000000"/>
      </a:dk1>
      <a:lt1>
        <a:sysClr val="window" lastClr="FFFFFF"/>
      </a:lt1>
      <a:dk2>
        <a:srgbClr val="696464"/>
      </a:dk2>
      <a:lt2>
        <a:srgbClr val="E9E5DC"/>
      </a:lt2>
      <a:accent1>
        <a:srgbClr val="D34817"/>
      </a:accent1>
      <a:accent2>
        <a:srgbClr val="002060"/>
      </a:accent2>
      <a:accent3>
        <a:srgbClr val="FF0000"/>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alizado 1">
    <a:dk1>
      <a:sysClr val="windowText" lastClr="000000"/>
    </a:dk1>
    <a:lt1>
      <a:sysClr val="window" lastClr="FFFFFF"/>
    </a:lt1>
    <a:dk2>
      <a:srgbClr val="696464"/>
    </a:dk2>
    <a:lt2>
      <a:srgbClr val="E9E5DC"/>
    </a:lt2>
    <a:accent1>
      <a:srgbClr val="D34817"/>
    </a:accent1>
    <a:accent2>
      <a:srgbClr val="002060"/>
    </a:accent2>
    <a:accent3>
      <a:srgbClr val="FF0000"/>
    </a:accent3>
    <a:accent4>
      <a:srgbClr val="956251"/>
    </a:accent4>
    <a:accent5>
      <a:srgbClr val="918485"/>
    </a:accent5>
    <a:accent6>
      <a:srgbClr val="855D5D"/>
    </a:accent6>
    <a:hlink>
      <a:srgbClr val="CC9900"/>
    </a:hlink>
    <a:folHlink>
      <a:srgbClr val="96A9A9"/>
    </a:folHlink>
  </a:clrScheme>
</a:themeOverride>
</file>

<file path=ppt/theme/themeOverride10.xml><?xml version="1.0" encoding="utf-8"?>
<a:themeOverride xmlns:a="http://schemas.openxmlformats.org/drawingml/2006/main">
  <a:clrScheme name="Personalizado 1">
    <a:dk1>
      <a:sysClr val="windowText" lastClr="000000"/>
    </a:dk1>
    <a:lt1>
      <a:sysClr val="window" lastClr="FFFFFF"/>
    </a:lt1>
    <a:dk2>
      <a:srgbClr val="696464"/>
    </a:dk2>
    <a:lt2>
      <a:srgbClr val="E9E5DC"/>
    </a:lt2>
    <a:accent1>
      <a:srgbClr val="D34817"/>
    </a:accent1>
    <a:accent2>
      <a:srgbClr val="002060"/>
    </a:accent2>
    <a:accent3>
      <a:srgbClr val="FF0000"/>
    </a:accent3>
    <a:accent4>
      <a:srgbClr val="956251"/>
    </a:accent4>
    <a:accent5>
      <a:srgbClr val="918485"/>
    </a:accent5>
    <a:accent6>
      <a:srgbClr val="855D5D"/>
    </a:accent6>
    <a:hlink>
      <a:srgbClr val="CC9900"/>
    </a:hlink>
    <a:folHlink>
      <a:srgbClr val="96A9A9"/>
    </a:folHlink>
  </a:clrScheme>
</a:themeOverride>
</file>

<file path=ppt/theme/themeOverride11.xml><?xml version="1.0" encoding="utf-8"?>
<a:themeOverride xmlns:a="http://schemas.openxmlformats.org/drawingml/2006/main">
  <a:clrScheme name="Personalizado 1">
    <a:dk1>
      <a:sysClr val="windowText" lastClr="000000"/>
    </a:dk1>
    <a:lt1>
      <a:sysClr val="window" lastClr="FFFFFF"/>
    </a:lt1>
    <a:dk2>
      <a:srgbClr val="696464"/>
    </a:dk2>
    <a:lt2>
      <a:srgbClr val="E9E5DC"/>
    </a:lt2>
    <a:accent1>
      <a:srgbClr val="D34817"/>
    </a:accent1>
    <a:accent2>
      <a:srgbClr val="002060"/>
    </a:accent2>
    <a:accent3>
      <a:srgbClr val="FF0000"/>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Personalizado 1">
    <a:dk1>
      <a:sysClr val="windowText" lastClr="000000"/>
    </a:dk1>
    <a:lt1>
      <a:sysClr val="window" lastClr="FFFFFF"/>
    </a:lt1>
    <a:dk2>
      <a:srgbClr val="696464"/>
    </a:dk2>
    <a:lt2>
      <a:srgbClr val="E9E5DC"/>
    </a:lt2>
    <a:accent1>
      <a:srgbClr val="D34817"/>
    </a:accent1>
    <a:accent2>
      <a:srgbClr val="002060"/>
    </a:accent2>
    <a:accent3>
      <a:srgbClr val="FF0000"/>
    </a:accent3>
    <a:accent4>
      <a:srgbClr val="956251"/>
    </a:accent4>
    <a:accent5>
      <a:srgbClr val="918485"/>
    </a:accent5>
    <a:accent6>
      <a:srgbClr val="855D5D"/>
    </a:accent6>
    <a:hlink>
      <a:srgbClr val="CC9900"/>
    </a:hlink>
    <a:folHlink>
      <a:srgbClr val="96A9A9"/>
    </a:folHlink>
  </a:clrScheme>
</a:themeOverride>
</file>

<file path=ppt/theme/themeOverride3.xml><?xml version="1.0" encoding="utf-8"?>
<a:themeOverride xmlns:a="http://schemas.openxmlformats.org/drawingml/2006/main">
  <a:clrScheme name="Personalizado 1">
    <a:dk1>
      <a:sysClr val="windowText" lastClr="000000"/>
    </a:dk1>
    <a:lt1>
      <a:sysClr val="window" lastClr="FFFFFF"/>
    </a:lt1>
    <a:dk2>
      <a:srgbClr val="696464"/>
    </a:dk2>
    <a:lt2>
      <a:srgbClr val="E9E5DC"/>
    </a:lt2>
    <a:accent1>
      <a:srgbClr val="D34817"/>
    </a:accent1>
    <a:accent2>
      <a:srgbClr val="002060"/>
    </a:accent2>
    <a:accent3>
      <a:srgbClr val="FF0000"/>
    </a:accent3>
    <a:accent4>
      <a:srgbClr val="956251"/>
    </a:accent4>
    <a:accent5>
      <a:srgbClr val="918485"/>
    </a:accent5>
    <a:accent6>
      <a:srgbClr val="855D5D"/>
    </a:accent6>
    <a:hlink>
      <a:srgbClr val="CC9900"/>
    </a:hlink>
    <a:folHlink>
      <a:srgbClr val="96A9A9"/>
    </a:folHlink>
  </a:clrScheme>
</a:themeOverride>
</file>

<file path=ppt/theme/themeOverride4.xml><?xml version="1.0" encoding="utf-8"?>
<a:themeOverride xmlns:a="http://schemas.openxmlformats.org/drawingml/2006/main">
  <a:clrScheme name="Personalizado 1">
    <a:dk1>
      <a:sysClr val="windowText" lastClr="000000"/>
    </a:dk1>
    <a:lt1>
      <a:sysClr val="window" lastClr="FFFFFF"/>
    </a:lt1>
    <a:dk2>
      <a:srgbClr val="696464"/>
    </a:dk2>
    <a:lt2>
      <a:srgbClr val="E9E5DC"/>
    </a:lt2>
    <a:accent1>
      <a:srgbClr val="D34817"/>
    </a:accent1>
    <a:accent2>
      <a:srgbClr val="002060"/>
    </a:accent2>
    <a:accent3>
      <a:srgbClr val="FF0000"/>
    </a:accent3>
    <a:accent4>
      <a:srgbClr val="956251"/>
    </a:accent4>
    <a:accent5>
      <a:srgbClr val="918485"/>
    </a:accent5>
    <a:accent6>
      <a:srgbClr val="855D5D"/>
    </a:accent6>
    <a:hlink>
      <a:srgbClr val="CC9900"/>
    </a:hlink>
    <a:folHlink>
      <a:srgbClr val="96A9A9"/>
    </a:folHlink>
  </a:clrScheme>
</a:themeOverride>
</file>

<file path=ppt/theme/themeOverride5.xml><?xml version="1.0" encoding="utf-8"?>
<a:themeOverride xmlns:a="http://schemas.openxmlformats.org/drawingml/2006/main">
  <a:clrScheme name="Personalizado 1">
    <a:dk1>
      <a:sysClr val="windowText" lastClr="000000"/>
    </a:dk1>
    <a:lt1>
      <a:sysClr val="window" lastClr="FFFFFF"/>
    </a:lt1>
    <a:dk2>
      <a:srgbClr val="696464"/>
    </a:dk2>
    <a:lt2>
      <a:srgbClr val="E9E5DC"/>
    </a:lt2>
    <a:accent1>
      <a:srgbClr val="D34817"/>
    </a:accent1>
    <a:accent2>
      <a:srgbClr val="002060"/>
    </a:accent2>
    <a:accent3>
      <a:srgbClr val="FF0000"/>
    </a:accent3>
    <a:accent4>
      <a:srgbClr val="956251"/>
    </a:accent4>
    <a:accent5>
      <a:srgbClr val="918485"/>
    </a:accent5>
    <a:accent6>
      <a:srgbClr val="855D5D"/>
    </a:accent6>
    <a:hlink>
      <a:srgbClr val="CC9900"/>
    </a:hlink>
    <a:folHlink>
      <a:srgbClr val="96A9A9"/>
    </a:folHlink>
  </a:clrScheme>
</a:themeOverride>
</file>

<file path=ppt/theme/themeOverride6.xml><?xml version="1.0" encoding="utf-8"?>
<a:themeOverride xmlns:a="http://schemas.openxmlformats.org/drawingml/2006/main">
  <a:clrScheme name="Personalizado 1">
    <a:dk1>
      <a:sysClr val="windowText" lastClr="000000"/>
    </a:dk1>
    <a:lt1>
      <a:sysClr val="window" lastClr="FFFFFF"/>
    </a:lt1>
    <a:dk2>
      <a:srgbClr val="696464"/>
    </a:dk2>
    <a:lt2>
      <a:srgbClr val="E9E5DC"/>
    </a:lt2>
    <a:accent1>
      <a:srgbClr val="D34817"/>
    </a:accent1>
    <a:accent2>
      <a:srgbClr val="002060"/>
    </a:accent2>
    <a:accent3>
      <a:srgbClr val="FF0000"/>
    </a:accent3>
    <a:accent4>
      <a:srgbClr val="956251"/>
    </a:accent4>
    <a:accent5>
      <a:srgbClr val="918485"/>
    </a:accent5>
    <a:accent6>
      <a:srgbClr val="855D5D"/>
    </a:accent6>
    <a:hlink>
      <a:srgbClr val="CC9900"/>
    </a:hlink>
    <a:folHlink>
      <a:srgbClr val="96A9A9"/>
    </a:folHlink>
  </a:clrScheme>
</a:themeOverride>
</file>

<file path=ppt/theme/themeOverride7.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8.xml><?xml version="1.0" encoding="utf-8"?>
<a:themeOverride xmlns:a="http://schemas.openxmlformats.org/drawingml/2006/main">
  <a:clrScheme name="Personalizado 1">
    <a:dk1>
      <a:sysClr val="windowText" lastClr="000000"/>
    </a:dk1>
    <a:lt1>
      <a:sysClr val="window" lastClr="FFFFFF"/>
    </a:lt1>
    <a:dk2>
      <a:srgbClr val="696464"/>
    </a:dk2>
    <a:lt2>
      <a:srgbClr val="E9E5DC"/>
    </a:lt2>
    <a:accent1>
      <a:srgbClr val="D34817"/>
    </a:accent1>
    <a:accent2>
      <a:srgbClr val="002060"/>
    </a:accent2>
    <a:accent3>
      <a:srgbClr val="FF0000"/>
    </a:accent3>
    <a:accent4>
      <a:srgbClr val="956251"/>
    </a:accent4>
    <a:accent5>
      <a:srgbClr val="918485"/>
    </a:accent5>
    <a:accent6>
      <a:srgbClr val="855D5D"/>
    </a:accent6>
    <a:hlink>
      <a:srgbClr val="CC9900"/>
    </a:hlink>
    <a:folHlink>
      <a:srgbClr val="96A9A9"/>
    </a:folHlink>
  </a:clrScheme>
</a:themeOverride>
</file>

<file path=ppt/theme/themeOverride9.xml><?xml version="1.0" encoding="utf-8"?>
<a:themeOverride xmlns:a="http://schemas.openxmlformats.org/drawingml/2006/main">
  <a:clrScheme name="Personalizado 1">
    <a:dk1>
      <a:sysClr val="windowText" lastClr="000000"/>
    </a:dk1>
    <a:lt1>
      <a:sysClr val="window" lastClr="FFFFFF"/>
    </a:lt1>
    <a:dk2>
      <a:srgbClr val="696464"/>
    </a:dk2>
    <a:lt2>
      <a:srgbClr val="E9E5DC"/>
    </a:lt2>
    <a:accent1>
      <a:srgbClr val="D34817"/>
    </a:accent1>
    <a:accent2>
      <a:srgbClr val="002060"/>
    </a:accent2>
    <a:accent3>
      <a:srgbClr val="FF0000"/>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0</TotalTime>
  <Words>4738</Words>
  <Application>Microsoft Office PowerPoint</Application>
  <PresentationFormat>A4 (210 x 297 mm)</PresentationFormat>
  <Paragraphs>562</Paragraphs>
  <Slides>33</Slides>
  <Notes>33</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IntroducingPowerPoint2007</vt:lpstr>
      <vt:lpstr>Hacia una agenda pais del crec imiento al desarrollo</vt:lpstr>
      <vt:lpstr>Antecedentes</vt:lpstr>
      <vt:lpstr>Proponer a la nación un nuevo acuerdo colectivo</vt:lpstr>
      <vt:lpstr>Condicionantes Externos</vt:lpstr>
      <vt:lpstr>Necesitamos  acuerdos  para promover  un Paraguay Competitivo* </vt:lpstr>
      <vt:lpstr>Por qué un acuerdo colectivo?</vt:lpstr>
      <vt:lpstr>Necesidad de transformar el Rol del Estado en ese contexto</vt:lpstr>
      <vt:lpstr>Sobre que pilares se basa el acuerdo colectivo?</vt:lpstr>
      <vt:lpstr>Pilares de discusión de la Agenda</vt:lpstr>
      <vt:lpstr>Paraguay Produce</vt:lpstr>
      <vt:lpstr>Diapositiva 11</vt:lpstr>
      <vt:lpstr>Diapositiva 12</vt:lpstr>
      <vt:lpstr>Diapositiva 13</vt:lpstr>
      <vt:lpstr>Diapositiva 14</vt:lpstr>
      <vt:lpstr>Estrategia de cluster balanceados (Ej.) </vt:lpstr>
      <vt:lpstr>Paraguay Integrado</vt:lpstr>
      <vt:lpstr>Diapositiva 17</vt:lpstr>
      <vt:lpstr>El rol geoestratégico del Corredor Central</vt:lpstr>
      <vt:lpstr>Diapositiva 19</vt:lpstr>
      <vt:lpstr>Diapositiva 20</vt:lpstr>
      <vt:lpstr>Diapositiva 21</vt:lpstr>
      <vt:lpstr>Diapositiva 22</vt:lpstr>
      <vt:lpstr>Desarrollo Social</vt:lpstr>
      <vt:lpstr>Diapositiva 24</vt:lpstr>
      <vt:lpstr>Diapositiva 25</vt:lpstr>
      <vt:lpstr>Paraguay  Democrático e Intitucionalizado</vt:lpstr>
      <vt:lpstr>Diapositiva 27</vt:lpstr>
      <vt:lpstr>Diapositiva 28</vt:lpstr>
      <vt:lpstr>Diapositiva 29</vt:lpstr>
      <vt:lpstr>Diapositiva 30</vt:lpstr>
      <vt:lpstr>Pasos Siguientes</vt:lpstr>
      <vt:lpstr>Pasos siguientes</vt:lpstr>
      <vt:lpstr>Hacia una agenda pais del crec imiento al desarrollo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
  <cp:lastModifiedBy/>
  <cp:revision>2</cp:revision>
  <dcterms:created xsi:type="dcterms:W3CDTF">2011-02-22T11:59:51Z</dcterms:created>
  <dcterms:modified xsi:type="dcterms:W3CDTF">2011-09-20T18:52:17Z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3082</vt:i4>
  </property>
  <property fmtid="{D5CDD505-2E9C-101B-9397-08002B2CF9AE}" pid="3" name="_Version">
    <vt:lpwstr>12.0.4518</vt:lpwstr>
  </property>
</Properties>
</file>