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27" r:id="rId3"/>
    <p:sldId id="326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4" r:id="rId14"/>
    <p:sldId id="286" r:id="rId15"/>
    <p:sldId id="287" r:id="rId16"/>
    <p:sldId id="288" r:id="rId17"/>
    <p:sldId id="292" r:id="rId18"/>
    <p:sldId id="293" r:id="rId19"/>
    <p:sldId id="329" r:id="rId20"/>
    <p:sldId id="294" r:id="rId21"/>
    <p:sldId id="295" r:id="rId22"/>
    <p:sldId id="325" r:id="rId23"/>
    <p:sldId id="299" r:id="rId24"/>
    <p:sldId id="300" r:id="rId25"/>
    <p:sldId id="301" r:id="rId26"/>
    <p:sldId id="278" r:id="rId27"/>
  </p:sldIdLst>
  <p:sldSz cx="9144000" cy="6858000" type="screen4x3"/>
  <p:notesSz cx="6718300" cy="9867900"/>
  <p:defaultTextStyle>
    <a:defPPr>
      <a:defRPr lang="es-PY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vazquez\Configuraci&#243;n%20local\Archivos%20temporales%20de%20Internet\Content.Outlook\V2KG9HVJ\SUBASTAS%20CON%20MAYOR%20CANTIDAD%20DE%20OFERENTES%202009%20-%20201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PY"/>
  <c:chart>
    <c:plotArea>
      <c:layout/>
      <c:lineChart>
        <c:grouping val="standard"/>
        <c:ser>
          <c:idx val="0"/>
          <c:order val="0"/>
          <c:dLbls>
            <c:txPr>
              <a:bodyPr/>
              <a:lstStyle/>
              <a:p>
                <a:pPr>
                  <a:defRPr b="1"/>
                </a:pPr>
                <a:endParaRPr lang="es-PY"/>
              </a:p>
            </c:txPr>
            <c:dLblPos val="t"/>
            <c:showVal val="1"/>
          </c:dLbls>
          <c:cat>
            <c:strRef>
              <c:f>Hoja1!$B$3:$E$3</c:f>
              <c:strCache>
                <c:ptCount val="4"/>
                <c:pt idx="0">
                  <c:v>Año 2008</c:v>
                </c:pt>
                <c:pt idx="1">
                  <c:v>Año 2009</c:v>
                </c:pt>
                <c:pt idx="2">
                  <c:v>Año 2010</c:v>
                </c:pt>
                <c:pt idx="3">
                  <c:v>Año 2011</c:v>
                </c:pt>
              </c:strCache>
            </c:strRef>
          </c:cat>
          <c:val>
            <c:numRef>
              <c:f>Hoja1!$B$4:$E$4</c:f>
              <c:numCache>
                <c:formatCode>General</c:formatCode>
                <c:ptCount val="4"/>
                <c:pt idx="0">
                  <c:v>8</c:v>
                </c:pt>
                <c:pt idx="1">
                  <c:v>187</c:v>
                </c:pt>
                <c:pt idx="2">
                  <c:v>283</c:v>
                </c:pt>
                <c:pt idx="3">
                  <c:v>488</c:v>
                </c:pt>
              </c:numCache>
            </c:numRef>
          </c:val>
        </c:ser>
        <c:dLbls>
          <c:showVal val="1"/>
        </c:dLbls>
        <c:marker val="1"/>
        <c:axId val="66291584"/>
        <c:axId val="66293120"/>
      </c:lineChart>
      <c:catAx>
        <c:axId val="66291584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es-PY"/>
          </a:p>
        </c:txPr>
        <c:crossAx val="66293120"/>
        <c:crosses val="autoZero"/>
        <c:auto val="1"/>
        <c:lblAlgn val="ctr"/>
        <c:lblOffset val="100"/>
      </c:catAx>
      <c:valAx>
        <c:axId val="66293120"/>
        <c:scaling>
          <c:orientation val="minMax"/>
        </c:scaling>
        <c:axPos val="l"/>
        <c:majorGridlines/>
        <c:numFmt formatCode="General" sourceLinked="1"/>
        <c:tickLblPos val="nextTo"/>
        <c:crossAx val="66291584"/>
        <c:crosses val="autoZero"/>
        <c:crossBetween val="between"/>
      </c:valAx>
    </c:plotArea>
    <c:plotVisOnly val="1"/>
  </c:chart>
  <c:txPr>
    <a:bodyPr/>
    <a:lstStyle/>
    <a:p>
      <a:pPr>
        <a:defRPr sz="1400"/>
      </a:pPr>
      <a:endParaRPr lang="es-PY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PY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2"/>
            <c:spPr>
              <a:solidFill>
                <a:schemeClr val="accent3"/>
              </a:solidFill>
            </c:spPr>
          </c:dPt>
          <c:dPt>
            <c:idx val="3"/>
            <c:spPr>
              <a:solidFill>
                <a:schemeClr val="accent3"/>
              </a:solidFill>
            </c:spPr>
          </c:dPt>
          <c:dPt>
            <c:idx val="4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5"/>
            <c:spPr>
              <a:solidFill>
                <a:schemeClr val="accent2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lang="es-ES" sz="1800" b="1"/>
                </a:pPr>
                <a:endParaRPr lang="es-PY"/>
              </a:p>
            </c:txPr>
            <c:showVal val="1"/>
          </c:dLbls>
          <c:cat>
            <c:multiLvlStrRef>
              <c:f>SBE!$A$6:$C$11</c:f>
              <c:multiLvlStrCache>
                <c:ptCount val="6"/>
                <c:lvl>
                  <c:pt idx="0">
                    <c:v>IPS - ADQUISICION DE EQUIPOS INFORMATICOS</c:v>
                  </c:pt>
                  <c:pt idx="1">
                    <c:v>MSPBS -ADQUISICION DE EQUIPOS P/ UTI Y NEONATOLOGIA</c:v>
                  </c:pt>
                  <c:pt idx="2">
                    <c:v>MSPBS - ADQUISICION DE MEDICAMENTOS</c:v>
                  </c:pt>
                  <c:pt idx="3">
                    <c:v>MSPBS - ADQ. DE REACTIVOS E INSUMOS P/ NEFROLOGIA</c:v>
                  </c:pt>
                  <c:pt idx="4">
                    <c:v>IPS - ADQUISICION DE MEDICAMENTOS VARIOS</c:v>
                  </c:pt>
                  <c:pt idx="5">
                    <c:v>MSPBS -ADQUISICION DE MEDICAMENTOS PARA TERAPIAS</c:v>
                  </c:pt>
                </c:lvl>
                <c:lvl>
                  <c:pt idx="0">
                    <c:v>AÑO 2009</c:v>
                  </c:pt>
                  <c:pt idx="2">
                    <c:v>AÑO 2010</c:v>
                  </c:pt>
                  <c:pt idx="4">
                    <c:v>AÑO 2011</c:v>
                  </c:pt>
                </c:lvl>
              </c:multiLvlStrCache>
            </c:multiLvlStrRef>
          </c:cat>
          <c:val>
            <c:numRef>
              <c:f>SBE!$E$6:$E$11</c:f>
              <c:numCache>
                <c:formatCode>General</c:formatCode>
                <c:ptCount val="6"/>
                <c:pt idx="0">
                  <c:v>11</c:v>
                </c:pt>
                <c:pt idx="1">
                  <c:v>19</c:v>
                </c:pt>
                <c:pt idx="2">
                  <c:v>27</c:v>
                </c:pt>
                <c:pt idx="3">
                  <c:v>25</c:v>
                </c:pt>
                <c:pt idx="4">
                  <c:v>46</c:v>
                </c:pt>
                <c:pt idx="5">
                  <c:v>30</c:v>
                </c:pt>
              </c:numCache>
            </c:numRef>
          </c:val>
        </c:ser>
        <c:dLbls>
          <c:showVal val="1"/>
        </c:dLbls>
        <c:shape val="cylinder"/>
        <c:axId val="65000960"/>
        <c:axId val="65002496"/>
        <c:axId val="0"/>
      </c:bar3DChart>
      <c:catAx>
        <c:axId val="65000960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ES" sz="1200" b="0"/>
            </a:pPr>
            <a:endParaRPr lang="es-PY"/>
          </a:p>
        </c:txPr>
        <c:crossAx val="65002496"/>
        <c:crosses val="autoZero"/>
        <c:auto val="1"/>
        <c:lblAlgn val="ctr"/>
        <c:lblOffset val="100"/>
      </c:catAx>
      <c:valAx>
        <c:axId val="650024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s-ES"/>
            </a:pPr>
            <a:endParaRPr lang="es-PY"/>
          </a:p>
        </c:txPr>
        <c:crossAx val="65000960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540AF3-2F05-40A8-9BCB-F7323B08B1F0}" type="datetimeFigureOut">
              <a:rPr lang="es-ES"/>
              <a:pPr>
                <a:defRPr/>
              </a:pPr>
              <a:t>26/09/2011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1513" y="4687888"/>
            <a:ext cx="5375275" cy="4440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05238" y="937260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F9DAB16-F371-4C07-93F5-E8E1F3A71BC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F7FAD4-8687-49D6-9292-800B1E3E78A5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8E8E04-9025-45BC-835C-687A29A0CAFC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C9107D-FADC-4C4D-96F0-900185E1911F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F9C18-DD49-4032-96AC-21D52AD7CD2F}" type="datetimeFigureOut">
              <a:rPr lang="es-PY"/>
              <a:pPr>
                <a:defRPr/>
              </a:pPr>
              <a:t>26/09/2011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7FEFC-8AC7-4AB6-B826-1820730B278B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A9E86-F2C0-44DF-A472-A71AF5BE4AAE}" type="datetimeFigureOut">
              <a:rPr lang="es-PY"/>
              <a:pPr>
                <a:defRPr/>
              </a:pPr>
              <a:t>26/09/2011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39AD1-796A-4F36-8ACC-8D2AF4E0DC74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BF0D3-9C1D-4683-8B1B-DD4C60622D9F}" type="datetimeFigureOut">
              <a:rPr lang="es-PY"/>
              <a:pPr>
                <a:defRPr/>
              </a:pPr>
              <a:t>26/09/2011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81ECB-A51B-4E2B-9C6D-C721CF3B7921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C613F-F717-499D-AE5C-2AEC47D0ED25}" type="datetimeFigureOut">
              <a:rPr lang="es-PY"/>
              <a:pPr>
                <a:defRPr/>
              </a:pPr>
              <a:t>26/09/2011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0D7D1-DC3C-4861-ADC1-A72CA4C353D9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37DE9-6EDC-4402-BEE2-3C9BD52AFDD8}" type="datetimeFigureOut">
              <a:rPr lang="es-PY"/>
              <a:pPr>
                <a:defRPr/>
              </a:pPr>
              <a:t>26/09/2011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0EB12-5E08-442D-997D-798B28C51187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D23C7-CC99-4623-95C6-9E4556973D80}" type="datetimeFigureOut">
              <a:rPr lang="es-PY"/>
              <a:pPr>
                <a:defRPr/>
              </a:pPr>
              <a:t>26/09/2011</a:t>
            </a:fld>
            <a:endParaRPr lang="es-PY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FABDF-132E-4163-83ED-3429E55A9C36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056CD-B623-48A3-B19B-3AA976979D46}" type="datetimeFigureOut">
              <a:rPr lang="es-PY"/>
              <a:pPr>
                <a:defRPr/>
              </a:pPr>
              <a:t>26/09/2011</a:t>
            </a:fld>
            <a:endParaRPr lang="es-PY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AC4BE-432E-43D2-91E3-7714B3B7B314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1447F-35EF-41AD-8F1A-0BA1D4C403B5}" type="datetimeFigureOut">
              <a:rPr lang="es-PY"/>
              <a:pPr>
                <a:defRPr/>
              </a:pPr>
              <a:t>26/09/2011</a:t>
            </a:fld>
            <a:endParaRPr lang="es-PY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DD65E-0BB3-4966-BFE6-C841A852011D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DE323-1E72-4209-9170-9214F3CC416D}" type="datetimeFigureOut">
              <a:rPr lang="es-PY"/>
              <a:pPr>
                <a:defRPr/>
              </a:pPr>
              <a:t>26/09/2011</a:t>
            </a:fld>
            <a:endParaRPr lang="es-PY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1D22B-65E4-4C93-8E51-75BF34BC6012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9569B-2CC6-4613-B30E-86A36DD69E68}" type="datetimeFigureOut">
              <a:rPr lang="es-PY"/>
              <a:pPr>
                <a:defRPr/>
              </a:pPr>
              <a:t>26/09/2011</a:t>
            </a:fld>
            <a:endParaRPr lang="es-PY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14A65-F170-4018-9EA1-BE616C864411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Y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4F812-1CBA-43A6-AE6C-6F2D0D4AB476}" type="datetimeFigureOut">
              <a:rPr lang="es-PY"/>
              <a:pPr>
                <a:defRPr/>
              </a:pPr>
              <a:t>26/09/2011</a:t>
            </a:fld>
            <a:endParaRPr lang="es-PY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F2E79-1574-41FD-9EFF-AD26577FF171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PY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4907EA-A4A9-4480-BC1E-205BEC13EC8D}" type="datetimeFigureOut">
              <a:rPr lang="es-PY"/>
              <a:pPr>
                <a:defRPr/>
              </a:pPr>
              <a:t>26/09/2011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9BB450-CDD9-42D9-92D0-6B9EBD123E50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mvazquez\Escritorio\Seminario%20de%20Presupuesto\DNCP%20FASE%201%20guion1%20-30seg.mp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PY" dirty="0"/>
          </a:p>
        </p:txBody>
      </p:sp>
      <p:pic>
        <p:nvPicPr>
          <p:cNvPr id="2052" name="3 Imagen" descr="caratul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3" descr="C:\Users\apereira\Desktop\logo dncp corel.JPG"/>
          <p:cNvPicPr>
            <a:picLocks noChangeAspect="1" noChangeArrowheads="1"/>
          </p:cNvPicPr>
          <p:nvPr/>
        </p:nvPicPr>
        <p:blipFill>
          <a:blip r:embed="rId3" cstate="print"/>
          <a:srcRect r="14063" b="55273"/>
          <a:stretch>
            <a:fillRect/>
          </a:stretch>
        </p:blipFill>
        <p:spPr bwMode="auto">
          <a:xfrm>
            <a:off x="2786063" y="957263"/>
            <a:ext cx="305593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" descr="C:\Users\apereira\Desktop\logos iso dnc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25" y="1814513"/>
            <a:ext cx="1571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0" y="2928938"/>
            <a:ext cx="9144000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“Procesos de Calidad y Subasta a la Baja Electrónica como medios de transparencia”</a:t>
            </a:r>
          </a:p>
        </p:txBody>
      </p:sp>
      <p:sp>
        <p:nvSpPr>
          <p:cNvPr id="2056" name="12 CuadroTexto"/>
          <p:cNvSpPr txBox="1">
            <a:spLocks noChangeArrowheads="1"/>
          </p:cNvSpPr>
          <p:nvPr/>
        </p:nvSpPr>
        <p:spPr bwMode="auto">
          <a:xfrm>
            <a:off x="2786063" y="5286375"/>
            <a:ext cx="364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Y" b="1" i="1">
                <a:latin typeface="Calibri" pitchFamily="34" charset="0"/>
              </a:rPr>
              <a:t>Con Transparencia ganamos todos…</a:t>
            </a:r>
          </a:p>
        </p:txBody>
      </p:sp>
      <p:cxnSp>
        <p:nvCxnSpPr>
          <p:cNvPr id="31" name="30 Conector recto"/>
          <p:cNvCxnSpPr/>
          <p:nvPr/>
        </p:nvCxnSpPr>
        <p:spPr>
          <a:xfrm>
            <a:off x="357188" y="4784725"/>
            <a:ext cx="8429625" cy="158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357188" y="2927350"/>
            <a:ext cx="8429625" cy="158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2 Marcador de contenido"/>
          <p:cNvSpPr>
            <a:spLocks noGrp="1"/>
          </p:cNvSpPr>
          <p:nvPr>
            <p:ph idx="1"/>
          </p:nvPr>
        </p:nvSpPr>
        <p:spPr>
          <a:xfrm>
            <a:off x="357188" y="1714500"/>
            <a:ext cx="8401050" cy="3571875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SzPct val="50000"/>
              <a:buFont typeface="Arial" charset="0"/>
              <a:buBlip>
                <a:blip r:embed="rId2"/>
              </a:buBlip>
              <a:defRPr/>
            </a:pPr>
            <a:r>
              <a:rPr lang="es-ES" sz="2800" dirty="0" smtClean="0">
                <a:latin typeface="+mj-lt"/>
              </a:rPr>
              <a:t>Se realizaron capacitaciones a un grupo de funcionarios formándolos como Auditores Internos.</a:t>
            </a:r>
          </a:p>
          <a:p>
            <a:pPr algn="just" eaLnBrk="1" fontAlgn="auto" hangingPunct="1">
              <a:spcAft>
                <a:spcPts val="0"/>
              </a:spcAft>
              <a:buSzPct val="50000"/>
              <a:buFont typeface="Arial" charset="0"/>
              <a:buNone/>
              <a:defRPr/>
            </a:pPr>
            <a:endParaRPr lang="es-ES" sz="1400" dirty="0" smtClean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buSzPct val="50000"/>
              <a:buFont typeface="Arial" charset="0"/>
              <a:buBlip>
                <a:blip r:embed="rId2"/>
              </a:buBlip>
              <a:defRPr/>
            </a:pPr>
            <a:r>
              <a:rPr lang="es-ES" sz="2800" dirty="0" smtClean="0">
                <a:latin typeface="+mj-lt"/>
              </a:rPr>
              <a:t>Objetivos de la Auditoría Interna:</a:t>
            </a:r>
          </a:p>
          <a:p>
            <a:pPr lvl="2" algn="just" eaLnBrk="1" fontAlgn="auto" hangingPunct="1">
              <a:spcAft>
                <a:spcPts val="0"/>
              </a:spcAft>
              <a:buSzPct val="50000"/>
              <a:buFont typeface="Arial" pitchFamily="34" charset="0"/>
              <a:buChar char="•"/>
              <a:defRPr/>
            </a:pPr>
            <a:r>
              <a:rPr lang="es-ES" sz="3200" b="1" i="1" dirty="0" smtClean="0">
                <a:latin typeface="+mj-lt"/>
              </a:rPr>
              <a:t>Revisión de la eficacia de los procesos</a:t>
            </a:r>
          </a:p>
          <a:p>
            <a:pPr lvl="2" algn="just" eaLnBrk="1" fontAlgn="auto" hangingPunct="1">
              <a:spcAft>
                <a:spcPts val="0"/>
              </a:spcAft>
              <a:buSzPct val="50000"/>
              <a:buFont typeface="Arial" pitchFamily="34" charset="0"/>
              <a:buChar char="•"/>
              <a:defRPr/>
            </a:pPr>
            <a:r>
              <a:rPr lang="es-ES" sz="3200" b="1" i="1" dirty="0" smtClean="0">
                <a:latin typeface="+mj-lt"/>
              </a:rPr>
              <a:t>Revisión de los requisitos de la ISO 9001:2008</a:t>
            </a:r>
          </a:p>
        </p:txBody>
      </p:sp>
      <p:sp>
        <p:nvSpPr>
          <p:cNvPr id="11267" name="1 Título"/>
          <p:cNvSpPr>
            <a:spLocks noGrp="1"/>
          </p:cNvSpPr>
          <p:nvPr>
            <p:ph type="title"/>
          </p:nvPr>
        </p:nvSpPr>
        <p:spPr>
          <a:xfrm>
            <a:off x="0" y="500063"/>
            <a:ext cx="9144000" cy="1143000"/>
          </a:xfrm>
        </p:spPr>
        <p:txBody>
          <a:bodyPr/>
          <a:lstStyle/>
          <a:p>
            <a:pPr eaLnBrk="1" hangingPunct="1"/>
            <a:r>
              <a:rPr lang="es-ES" sz="3600" b="1" smtClean="0">
                <a:solidFill>
                  <a:srgbClr val="800000"/>
                </a:solidFill>
              </a:rPr>
              <a:t>AUDITORÍAS INTERNAS: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2 Marcador de contenido"/>
          <p:cNvSpPr>
            <a:spLocks noGrp="1"/>
          </p:cNvSpPr>
          <p:nvPr>
            <p:ph idx="1"/>
          </p:nvPr>
        </p:nvSpPr>
        <p:spPr>
          <a:xfrm>
            <a:off x="214313" y="1428750"/>
            <a:ext cx="8761412" cy="17145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SzPct val="50000"/>
              <a:buFont typeface="Arial" charset="0"/>
              <a:buBlip>
                <a:blip r:embed="rId2"/>
              </a:buBlip>
              <a:defRPr/>
            </a:pPr>
            <a:r>
              <a:rPr lang="es-ES" sz="2000" dirty="0" smtClean="0">
                <a:latin typeface="+mj-lt"/>
              </a:rPr>
              <a:t>Una vez corregidos los hallazgos de la Auditoría Interna</a:t>
            </a:r>
          </a:p>
          <a:p>
            <a:pPr algn="just" eaLnBrk="1" fontAlgn="auto" hangingPunct="1">
              <a:spcAft>
                <a:spcPts val="0"/>
              </a:spcAft>
              <a:buSzPct val="50000"/>
              <a:buFont typeface="Arial" charset="0"/>
              <a:buBlip>
                <a:blip r:embed="rId2"/>
              </a:buBlip>
              <a:defRPr/>
            </a:pPr>
            <a:r>
              <a:rPr lang="es-ES" sz="2000" dirty="0" smtClean="0">
                <a:latin typeface="+mj-lt"/>
              </a:rPr>
              <a:t>Los días </a:t>
            </a:r>
            <a:r>
              <a:rPr lang="es-ES" sz="2000" b="1" dirty="0" smtClean="0">
                <a:latin typeface="+mj-lt"/>
              </a:rPr>
              <a:t>30 de Junio y 1 de Julio de 2009</a:t>
            </a:r>
            <a:r>
              <a:rPr lang="es-ES" sz="2000" dirty="0" smtClean="0">
                <a:latin typeface="+mj-lt"/>
              </a:rPr>
              <a:t>, se realizaron las primeras Pre Auditorías de Certificación.</a:t>
            </a:r>
          </a:p>
          <a:p>
            <a:pPr algn="just" eaLnBrk="1" fontAlgn="auto" hangingPunct="1">
              <a:spcAft>
                <a:spcPts val="0"/>
              </a:spcAft>
              <a:buSzPct val="50000"/>
              <a:buFont typeface="Arial" charset="0"/>
              <a:buBlip>
                <a:blip r:embed="rId2"/>
              </a:buBlip>
              <a:defRPr/>
            </a:pPr>
            <a:endParaRPr lang="es-ES" sz="2000" dirty="0" smtClean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buSzPct val="50000"/>
              <a:buFont typeface="Arial" charset="0"/>
              <a:buBlip>
                <a:blip r:embed="rId2"/>
              </a:buBlip>
              <a:defRPr/>
            </a:pPr>
            <a:endParaRPr lang="es-ES" sz="2000" dirty="0" smtClean="0">
              <a:latin typeface="+mj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14313" y="3786188"/>
            <a:ext cx="8786812" cy="2000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eaLnBrk="0" fontAlgn="auto" hangingPunct="0">
              <a:spcBef>
                <a:spcPct val="20000"/>
              </a:spcBef>
              <a:spcAft>
                <a:spcPts val="0"/>
              </a:spcAft>
              <a:buSzPct val="50000"/>
              <a:buFontTx/>
              <a:buBlip>
                <a:blip r:embed="rId2"/>
              </a:buBlip>
              <a:defRPr/>
            </a:pPr>
            <a:r>
              <a:rPr lang="es-ES" sz="2000" dirty="0">
                <a:latin typeface="+mj-lt"/>
              </a:rPr>
              <a:t>Los días </a:t>
            </a:r>
            <a:r>
              <a:rPr lang="es-ES" sz="2000" b="1" dirty="0">
                <a:latin typeface="+mj-lt"/>
              </a:rPr>
              <a:t>27, 28 y 29 de Julio de 2009</a:t>
            </a:r>
            <a:r>
              <a:rPr lang="es-ES" sz="2000" dirty="0">
                <a:latin typeface="+mj-lt"/>
              </a:rPr>
              <a:t>, se realizó la Auditoría de Certificación de la Norma ISO 9001:2008, con auditores externos de la empresa SGS Paraguay.</a:t>
            </a:r>
          </a:p>
          <a:p>
            <a:pPr marL="342900" indent="-342900" algn="just" eaLnBrk="0" fontAlgn="auto" hangingPunct="0">
              <a:spcBef>
                <a:spcPct val="20000"/>
              </a:spcBef>
              <a:spcAft>
                <a:spcPts val="0"/>
              </a:spcAft>
              <a:buSzPct val="50000"/>
              <a:buFontTx/>
              <a:buBlip>
                <a:blip r:embed="rId2"/>
              </a:buBlip>
              <a:defRPr/>
            </a:pPr>
            <a:r>
              <a:rPr lang="es-ES" sz="2000" dirty="0">
                <a:latin typeface="+mj-lt"/>
              </a:rPr>
              <a:t>Al finalizar el ultimo día de auditoría, entregan el informe final, donde recomiendan al Organismo Acreditador de la ISO, </a:t>
            </a:r>
            <a:r>
              <a:rPr lang="es-ES" sz="2000" b="1" dirty="0">
                <a:latin typeface="+mj-lt"/>
              </a:rPr>
              <a:t>la certificación a la Norma, en vista a no encontrar “No Conformidad” alguna</a:t>
            </a:r>
            <a:r>
              <a:rPr lang="es-ES" sz="2000" dirty="0">
                <a:latin typeface="+mj-lt"/>
              </a:rPr>
              <a:t>, dentro del sistema implementado por la DNCP.</a:t>
            </a:r>
          </a:p>
        </p:txBody>
      </p:sp>
      <p:sp>
        <p:nvSpPr>
          <p:cNvPr id="12292" name="1 Título"/>
          <p:cNvSpPr>
            <a:spLocks noGrp="1"/>
          </p:cNvSpPr>
          <p:nvPr>
            <p:ph type="title"/>
          </p:nvPr>
        </p:nvSpPr>
        <p:spPr>
          <a:xfrm>
            <a:off x="0" y="500063"/>
            <a:ext cx="9144000" cy="1143000"/>
          </a:xfrm>
        </p:spPr>
        <p:txBody>
          <a:bodyPr/>
          <a:lstStyle/>
          <a:p>
            <a:pPr eaLnBrk="1" hangingPunct="1"/>
            <a:r>
              <a:rPr lang="es-ES" sz="3600" b="1" smtClean="0">
                <a:solidFill>
                  <a:srgbClr val="800000"/>
                </a:solidFill>
              </a:rPr>
              <a:t>PRE – AUDITORÍA EXTERNA: 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0" y="2786063"/>
            <a:ext cx="9144000" cy="114300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600" b="1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AUDITORÍA DE CERTIFICACIÓN: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2 Marcador de contenido"/>
          <p:cNvSpPr>
            <a:spLocks noGrp="1"/>
          </p:cNvSpPr>
          <p:nvPr>
            <p:ph idx="1"/>
          </p:nvPr>
        </p:nvSpPr>
        <p:spPr>
          <a:xfrm>
            <a:off x="357188" y="1571625"/>
            <a:ext cx="8401050" cy="1928813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SzPct val="50000"/>
              <a:buFont typeface="Arial" charset="0"/>
              <a:buBlip>
                <a:blip r:embed="rId2"/>
              </a:buBlip>
              <a:defRPr/>
            </a:pPr>
            <a:r>
              <a:rPr lang="es-ES" sz="2800" dirty="0" smtClean="0">
                <a:latin typeface="+mj-lt"/>
              </a:rPr>
              <a:t>A partir del logro de la Certificación, la DNCP se somete a Auditorías Internas seguidas de Auditorías Externas de seguimiento cada 6 meses.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785786" y="3786190"/>
            <a:ext cx="7786742" cy="15696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buSzPct val="50000"/>
              <a:defRPr/>
            </a:pPr>
            <a:r>
              <a:rPr lang="es-ES" sz="2400" dirty="0">
                <a:solidFill>
                  <a:schemeClr val="bg1"/>
                </a:solidFill>
                <a:latin typeface="+mj-lt"/>
              </a:rPr>
              <a:t>La Dirección Nacional de Contrataciones Públicas fue la primera Entidad del Estado en contar con la</a:t>
            </a:r>
            <a:r>
              <a:rPr lang="es-ES" sz="2400" b="1" dirty="0">
                <a:solidFill>
                  <a:schemeClr val="bg1"/>
                </a:solidFill>
                <a:latin typeface="+mj-lt"/>
              </a:rPr>
              <a:t> Certificación de Calidad ISO 9001:2008, </a:t>
            </a:r>
            <a:r>
              <a:rPr lang="es-ES" sz="2400" dirty="0">
                <a:solidFill>
                  <a:schemeClr val="bg1"/>
                </a:solidFill>
                <a:latin typeface="+mj-lt"/>
              </a:rPr>
              <a:t>y la viene manteniendo desde entonces.</a:t>
            </a:r>
          </a:p>
        </p:txBody>
      </p:sp>
      <p:sp>
        <p:nvSpPr>
          <p:cNvPr id="13318" name="1 Título"/>
          <p:cNvSpPr>
            <a:spLocks noGrp="1"/>
          </p:cNvSpPr>
          <p:nvPr>
            <p:ph type="title"/>
          </p:nvPr>
        </p:nvSpPr>
        <p:spPr>
          <a:xfrm>
            <a:off x="0" y="500063"/>
            <a:ext cx="9144000" cy="1143000"/>
          </a:xfrm>
        </p:spPr>
        <p:txBody>
          <a:bodyPr/>
          <a:lstStyle/>
          <a:p>
            <a:pPr eaLnBrk="1" hangingPunct="1"/>
            <a:r>
              <a:rPr lang="es-ES" sz="3600" b="1" smtClean="0">
                <a:solidFill>
                  <a:srgbClr val="800000"/>
                </a:solidFill>
              </a:rPr>
              <a:t>AUDITORÍAS DE SEGUIMIENTO: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285750" y="714375"/>
            <a:ext cx="8643938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Sin dudas, el sistema ISO 9001 constituye una herramienta de gestión </a:t>
            </a:r>
            <a:r>
              <a:rPr lang="es-ES" sz="2800" b="1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clave</a:t>
            </a:r>
            <a:r>
              <a:rPr lang="es-ES" sz="28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para la transparencia de los procedimientos llevados adelante por la DNCP.</a:t>
            </a: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Este sistema </a:t>
            </a:r>
            <a:r>
              <a:rPr lang="es-ES" sz="2800" b="1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estandariza</a:t>
            </a:r>
            <a:r>
              <a:rPr lang="es-ES" sz="28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los procesos y </a:t>
            </a:r>
            <a:r>
              <a:rPr lang="es-ES" sz="2800" b="1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unifica</a:t>
            </a:r>
            <a:r>
              <a:rPr lang="es-ES" sz="28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los requisitos, de manera a que todos reciban el mismo tratamiento de inicio a fin.</a:t>
            </a:r>
          </a:p>
        </p:txBody>
      </p:sp>
      <p:pic>
        <p:nvPicPr>
          <p:cNvPr id="14339" name="Picture 2" descr="C:\Angel\ANGEL\ANGEL\DGCP\LOGO DNCP\man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071938"/>
            <a:ext cx="271462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3 Imagen" descr="en-pene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1785938"/>
            <a:ext cx="61372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 Marcador de contenido"/>
          <p:cNvSpPr>
            <a:spLocks noGrp="1"/>
          </p:cNvSpPr>
          <p:nvPr>
            <p:ph idx="1"/>
          </p:nvPr>
        </p:nvSpPr>
        <p:spPr>
          <a:xfrm>
            <a:off x="214313" y="1643063"/>
            <a:ext cx="8786812" cy="4286250"/>
          </a:xfrm>
        </p:spPr>
        <p:txBody>
          <a:bodyPr/>
          <a:lstStyle/>
          <a:p>
            <a:pPr algn="just" eaLnBrk="1" hangingPunct="1"/>
            <a:r>
              <a:rPr lang="es-ES" sz="2400" smtClean="0"/>
              <a:t>El artículo 17 de la Ley 2051/03, señala que </a:t>
            </a:r>
            <a:r>
              <a:rPr lang="es-ES" sz="2400" i="1" smtClean="0"/>
              <a:t>“se podrán introducir las modalidades complementarias que permitan tutelar de mejor manera el interés público…”</a:t>
            </a:r>
          </a:p>
          <a:p>
            <a:pPr algn="just" eaLnBrk="1" hangingPunct="1"/>
            <a:endParaRPr lang="es-ES" sz="2400" i="1" smtClean="0"/>
          </a:p>
          <a:p>
            <a:pPr algn="just" eaLnBrk="1" hangingPunct="1"/>
            <a:r>
              <a:rPr lang="es-ES" sz="2400" smtClean="0"/>
              <a:t>La </a:t>
            </a:r>
            <a:r>
              <a:rPr lang="es-ES" sz="2400" b="1" smtClean="0"/>
              <a:t>Subasta a la Baja Electrónica</a:t>
            </a:r>
            <a:r>
              <a:rPr lang="es-ES" sz="2400" smtClean="0"/>
              <a:t>, se implementó en el Paraguay a través del </a:t>
            </a:r>
            <a:r>
              <a:rPr lang="es-ES" sz="2400" b="1" smtClean="0"/>
              <a:t>Decreto 12.453 de fecha 14 de julio de 2008</a:t>
            </a:r>
            <a:r>
              <a:rPr lang="es-ES" sz="2400" smtClean="0"/>
              <a:t> marcando el ingreso del Estado Paraguayo a la era de las compras electrónicas, con el primer sistema de compras a través de Internet.</a:t>
            </a:r>
          </a:p>
          <a:p>
            <a:pPr algn="just" eaLnBrk="1" hangingPunct="1"/>
            <a:endParaRPr lang="es-ES" sz="2400" smtClean="0"/>
          </a:p>
        </p:txBody>
      </p:sp>
      <p:sp>
        <p:nvSpPr>
          <p:cNvPr id="16387" name="1 Título"/>
          <p:cNvSpPr>
            <a:spLocks noGrp="1"/>
          </p:cNvSpPr>
          <p:nvPr>
            <p:ph type="title"/>
          </p:nvPr>
        </p:nvSpPr>
        <p:spPr>
          <a:xfrm>
            <a:off x="0" y="500063"/>
            <a:ext cx="9144000" cy="1143000"/>
          </a:xfrm>
        </p:spPr>
        <p:txBody>
          <a:bodyPr/>
          <a:lstStyle/>
          <a:p>
            <a:pPr eaLnBrk="1" hangingPunct="1"/>
            <a:r>
              <a:rPr lang="es-ES" sz="3600" b="1" smtClean="0">
                <a:solidFill>
                  <a:srgbClr val="800000"/>
                </a:solidFill>
              </a:rPr>
              <a:t>SBE EN PARAGUAY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5 Rectángulo"/>
          <p:cNvSpPr>
            <a:spLocks noChangeArrowheads="1"/>
          </p:cNvSpPr>
          <p:nvPr/>
        </p:nvSpPr>
        <p:spPr bwMode="auto">
          <a:xfrm>
            <a:off x="3429000" y="1857375"/>
            <a:ext cx="542925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SzPct val="50000"/>
            </a:pPr>
            <a:r>
              <a:rPr lang="es-CL" sz="2600">
                <a:latin typeface="Calibri" pitchFamily="34" charset="0"/>
              </a:rPr>
              <a:t>Es un procedimiento de </a:t>
            </a:r>
            <a:r>
              <a:rPr lang="es-CL" sz="2600" b="1" i="1">
                <a:latin typeface="Calibri" pitchFamily="34" charset="0"/>
              </a:rPr>
              <a:t>contratación electrónica, </a:t>
            </a:r>
            <a:r>
              <a:rPr lang="es-CL" sz="2600">
                <a:latin typeface="Calibri" pitchFamily="34" charset="0"/>
              </a:rPr>
              <a:t>a través del cual se pueden adquirir </a:t>
            </a:r>
            <a:r>
              <a:rPr lang="es-CL" sz="2600" b="1">
                <a:solidFill>
                  <a:srgbClr val="C00000"/>
                </a:solidFill>
                <a:latin typeface="Calibri" pitchFamily="34" charset="0"/>
              </a:rPr>
              <a:t>bienes, servicios, obras y consultorías</a:t>
            </a:r>
            <a:r>
              <a:rPr lang="es-CL" sz="260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s-CL" sz="2600">
                <a:latin typeface="Calibri" pitchFamily="34" charset="0"/>
              </a:rPr>
              <a:t>mediante una </a:t>
            </a:r>
            <a:r>
              <a:rPr lang="es-CL" sz="2600" b="1" i="1">
                <a:latin typeface="Calibri" pitchFamily="34" charset="0"/>
              </a:rPr>
              <a:t>oferta </a:t>
            </a:r>
            <a:r>
              <a:rPr lang="es-CL" sz="2600" b="1" i="1" u="sng">
                <a:latin typeface="Calibri" pitchFamily="34" charset="0"/>
              </a:rPr>
              <a:t>pública virt</a:t>
            </a:r>
            <a:r>
              <a:rPr lang="es-CL" sz="2600" b="1" u="sng">
                <a:latin typeface="Calibri" pitchFamily="34" charset="0"/>
              </a:rPr>
              <a:t>ual</a:t>
            </a:r>
            <a:r>
              <a:rPr lang="es-CL" sz="2600">
                <a:latin typeface="Calibri" pitchFamily="34" charset="0"/>
              </a:rPr>
              <a:t>, donde el </a:t>
            </a:r>
            <a:r>
              <a:rPr lang="es-CL" sz="2600" b="1" i="1">
                <a:latin typeface="Calibri" pitchFamily="34" charset="0"/>
              </a:rPr>
              <a:t>postor ganador</a:t>
            </a:r>
            <a:r>
              <a:rPr lang="es-CL" sz="2600">
                <a:latin typeface="Calibri" pitchFamily="34" charset="0"/>
              </a:rPr>
              <a:t>, es aquel que  ofrece el </a:t>
            </a:r>
            <a:r>
              <a:rPr lang="es-CL" sz="2600" b="1" i="1">
                <a:latin typeface="Calibri" pitchFamily="34" charset="0"/>
              </a:rPr>
              <a:t>menor precio</a:t>
            </a:r>
            <a:r>
              <a:rPr lang="es-CL" sz="2600">
                <a:latin typeface="Calibri" pitchFamily="34" charset="0"/>
              </a:rPr>
              <a:t>.</a:t>
            </a:r>
          </a:p>
        </p:txBody>
      </p:sp>
      <p:pic>
        <p:nvPicPr>
          <p:cNvPr id="174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000250"/>
            <a:ext cx="307181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1 Título"/>
          <p:cNvSpPr>
            <a:spLocks noGrp="1"/>
          </p:cNvSpPr>
          <p:nvPr>
            <p:ph type="title"/>
          </p:nvPr>
        </p:nvSpPr>
        <p:spPr>
          <a:xfrm>
            <a:off x="0" y="500063"/>
            <a:ext cx="9144000" cy="1143000"/>
          </a:xfrm>
        </p:spPr>
        <p:txBody>
          <a:bodyPr/>
          <a:lstStyle/>
          <a:p>
            <a:pPr eaLnBrk="1" hangingPunct="1"/>
            <a:r>
              <a:rPr lang="es-PY" sz="3600" b="1" smtClean="0">
                <a:solidFill>
                  <a:srgbClr val="800000"/>
                </a:solidFill>
              </a:rPr>
              <a:t>LA SUBASTA A LA BAJA ELECTRÓNICA: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C:\Documents and Settings\apereira\Escritorio\datacen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C:\Documents and Settings\apereira\Escritorio\no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428728" y="6072206"/>
            <a:ext cx="628654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latin typeface="+mn-lt"/>
              </a:rPr>
              <a:t>Inversión aproximada del Data Center: 3.000.000 U$S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2 Marcador de contenido"/>
          <p:cNvSpPr>
            <a:spLocks noGrp="1"/>
          </p:cNvSpPr>
          <p:nvPr>
            <p:ph idx="1"/>
          </p:nvPr>
        </p:nvSpPr>
        <p:spPr>
          <a:xfrm>
            <a:off x="285750" y="1571625"/>
            <a:ext cx="8358188" cy="1643063"/>
          </a:xfrm>
        </p:spPr>
        <p:txBody>
          <a:bodyPr/>
          <a:lstStyle/>
          <a:p>
            <a:pPr algn="just" eaLnBrk="1" hangingPunct="1"/>
            <a:r>
              <a:rPr lang="es-ES" sz="2400" smtClean="0"/>
              <a:t>Los subastadores, los oferentes participantes, las Entidades y la ciudadanía </a:t>
            </a:r>
            <a:r>
              <a:rPr lang="es-ES" sz="2400" b="1" smtClean="0"/>
              <a:t>pueden observar el proceso de compra </a:t>
            </a:r>
            <a:r>
              <a:rPr lang="es-ES" sz="2400" b="1" i="1" smtClean="0"/>
              <a:t>“On line”</a:t>
            </a:r>
            <a:r>
              <a:rPr lang="es-ES" sz="2400" b="1" smtClean="0"/>
              <a:t>, </a:t>
            </a:r>
            <a:r>
              <a:rPr lang="es-ES" sz="2400" smtClean="0"/>
              <a:t>sin conocer la identidad de los postores que están participando.</a:t>
            </a:r>
          </a:p>
        </p:txBody>
      </p:sp>
      <p:sp>
        <p:nvSpPr>
          <p:cNvPr id="19459" name="2 Marcador de contenido"/>
          <p:cNvSpPr txBox="1">
            <a:spLocks/>
          </p:cNvSpPr>
          <p:nvPr/>
        </p:nvSpPr>
        <p:spPr bwMode="auto">
          <a:xfrm>
            <a:off x="285750" y="3302000"/>
            <a:ext cx="5286375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s-ES" sz="2400">
                <a:latin typeface="Calibri" pitchFamily="34" charset="0"/>
              </a:rPr>
              <a:t>Al finalizar la subasta el sistema genera un Acta, que representa una </a:t>
            </a:r>
            <a:r>
              <a:rPr lang="es-ES" sz="2400" b="1">
                <a:latin typeface="Calibri" pitchFamily="34" charset="0"/>
              </a:rPr>
              <a:t>Auditoria de todas las etapas por las cuales se desarrolló el proceso de compra</a:t>
            </a:r>
            <a:r>
              <a:rPr lang="es-ES" sz="2400">
                <a:latin typeface="Calibri" pitchFamily="34" charset="0"/>
              </a:rPr>
              <a:t> y permite conocer los participantes de la competencia.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68389">
            <a:off x="5971632" y="3394615"/>
            <a:ext cx="2692478" cy="1985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61" name="1 Título"/>
          <p:cNvSpPr>
            <a:spLocks noGrp="1"/>
          </p:cNvSpPr>
          <p:nvPr>
            <p:ph type="title"/>
          </p:nvPr>
        </p:nvSpPr>
        <p:spPr>
          <a:xfrm>
            <a:off x="0" y="500063"/>
            <a:ext cx="9144000" cy="1143000"/>
          </a:xfrm>
        </p:spPr>
        <p:txBody>
          <a:bodyPr/>
          <a:lstStyle/>
          <a:p>
            <a:pPr eaLnBrk="1" hangingPunct="1"/>
            <a:r>
              <a:rPr lang="es-PY" sz="3600" b="1" smtClean="0">
                <a:solidFill>
                  <a:srgbClr val="800000"/>
                </a:solidFill>
              </a:rPr>
              <a:t>TRANSPARENCIA DE LA SBE: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0" y="500063"/>
            <a:ext cx="9144000" cy="1143000"/>
          </a:xfrm>
        </p:spPr>
        <p:txBody>
          <a:bodyPr/>
          <a:lstStyle/>
          <a:p>
            <a:pPr eaLnBrk="1" hangingPunct="1"/>
            <a:r>
              <a:rPr lang="es-PY" sz="3600" b="1" smtClean="0">
                <a:solidFill>
                  <a:srgbClr val="800000"/>
                </a:solidFill>
              </a:rPr>
              <a:t>TRANSPARENCIA DE LA SBE: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25397" t="7324" r="23609" b="5517"/>
          <a:stretch>
            <a:fillRect/>
          </a:stretch>
        </p:blipFill>
        <p:spPr bwMode="auto">
          <a:xfrm>
            <a:off x="5572132" y="1857364"/>
            <a:ext cx="2792480" cy="3818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0484" name="2 Marcador de contenido"/>
          <p:cNvSpPr>
            <a:spLocks noGrp="1"/>
          </p:cNvSpPr>
          <p:nvPr>
            <p:ph idx="1"/>
          </p:nvPr>
        </p:nvSpPr>
        <p:spPr>
          <a:xfrm>
            <a:off x="285750" y="1928813"/>
            <a:ext cx="4714875" cy="3286125"/>
          </a:xfrm>
        </p:spPr>
        <p:txBody>
          <a:bodyPr/>
          <a:lstStyle/>
          <a:p>
            <a:pPr algn="just" eaLnBrk="1" hangingPunct="1"/>
            <a:r>
              <a:rPr lang="es-ES" sz="2000" smtClean="0"/>
              <a:t>El </a:t>
            </a:r>
            <a:r>
              <a:rPr lang="es-ES" sz="2000" b="1" smtClean="0"/>
              <a:t>Banco Interamericano de Desarrollo </a:t>
            </a:r>
            <a:r>
              <a:rPr lang="es-ES" sz="2000" smtClean="0"/>
              <a:t>(BID), luego de una misión de validación del Sistema de Subasta a la Baja Electrónica ha certificado el mismo, como herramienta válida para realizar procesos de compra financiadas por el mismo.</a:t>
            </a:r>
          </a:p>
          <a:p>
            <a:pPr algn="just" eaLnBrk="1" hangingPunct="1"/>
            <a:r>
              <a:rPr lang="es-ES" sz="2000" smtClean="0"/>
              <a:t>Así también se encuentra en proceso la última etapa de la certificación del Sistema, por parte del </a:t>
            </a:r>
            <a:r>
              <a:rPr lang="es-ES" sz="2000" b="1" smtClean="0"/>
              <a:t>Banco Mundial</a:t>
            </a:r>
            <a:r>
              <a:rPr lang="es-ES" sz="2000" smtClean="0"/>
              <a:t>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NCP FASE 1 guion1 -30seg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628650"/>
            <a:ext cx="9136063" cy="5176838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ctrTitle"/>
          </p:nvPr>
        </p:nvSpPr>
        <p:spPr>
          <a:xfrm>
            <a:off x="785813" y="3071813"/>
            <a:ext cx="7500937" cy="1470025"/>
          </a:xfrm>
        </p:spPr>
        <p:txBody>
          <a:bodyPr/>
          <a:lstStyle/>
          <a:p>
            <a:pPr eaLnBrk="1" hangingPunct="1"/>
            <a:r>
              <a:rPr lang="es-ES" sz="4800" b="1" smtClean="0">
                <a:solidFill>
                  <a:srgbClr val="800000"/>
                </a:solidFill>
              </a:rPr>
              <a:t>CICLO DE GESTIÓN</a:t>
            </a:r>
            <a:br>
              <a:rPr lang="es-ES" sz="4800" b="1" smtClean="0">
                <a:solidFill>
                  <a:srgbClr val="800000"/>
                </a:solidFill>
              </a:rPr>
            </a:br>
            <a:r>
              <a:rPr lang="es-ES" sz="4800" b="1" smtClean="0">
                <a:solidFill>
                  <a:srgbClr val="800000"/>
                </a:solidFill>
              </a:rPr>
              <a:t>DE UNA SUBASTA</a:t>
            </a:r>
          </a:p>
        </p:txBody>
      </p:sp>
      <p:pic>
        <p:nvPicPr>
          <p:cNvPr id="21507" name="3 Imagen" descr="en-pene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1357313"/>
            <a:ext cx="368141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000125"/>
          </a:xfrm>
        </p:spPr>
        <p:txBody>
          <a:bodyPr/>
          <a:lstStyle/>
          <a:p>
            <a:pPr eaLnBrk="1" hangingPunct="1"/>
            <a:r>
              <a:rPr lang="es-CL" sz="2800" b="1" smtClean="0">
                <a:solidFill>
                  <a:schemeClr val="bg1"/>
                </a:solidFill>
              </a:rPr>
              <a:t>Ciclo de Vida de Una Subasta</a:t>
            </a:r>
          </a:p>
        </p:txBody>
      </p:sp>
      <p:grpSp>
        <p:nvGrpSpPr>
          <p:cNvPr id="22531" name="61 Grupo"/>
          <p:cNvGrpSpPr>
            <a:grpSpLocks/>
          </p:cNvGrpSpPr>
          <p:nvPr/>
        </p:nvGrpSpPr>
        <p:grpSpPr bwMode="auto">
          <a:xfrm>
            <a:off x="214313" y="928688"/>
            <a:ext cx="2217737" cy="1143000"/>
            <a:chOff x="214313" y="642933"/>
            <a:chExt cx="2217737" cy="1143000"/>
          </a:xfrm>
        </p:grpSpPr>
        <p:grpSp>
          <p:nvGrpSpPr>
            <p:cNvPr id="22597" name="94 Grupo"/>
            <p:cNvGrpSpPr>
              <a:grpSpLocks/>
            </p:cNvGrpSpPr>
            <p:nvPr/>
          </p:nvGrpSpPr>
          <p:grpSpPr bwMode="auto">
            <a:xfrm>
              <a:off x="214313" y="642933"/>
              <a:ext cx="1785937" cy="1143000"/>
              <a:chOff x="214251" y="1214406"/>
              <a:chExt cx="1785950" cy="1143008"/>
            </a:xfrm>
          </p:grpSpPr>
          <p:sp>
            <p:nvSpPr>
              <p:cNvPr id="82" name="81 Elipse"/>
              <p:cNvSpPr/>
              <p:nvPr/>
            </p:nvSpPr>
            <p:spPr>
              <a:xfrm>
                <a:off x="214251" y="1214406"/>
                <a:ext cx="1785950" cy="1143008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75000"/>
                    <a:alpha val="17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PY" dirty="0">
                  <a:latin typeface="+mj-lt"/>
                </a:endParaRPr>
              </a:p>
            </p:txBody>
          </p:sp>
          <p:sp>
            <p:nvSpPr>
              <p:cNvPr id="13371" name="Text Box 27"/>
              <p:cNvSpPr txBox="1">
                <a:spLocks noChangeArrowheads="1"/>
              </p:cNvSpPr>
              <p:nvPr/>
            </p:nvSpPr>
            <p:spPr bwMode="auto">
              <a:xfrm>
                <a:off x="496828" y="1352519"/>
                <a:ext cx="1290646" cy="8620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PY" sz="1000" b="1" dirty="0">
                    <a:solidFill>
                      <a:srgbClr val="800000"/>
                    </a:solidFill>
                    <a:latin typeface="+mj-lt"/>
                  </a:rPr>
                  <a:t>Comunicación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PY" sz="1000" b="1" dirty="0">
                    <a:solidFill>
                      <a:srgbClr val="800000"/>
                    </a:solidFill>
                    <a:latin typeface="+mj-lt"/>
                  </a:rPr>
                  <a:t>de la Convocante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PY" sz="1000" b="1" dirty="0">
                    <a:solidFill>
                      <a:srgbClr val="800000"/>
                    </a:solidFill>
                    <a:latin typeface="+mj-lt"/>
                  </a:rPr>
                  <a:t>Inicio de Proceso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PY" sz="1000" b="1" dirty="0">
                    <a:solidFill>
                      <a:srgbClr val="800000"/>
                    </a:solidFill>
                    <a:latin typeface="+mj-lt"/>
                  </a:rPr>
                  <a:t>(3 días)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PY" sz="1000" b="1" dirty="0">
                    <a:solidFill>
                      <a:srgbClr val="800000"/>
                    </a:solidFill>
                    <a:latin typeface="+mj-lt"/>
                  </a:rPr>
                  <a:t>UOC</a:t>
                </a:r>
                <a:endParaRPr lang="es-ES" sz="1000" b="1" dirty="0">
                  <a:solidFill>
                    <a:srgbClr val="F60000"/>
                  </a:solidFill>
                  <a:latin typeface="+mj-lt"/>
                </a:endParaRPr>
              </a:p>
            </p:txBody>
          </p:sp>
        </p:grpSp>
        <p:sp>
          <p:nvSpPr>
            <p:cNvPr id="66" name="Line 54"/>
            <p:cNvSpPr>
              <a:spLocks noChangeShapeType="1"/>
            </p:cNvSpPr>
            <p:nvPr/>
          </p:nvSpPr>
          <p:spPr bwMode="auto">
            <a:xfrm>
              <a:off x="2071688" y="1285870"/>
              <a:ext cx="360362" cy="0"/>
            </a:xfrm>
            <a:prstGeom prst="line">
              <a:avLst/>
            </a:prstGeom>
            <a:ln>
              <a:solidFill>
                <a:srgbClr val="F60000"/>
              </a:solidFill>
              <a:headEnd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latin typeface="+mj-lt"/>
              </a:endParaRPr>
            </a:p>
          </p:txBody>
        </p:sp>
      </p:grpSp>
      <p:grpSp>
        <p:nvGrpSpPr>
          <p:cNvPr id="22532" name="64 Grupo"/>
          <p:cNvGrpSpPr>
            <a:grpSpLocks/>
          </p:cNvGrpSpPr>
          <p:nvPr/>
        </p:nvGrpSpPr>
        <p:grpSpPr bwMode="auto">
          <a:xfrm>
            <a:off x="2500313" y="928688"/>
            <a:ext cx="2217737" cy="1143000"/>
            <a:chOff x="2500313" y="642933"/>
            <a:chExt cx="2217737" cy="1143000"/>
          </a:xfrm>
        </p:grpSpPr>
        <p:grpSp>
          <p:nvGrpSpPr>
            <p:cNvPr id="22593" name="95 Grupo"/>
            <p:cNvGrpSpPr>
              <a:grpSpLocks/>
            </p:cNvGrpSpPr>
            <p:nvPr/>
          </p:nvGrpSpPr>
          <p:grpSpPr bwMode="auto">
            <a:xfrm>
              <a:off x="2500313" y="642933"/>
              <a:ext cx="1785937" cy="1143000"/>
              <a:chOff x="2500298" y="1285860"/>
              <a:chExt cx="1785950" cy="1143008"/>
            </a:xfrm>
          </p:grpSpPr>
          <p:sp>
            <p:nvSpPr>
              <p:cNvPr id="83" name="82 Elipse"/>
              <p:cNvSpPr/>
              <p:nvPr/>
            </p:nvSpPr>
            <p:spPr>
              <a:xfrm>
                <a:off x="2500298" y="1285860"/>
                <a:ext cx="1785950" cy="1143008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75000"/>
                    <a:alpha val="17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PY" dirty="0">
                  <a:latin typeface="+mj-lt"/>
                </a:endParaRPr>
              </a:p>
            </p:txBody>
          </p:sp>
          <p:sp>
            <p:nvSpPr>
              <p:cNvPr id="13363" name="Text Box 49"/>
              <p:cNvSpPr txBox="1">
                <a:spLocks noChangeArrowheads="1"/>
              </p:cNvSpPr>
              <p:nvPr/>
            </p:nvSpPr>
            <p:spPr bwMode="auto">
              <a:xfrm>
                <a:off x="2714612" y="1449373"/>
                <a:ext cx="1241434" cy="769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PY" sz="1100" b="1" dirty="0">
                    <a:solidFill>
                      <a:srgbClr val="800000"/>
                    </a:solidFill>
                    <a:latin typeface="+mj-lt"/>
                  </a:rPr>
                  <a:t>Asignación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PY" sz="1100" b="1" dirty="0">
                    <a:solidFill>
                      <a:srgbClr val="800000"/>
                    </a:solidFill>
                    <a:latin typeface="+mj-lt"/>
                  </a:rPr>
                  <a:t>Del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PY" sz="1100" b="1" dirty="0">
                    <a:solidFill>
                      <a:srgbClr val="800000"/>
                    </a:solidFill>
                    <a:latin typeface="+mj-lt"/>
                  </a:rPr>
                  <a:t>Subastador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PY" sz="1100" b="1" dirty="0">
                    <a:solidFill>
                      <a:srgbClr val="F60000"/>
                    </a:solidFill>
                    <a:latin typeface="+mj-lt"/>
                  </a:rPr>
                  <a:t>(Administrador)</a:t>
                </a:r>
                <a:endParaRPr lang="es-ES" sz="1100" b="1" dirty="0">
                  <a:solidFill>
                    <a:srgbClr val="F60000"/>
                  </a:solidFill>
                  <a:latin typeface="+mj-lt"/>
                </a:endParaRPr>
              </a:p>
            </p:txBody>
          </p:sp>
        </p:grpSp>
        <p:sp>
          <p:nvSpPr>
            <p:cNvPr id="67" name="Line 55"/>
            <p:cNvSpPr>
              <a:spLocks noChangeShapeType="1"/>
            </p:cNvSpPr>
            <p:nvPr/>
          </p:nvSpPr>
          <p:spPr bwMode="auto">
            <a:xfrm>
              <a:off x="4357688" y="1285870"/>
              <a:ext cx="360362" cy="0"/>
            </a:xfrm>
            <a:prstGeom prst="line">
              <a:avLst/>
            </a:prstGeom>
            <a:ln>
              <a:solidFill>
                <a:srgbClr val="F60000"/>
              </a:solidFill>
              <a:headEnd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latin typeface="+mj-lt"/>
              </a:endParaRPr>
            </a:p>
          </p:txBody>
        </p:sp>
      </p:grpSp>
      <p:grpSp>
        <p:nvGrpSpPr>
          <p:cNvPr id="22533" name="68 Grupo"/>
          <p:cNvGrpSpPr>
            <a:grpSpLocks/>
          </p:cNvGrpSpPr>
          <p:nvPr/>
        </p:nvGrpSpPr>
        <p:grpSpPr bwMode="auto">
          <a:xfrm>
            <a:off x="4714875" y="928688"/>
            <a:ext cx="2217738" cy="1143000"/>
            <a:chOff x="4714875" y="642933"/>
            <a:chExt cx="2217738" cy="1143000"/>
          </a:xfrm>
        </p:grpSpPr>
        <p:grpSp>
          <p:nvGrpSpPr>
            <p:cNvPr id="22589" name="96 Grupo"/>
            <p:cNvGrpSpPr>
              <a:grpSpLocks/>
            </p:cNvGrpSpPr>
            <p:nvPr/>
          </p:nvGrpSpPr>
          <p:grpSpPr bwMode="auto">
            <a:xfrm>
              <a:off x="4714875" y="642933"/>
              <a:ext cx="1785938" cy="1143000"/>
              <a:chOff x="4786314" y="1285860"/>
              <a:chExt cx="1785950" cy="1143008"/>
            </a:xfrm>
          </p:grpSpPr>
          <p:sp>
            <p:nvSpPr>
              <p:cNvPr id="85" name="84 Elipse"/>
              <p:cNvSpPr/>
              <p:nvPr/>
            </p:nvSpPr>
            <p:spPr>
              <a:xfrm>
                <a:off x="4786314" y="1285860"/>
                <a:ext cx="1785950" cy="1143008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75000"/>
                    <a:alpha val="17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PY" dirty="0">
                  <a:latin typeface="+mj-lt"/>
                </a:endParaRPr>
              </a:p>
            </p:txBody>
          </p:sp>
          <p:sp>
            <p:nvSpPr>
              <p:cNvPr id="13373" name="Text Box 9"/>
              <p:cNvSpPr txBox="1">
                <a:spLocks noChangeArrowheads="1"/>
              </p:cNvSpPr>
              <p:nvPr/>
            </p:nvSpPr>
            <p:spPr bwMode="auto">
              <a:xfrm>
                <a:off x="5140329" y="1546212"/>
                <a:ext cx="1020769" cy="6000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PY" sz="1100" b="1" dirty="0">
                    <a:solidFill>
                      <a:srgbClr val="800000"/>
                    </a:solidFill>
                    <a:latin typeface="+mj-lt"/>
                  </a:rPr>
                  <a:t>Activación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PY" sz="1100" b="1" dirty="0">
                    <a:solidFill>
                      <a:srgbClr val="800000"/>
                    </a:solidFill>
                    <a:latin typeface="+mj-lt"/>
                  </a:rPr>
                  <a:t>Del Oferente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PY" sz="1100" b="1" dirty="0">
                    <a:solidFill>
                      <a:srgbClr val="F60000"/>
                    </a:solidFill>
                    <a:latin typeface="+mj-lt"/>
                  </a:rPr>
                  <a:t>(SIPE)</a:t>
                </a:r>
                <a:endParaRPr lang="es-ES" sz="1100" b="1" dirty="0">
                  <a:solidFill>
                    <a:srgbClr val="F60000"/>
                  </a:solidFill>
                  <a:latin typeface="+mj-lt"/>
                </a:endParaRPr>
              </a:p>
            </p:txBody>
          </p:sp>
        </p:grpSp>
        <p:sp>
          <p:nvSpPr>
            <p:cNvPr id="68" name="Line 56"/>
            <p:cNvSpPr>
              <a:spLocks noChangeShapeType="1"/>
            </p:cNvSpPr>
            <p:nvPr/>
          </p:nvSpPr>
          <p:spPr bwMode="auto">
            <a:xfrm>
              <a:off x="6572250" y="1285870"/>
              <a:ext cx="360363" cy="0"/>
            </a:xfrm>
            <a:prstGeom prst="line">
              <a:avLst/>
            </a:prstGeom>
            <a:ln>
              <a:solidFill>
                <a:srgbClr val="F60000"/>
              </a:solidFill>
              <a:headEnd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latin typeface="+mj-lt"/>
              </a:endParaRPr>
            </a:p>
          </p:txBody>
        </p:sp>
      </p:grpSp>
      <p:grpSp>
        <p:nvGrpSpPr>
          <p:cNvPr id="22534" name="80 Grupo"/>
          <p:cNvGrpSpPr>
            <a:grpSpLocks/>
          </p:cNvGrpSpPr>
          <p:nvPr/>
        </p:nvGrpSpPr>
        <p:grpSpPr bwMode="auto">
          <a:xfrm>
            <a:off x="4857750" y="4286250"/>
            <a:ext cx="2012950" cy="1285875"/>
            <a:chOff x="4857750" y="4000496"/>
            <a:chExt cx="2012950" cy="1285875"/>
          </a:xfrm>
        </p:grpSpPr>
        <p:grpSp>
          <p:nvGrpSpPr>
            <p:cNvPr id="22585" name="100 Grupo"/>
            <p:cNvGrpSpPr>
              <a:grpSpLocks/>
            </p:cNvGrpSpPr>
            <p:nvPr/>
          </p:nvGrpSpPr>
          <p:grpSpPr bwMode="auto">
            <a:xfrm>
              <a:off x="5267325" y="4000496"/>
              <a:ext cx="1603375" cy="1285875"/>
              <a:chOff x="5429257" y="4507722"/>
              <a:chExt cx="1513737" cy="1350178"/>
            </a:xfrm>
          </p:grpSpPr>
          <p:sp>
            <p:nvSpPr>
              <p:cNvPr id="89" name="88 Elipse"/>
              <p:cNvSpPr/>
              <p:nvPr/>
            </p:nvSpPr>
            <p:spPr>
              <a:xfrm>
                <a:off x="5429257" y="4507722"/>
                <a:ext cx="1500249" cy="1350178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75000"/>
                    <a:alpha val="17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PY" dirty="0">
                  <a:latin typeface="+mj-lt"/>
                </a:endParaRPr>
              </a:p>
            </p:txBody>
          </p:sp>
          <p:sp>
            <p:nvSpPr>
              <p:cNvPr id="13361" name="Text Box 50"/>
              <p:cNvSpPr txBox="1">
                <a:spLocks noChangeArrowheads="1"/>
              </p:cNvSpPr>
              <p:nvPr/>
            </p:nvSpPr>
            <p:spPr bwMode="auto">
              <a:xfrm>
                <a:off x="5514686" y="4582732"/>
                <a:ext cx="1428308" cy="985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PY" sz="1100" b="1" dirty="0">
                  <a:solidFill>
                    <a:srgbClr val="800000"/>
                  </a:solidFill>
                  <a:latin typeface="+mj-lt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PY" sz="1100" b="1" dirty="0">
                    <a:solidFill>
                      <a:srgbClr val="800000"/>
                    </a:solidFill>
                    <a:latin typeface="+mj-lt"/>
                  </a:rPr>
                  <a:t>Inicio de </a:t>
                </a:r>
                <a:r>
                  <a:rPr lang="es-PY" sz="1100" b="1" dirty="0" err="1">
                    <a:solidFill>
                      <a:srgbClr val="800000"/>
                    </a:solidFill>
                    <a:latin typeface="+mj-lt"/>
                  </a:rPr>
                  <a:t>Recep</a:t>
                </a:r>
                <a:r>
                  <a:rPr lang="es-PY" sz="1100" b="1" dirty="0">
                    <a:solidFill>
                      <a:srgbClr val="800000"/>
                    </a:solidFill>
                    <a:latin typeface="+mj-lt"/>
                  </a:rPr>
                  <a:t>. de </a:t>
                </a:r>
                <a:r>
                  <a:rPr lang="es-PY" sz="1100" b="1" dirty="0" err="1">
                    <a:solidFill>
                      <a:srgbClr val="800000"/>
                    </a:solidFill>
                    <a:latin typeface="+mj-lt"/>
                  </a:rPr>
                  <a:t>Prop</a:t>
                </a:r>
                <a:r>
                  <a:rPr lang="es-PY" sz="1100" b="1" dirty="0">
                    <a:solidFill>
                      <a:srgbClr val="800000"/>
                    </a:solidFill>
                    <a:latin typeface="+mj-lt"/>
                  </a:rPr>
                  <a:t>. y Cierre de las mismas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PY" sz="1100" b="1" dirty="0">
                    <a:solidFill>
                      <a:srgbClr val="F60000"/>
                    </a:solidFill>
                    <a:latin typeface="+mj-lt"/>
                  </a:rPr>
                  <a:t>(Según CE PBC)</a:t>
                </a:r>
              </a:p>
            </p:txBody>
          </p:sp>
        </p:grpSp>
        <p:sp>
          <p:nvSpPr>
            <p:cNvPr id="70" name="Line 58"/>
            <p:cNvSpPr>
              <a:spLocks noChangeShapeType="1"/>
            </p:cNvSpPr>
            <p:nvPr/>
          </p:nvSpPr>
          <p:spPr bwMode="auto">
            <a:xfrm flipH="1">
              <a:off x="4857750" y="4643434"/>
              <a:ext cx="360363" cy="0"/>
            </a:xfrm>
            <a:prstGeom prst="line">
              <a:avLst/>
            </a:prstGeom>
            <a:ln>
              <a:solidFill>
                <a:srgbClr val="F60000"/>
              </a:solidFill>
              <a:headEnd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latin typeface="+mj-lt"/>
              </a:endParaRPr>
            </a:p>
          </p:txBody>
        </p:sp>
      </p:grpSp>
      <p:grpSp>
        <p:nvGrpSpPr>
          <p:cNvPr id="22535" name="99 Grupo"/>
          <p:cNvGrpSpPr>
            <a:grpSpLocks/>
          </p:cNvGrpSpPr>
          <p:nvPr/>
        </p:nvGrpSpPr>
        <p:grpSpPr bwMode="auto">
          <a:xfrm>
            <a:off x="6858000" y="4357688"/>
            <a:ext cx="1928813" cy="1214437"/>
            <a:chOff x="6858000" y="4071933"/>
            <a:chExt cx="1928813" cy="1214438"/>
          </a:xfrm>
        </p:grpSpPr>
        <p:grpSp>
          <p:nvGrpSpPr>
            <p:cNvPr id="22581" name="99 Grupo"/>
            <p:cNvGrpSpPr>
              <a:grpSpLocks/>
            </p:cNvGrpSpPr>
            <p:nvPr/>
          </p:nvGrpSpPr>
          <p:grpSpPr bwMode="auto">
            <a:xfrm>
              <a:off x="7215188" y="4071933"/>
              <a:ext cx="1571625" cy="1214438"/>
              <a:chOff x="7143754" y="4500570"/>
              <a:chExt cx="1643118" cy="986979"/>
            </a:xfrm>
          </p:grpSpPr>
          <p:sp>
            <p:nvSpPr>
              <p:cNvPr id="88" name="87 Elipse"/>
              <p:cNvSpPr/>
              <p:nvPr/>
            </p:nvSpPr>
            <p:spPr>
              <a:xfrm>
                <a:off x="7143754" y="4500570"/>
                <a:ext cx="1643118" cy="986979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75000"/>
                    <a:alpha val="17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PY">
                  <a:latin typeface="+mj-lt"/>
                </a:endParaRPr>
              </a:p>
            </p:txBody>
          </p:sp>
          <p:sp>
            <p:nvSpPr>
              <p:cNvPr id="13357" name="Text Box 53"/>
              <p:cNvSpPr txBox="1">
                <a:spLocks noChangeArrowheads="1"/>
              </p:cNvSpPr>
              <p:nvPr/>
            </p:nvSpPr>
            <p:spPr bwMode="auto">
              <a:xfrm>
                <a:off x="7293128" y="4587011"/>
                <a:ext cx="1409098" cy="7624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PY" sz="1100" b="1" dirty="0">
                    <a:solidFill>
                      <a:srgbClr val="800000"/>
                    </a:solidFill>
                    <a:latin typeface="+mj-lt"/>
                  </a:rPr>
                  <a:t>Respuestas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PY" sz="1100" b="1" dirty="0">
                    <a:solidFill>
                      <a:srgbClr val="800000"/>
                    </a:solidFill>
                    <a:latin typeface="+mj-lt"/>
                  </a:rPr>
                  <a:t>h/ 2 días antes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PY" sz="1100" b="1" dirty="0">
                    <a:solidFill>
                      <a:srgbClr val="800000"/>
                    </a:solidFill>
                    <a:latin typeface="+mj-lt"/>
                  </a:rPr>
                  <a:t>del inicio de propuestas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PY" sz="1100" b="1" dirty="0">
                    <a:solidFill>
                      <a:srgbClr val="800000"/>
                    </a:solidFill>
                    <a:latin typeface="+mj-lt"/>
                  </a:rPr>
                  <a:t> </a:t>
                </a:r>
                <a:r>
                  <a:rPr lang="es-PY" sz="1100" b="1" dirty="0">
                    <a:solidFill>
                      <a:srgbClr val="F60000"/>
                    </a:solidFill>
                    <a:latin typeface="+mj-lt"/>
                  </a:rPr>
                  <a:t>(Según CE PBC)</a:t>
                </a:r>
                <a:endParaRPr lang="es-ES" sz="1100" b="1" dirty="0">
                  <a:solidFill>
                    <a:srgbClr val="F60000"/>
                  </a:solidFill>
                  <a:latin typeface="+mj-lt"/>
                </a:endParaRPr>
              </a:p>
            </p:txBody>
          </p:sp>
        </p:grpSp>
        <p:sp>
          <p:nvSpPr>
            <p:cNvPr id="71" name="Line 59"/>
            <p:cNvSpPr>
              <a:spLocks noChangeShapeType="1"/>
            </p:cNvSpPr>
            <p:nvPr/>
          </p:nvSpPr>
          <p:spPr bwMode="auto">
            <a:xfrm flipH="1">
              <a:off x="6858000" y="4643433"/>
              <a:ext cx="360363" cy="0"/>
            </a:xfrm>
            <a:prstGeom prst="line">
              <a:avLst/>
            </a:prstGeom>
            <a:ln>
              <a:solidFill>
                <a:srgbClr val="F60000"/>
              </a:solidFill>
              <a:headEnd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latin typeface="+mj-lt"/>
              </a:endParaRPr>
            </a:p>
          </p:txBody>
        </p:sp>
      </p:grpSp>
      <p:grpSp>
        <p:nvGrpSpPr>
          <p:cNvPr id="22536" name="83 Grupo"/>
          <p:cNvGrpSpPr>
            <a:grpSpLocks/>
          </p:cNvGrpSpPr>
          <p:nvPr/>
        </p:nvGrpSpPr>
        <p:grpSpPr bwMode="auto">
          <a:xfrm>
            <a:off x="2714625" y="4286250"/>
            <a:ext cx="2143125" cy="1357313"/>
            <a:chOff x="2714625" y="4000496"/>
            <a:chExt cx="2143125" cy="1357312"/>
          </a:xfrm>
        </p:grpSpPr>
        <p:grpSp>
          <p:nvGrpSpPr>
            <p:cNvPr id="22577" name="101 Grupo"/>
            <p:cNvGrpSpPr>
              <a:grpSpLocks/>
            </p:cNvGrpSpPr>
            <p:nvPr/>
          </p:nvGrpSpPr>
          <p:grpSpPr bwMode="auto">
            <a:xfrm>
              <a:off x="3071813" y="4000496"/>
              <a:ext cx="1785937" cy="1357312"/>
              <a:chOff x="3071786" y="4357694"/>
              <a:chExt cx="1785937" cy="1425195"/>
            </a:xfrm>
          </p:grpSpPr>
          <p:sp>
            <p:nvSpPr>
              <p:cNvPr id="91" name="90 Elipse"/>
              <p:cNvSpPr/>
              <p:nvPr/>
            </p:nvSpPr>
            <p:spPr>
              <a:xfrm>
                <a:off x="3071786" y="4357694"/>
                <a:ext cx="1785937" cy="1425195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75000"/>
                    <a:alpha val="17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PY">
                  <a:latin typeface="+mj-lt"/>
                </a:endParaRPr>
              </a:p>
            </p:txBody>
          </p:sp>
          <p:sp>
            <p:nvSpPr>
              <p:cNvPr id="13367" name="Text Box 39"/>
              <p:cNvSpPr txBox="1">
                <a:spLocks noChangeArrowheads="1"/>
              </p:cNvSpPr>
              <p:nvPr/>
            </p:nvSpPr>
            <p:spPr bwMode="auto">
              <a:xfrm>
                <a:off x="3071786" y="4357694"/>
                <a:ext cx="1714500" cy="1163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PY" sz="1100" b="1" dirty="0">
                  <a:solidFill>
                    <a:srgbClr val="800000"/>
                  </a:solidFill>
                  <a:latin typeface="+mj-lt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PY" sz="1100" b="1" dirty="0">
                  <a:solidFill>
                    <a:srgbClr val="800000"/>
                  </a:solidFill>
                  <a:latin typeface="+mj-lt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PY" sz="1100" b="1" dirty="0">
                    <a:solidFill>
                      <a:srgbClr val="800000"/>
                    </a:solidFill>
                    <a:latin typeface="+mj-lt"/>
                  </a:rPr>
                  <a:t>ETAPA COMPETITIVA Lances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PY" sz="1100" b="1" dirty="0">
                    <a:solidFill>
                      <a:srgbClr val="F60000"/>
                    </a:solidFill>
                    <a:latin typeface="+mj-lt"/>
                  </a:rPr>
                  <a:t>(Subastador  -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PY" sz="1100" b="1" dirty="0">
                    <a:solidFill>
                      <a:srgbClr val="F60000"/>
                    </a:solidFill>
                    <a:latin typeface="+mj-lt"/>
                  </a:rPr>
                  <a:t>oferentes)</a:t>
                </a:r>
                <a:endParaRPr lang="es-ES" sz="1100" b="1" dirty="0">
                  <a:solidFill>
                    <a:srgbClr val="F60000"/>
                  </a:solidFill>
                  <a:latin typeface="+mj-lt"/>
                </a:endParaRPr>
              </a:p>
            </p:txBody>
          </p:sp>
        </p:grpSp>
        <p:sp>
          <p:nvSpPr>
            <p:cNvPr id="72" name="Line 60"/>
            <p:cNvSpPr>
              <a:spLocks noChangeShapeType="1"/>
            </p:cNvSpPr>
            <p:nvPr/>
          </p:nvSpPr>
          <p:spPr bwMode="auto">
            <a:xfrm flipH="1">
              <a:off x="2714625" y="4643434"/>
              <a:ext cx="360363" cy="0"/>
            </a:xfrm>
            <a:prstGeom prst="line">
              <a:avLst/>
            </a:prstGeom>
            <a:ln>
              <a:solidFill>
                <a:srgbClr val="F60000"/>
              </a:solidFill>
              <a:headEnd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latin typeface="+mj-lt"/>
              </a:endParaRPr>
            </a:p>
          </p:txBody>
        </p:sp>
      </p:grpSp>
      <p:grpSp>
        <p:nvGrpSpPr>
          <p:cNvPr id="22537" name="105 Grupo"/>
          <p:cNvGrpSpPr>
            <a:grpSpLocks/>
          </p:cNvGrpSpPr>
          <p:nvPr/>
        </p:nvGrpSpPr>
        <p:grpSpPr bwMode="auto">
          <a:xfrm>
            <a:off x="2714625" y="2500313"/>
            <a:ext cx="1785938" cy="1143000"/>
            <a:chOff x="2643174" y="2857496"/>
            <a:chExt cx="1785950" cy="1143008"/>
          </a:xfrm>
        </p:grpSpPr>
        <p:sp>
          <p:nvSpPr>
            <p:cNvPr id="94" name="93 Elipse"/>
            <p:cNvSpPr/>
            <p:nvPr/>
          </p:nvSpPr>
          <p:spPr>
            <a:xfrm>
              <a:off x="2643174" y="2857496"/>
              <a:ext cx="1785950" cy="114300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  <a:alpha val="1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Y">
                <a:latin typeface="+mj-lt"/>
              </a:endParaRPr>
            </a:p>
          </p:txBody>
        </p:sp>
        <p:sp>
          <p:nvSpPr>
            <p:cNvPr id="13353" name="Text Box 41"/>
            <p:cNvSpPr txBox="1">
              <a:spLocks noChangeArrowheads="1"/>
            </p:cNvSpPr>
            <p:nvPr/>
          </p:nvSpPr>
          <p:spPr bwMode="auto">
            <a:xfrm>
              <a:off x="2800338" y="2990847"/>
              <a:ext cx="1414472" cy="938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Y" sz="1100" b="1">
                  <a:solidFill>
                    <a:srgbClr val="800000"/>
                  </a:solidFill>
                  <a:latin typeface="+mj-lt"/>
                </a:rPr>
                <a:t>Adjudicación y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Y" sz="1100" b="1">
                  <a:solidFill>
                    <a:srgbClr val="800000"/>
                  </a:solidFill>
                  <a:latin typeface="+mj-lt"/>
                </a:rPr>
                <a:t>Emisión de Orden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Y" sz="1100" b="1">
                  <a:solidFill>
                    <a:srgbClr val="800000"/>
                  </a:solidFill>
                  <a:latin typeface="+mj-lt"/>
                </a:rPr>
                <a:t>De Compra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Y" sz="1100" b="1">
                  <a:solidFill>
                    <a:srgbClr val="F60000"/>
                  </a:solidFill>
                  <a:latin typeface="+mj-lt"/>
                </a:rPr>
                <a:t>(Comité de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Y" sz="1100" b="1">
                  <a:solidFill>
                    <a:srgbClr val="F60000"/>
                  </a:solidFill>
                  <a:latin typeface="+mj-lt"/>
                </a:rPr>
                <a:t>Evaluación UOC)</a:t>
              </a:r>
            </a:p>
          </p:txBody>
        </p:sp>
      </p:grpSp>
      <p:grpSp>
        <p:nvGrpSpPr>
          <p:cNvPr id="22538" name="95 Grupo"/>
          <p:cNvGrpSpPr>
            <a:grpSpLocks/>
          </p:cNvGrpSpPr>
          <p:nvPr/>
        </p:nvGrpSpPr>
        <p:grpSpPr bwMode="auto">
          <a:xfrm>
            <a:off x="428625" y="2357438"/>
            <a:ext cx="2143125" cy="1500187"/>
            <a:chOff x="428625" y="2071683"/>
            <a:chExt cx="2143125" cy="1500188"/>
          </a:xfrm>
        </p:grpSpPr>
        <p:grpSp>
          <p:nvGrpSpPr>
            <p:cNvPr id="22571" name="103 Grupo"/>
            <p:cNvGrpSpPr>
              <a:grpSpLocks/>
            </p:cNvGrpSpPr>
            <p:nvPr/>
          </p:nvGrpSpPr>
          <p:grpSpPr bwMode="auto">
            <a:xfrm>
              <a:off x="428625" y="2071683"/>
              <a:ext cx="1785938" cy="1500188"/>
              <a:chOff x="285720" y="2500306"/>
              <a:chExt cx="1785951" cy="1500198"/>
            </a:xfrm>
          </p:grpSpPr>
          <p:sp>
            <p:nvSpPr>
              <p:cNvPr id="93" name="92 Elipse"/>
              <p:cNvSpPr/>
              <p:nvPr/>
            </p:nvSpPr>
            <p:spPr>
              <a:xfrm>
                <a:off x="285720" y="2500306"/>
                <a:ext cx="1785951" cy="1500198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75000"/>
                    <a:alpha val="17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PY" dirty="0">
                  <a:latin typeface="+mj-lt"/>
                </a:endParaRPr>
              </a:p>
            </p:txBody>
          </p:sp>
          <p:sp>
            <p:nvSpPr>
              <p:cNvPr id="13355" name="Text Box 41"/>
              <p:cNvSpPr txBox="1">
                <a:spLocks noChangeArrowheads="1"/>
              </p:cNvSpPr>
              <p:nvPr/>
            </p:nvSpPr>
            <p:spPr bwMode="auto">
              <a:xfrm>
                <a:off x="285720" y="2678107"/>
                <a:ext cx="1785951" cy="11080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PY" sz="1100" b="1" dirty="0">
                    <a:solidFill>
                      <a:srgbClr val="800000"/>
                    </a:solidFill>
                    <a:latin typeface="+mj-lt"/>
                  </a:rPr>
                  <a:t>Acta de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PY" sz="1100" b="1" dirty="0">
                    <a:solidFill>
                      <a:srgbClr val="800000"/>
                    </a:solidFill>
                    <a:latin typeface="+mj-lt"/>
                  </a:rPr>
                  <a:t>Sesión Pública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PY" sz="1100" b="1" dirty="0">
                    <a:solidFill>
                      <a:srgbClr val="800000"/>
                    </a:solidFill>
                    <a:latin typeface="+mj-lt"/>
                  </a:rPr>
                  <a:t>Virtual / Declaración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PY" sz="1100" b="1" dirty="0">
                    <a:solidFill>
                      <a:srgbClr val="800000"/>
                    </a:solidFill>
                    <a:latin typeface="+mj-lt"/>
                  </a:rPr>
                  <a:t>De Oferente c/ menor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PY" sz="1100" b="1" dirty="0">
                    <a:solidFill>
                      <a:srgbClr val="800000"/>
                    </a:solidFill>
                    <a:latin typeface="+mj-lt"/>
                  </a:rPr>
                  <a:t>precio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PY" sz="1100" b="1" dirty="0">
                    <a:solidFill>
                      <a:srgbClr val="F60000"/>
                    </a:solidFill>
                    <a:latin typeface="+mj-lt"/>
                  </a:rPr>
                  <a:t>(Sistema)</a:t>
                </a:r>
              </a:p>
            </p:txBody>
          </p:sp>
        </p:grpSp>
        <p:sp>
          <p:nvSpPr>
            <p:cNvPr id="80" name="Line 54"/>
            <p:cNvSpPr>
              <a:spLocks noChangeShapeType="1"/>
            </p:cNvSpPr>
            <p:nvPr/>
          </p:nvSpPr>
          <p:spPr bwMode="auto">
            <a:xfrm>
              <a:off x="2211388" y="2786058"/>
              <a:ext cx="360362" cy="0"/>
            </a:xfrm>
            <a:prstGeom prst="line">
              <a:avLst/>
            </a:prstGeom>
            <a:ln>
              <a:solidFill>
                <a:srgbClr val="F60000"/>
              </a:solidFill>
              <a:headEnd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latin typeface="+mj-lt"/>
              </a:endParaRPr>
            </a:p>
          </p:txBody>
        </p:sp>
      </p:grpSp>
      <p:sp>
        <p:nvSpPr>
          <p:cNvPr id="107" name="106 Flecha a la derecha con muesca"/>
          <p:cNvSpPr/>
          <p:nvPr/>
        </p:nvSpPr>
        <p:spPr>
          <a:xfrm>
            <a:off x="214282" y="571480"/>
            <a:ext cx="6858048" cy="428628"/>
          </a:xfrm>
          <a:prstGeom prst="notchedRightArrow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635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3 DIAS</a:t>
            </a:r>
          </a:p>
        </p:txBody>
      </p:sp>
      <p:sp>
        <p:nvSpPr>
          <p:cNvPr id="109" name="108 Flecha izquierda"/>
          <p:cNvSpPr/>
          <p:nvPr/>
        </p:nvSpPr>
        <p:spPr>
          <a:xfrm>
            <a:off x="4643438" y="5500702"/>
            <a:ext cx="2286016" cy="571504"/>
          </a:xfrm>
          <a:prstGeom prst="leftArrow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1 DIA</a:t>
            </a:r>
          </a:p>
        </p:txBody>
      </p:sp>
      <p:grpSp>
        <p:nvGrpSpPr>
          <p:cNvPr id="22541" name="74 Grupo"/>
          <p:cNvGrpSpPr>
            <a:grpSpLocks/>
          </p:cNvGrpSpPr>
          <p:nvPr/>
        </p:nvGrpSpPr>
        <p:grpSpPr bwMode="auto">
          <a:xfrm>
            <a:off x="0" y="2000250"/>
            <a:ext cx="4643438" cy="3929063"/>
            <a:chOff x="-32" y="2357430"/>
            <a:chExt cx="4643439" cy="3490254"/>
          </a:xfrm>
        </p:grpSpPr>
        <p:sp>
          <p:nvSpPr>
            <p:cNvPr id="55" name="54 Proceso"/>
            <p:cNvSpPr/>
            <p:nvPr/>
          </p:nvSpPr>
          <p:spPr>
            <a:xfrm>
              <a:off x="142843" y="5662947"/>
              <a:ext cx="4500564" cy="184737"/>
            </a:xfrm>
            <a:prstGeom prst="flowChartProcess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Y">
                <a:latin typeface="+mj-lt"/>
              </a:endParaRPr>
            </a:p>
          </p:txBody>
        </p:sp>
        <p:sp>
          <p:nvSpPr>
            <p:cNvPr id="57" name="56 Proceso"/>
            <p:cNvSpPr/>
            <p:nvPr/>
          </p:nvSpPr>
          <p:spPr>
            <a:xfrm>
              <a:off x="-32" y="2500306"/>
              <a:ext cx="285722" cy="3335334"/>
            </a:xfrm>
            <a:prstGeom prst="flowChartProcess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Y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</a:rPr>
                <a:t>1 DIA</a:t>
              </a:r>
            </a:p>
          </p:txBody>
        </p:sp>
        <p:sp>
          <p:nvSpPr>
            <p:cNvPr id="58" name="57 Flecha derecha"/>
            <p:cNvSpPr/>
            <p:nvPr/>
          </p:nvSpPr>
          <p:spPr>
            <a:xfrm>
              <a:off x="-32" y="2357430"/>
              <a:ext cx="2500314" cy="572543"/>
            </a:xfrm>
            <a:prstGeom prst="rightArrow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Y">
                <a:latin typeface="+mj-lt"/>
              </a:endParaRPr>
            </a:p>
          </p:txBody>
        </p:sp>
      </p:grpSp>
      <p:sp>
        <p:nvSpPr>
          <p:cNvPr id="63" name="62 Flecha derecha"/>
          <p:cNvSpPr/>
          <p:nvPr/>
        </p:nvSpPr>
        <p:spPr>
          <a:xfrm>
            <a:off x="2571736" y="2000240"/>
            <a:ext cx="2000264" cy="571504"/>
          </a:xfrm>
          <a:prstGeom prst="rightArrow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4 DIAS</a:t>
            </a:r>
          </a:p>
        </p:txBody>
      </p:sp>
      <p:grpSp>
        <p:nvGrpSpPr>
          <p:cNvPr id="22543" name="73 Grupo"/>
          <p:cNvGrpSpPr>
            <a:grpSpLocks/>
          </p:cNvGrpSpPr>
          <p:nvPr/>
        </p:nvGrpSpPr>
        <p:grpSpPr bwMode="auto">
          <a:xfrm>
            <a:off x="6929438" y="642938"/>
            <a:ext cx="2214562" cy="5429250"/>
            <a:chOff x="6929422" y="1000108"/>
            <a:chExt cx="2214610" cy="5429288"/>
          </a:xfrm>
        </p:grpSpPr>
        <p:sp>
          <p:nvSpPr>
            <p:cNvPr id="60" name="59 Proceso"/>
            <p:cNvSpPr/>
            <p:nvPr/>
          </p:nvSpPr>
          <p:spPr>
            <a:xfrm>
              <a:off x="8786874" y="1000108"/>
              <a:ext cx="357158" cy="5286412"/>
            </a:xfrm>
            <a:prstGeom prst="flowChartProcess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Y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</a:rPr>
                <a:t>8 DIAS</a:t>
              </a:r>
            </a:p>
          </p:txBody>
        </p:sp>
        <p:sp>
          <p:nvSpPr>
            <p:cNvPr id="61" name="60 Flecha izquierda"/>
            <p:cNvSpPr/>
            <p:nvPr/>
          </p:nvSpPr>
          <p:spPr>
            <a:xfrm>
              <a:off x="6929422" y="5857892"/>
              <a:ext cx="2214610" cy="571504"/>
            </a:xfrm>
            <a:prstGeom prst="leftArrow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Y">
                <a:latin typeface="+mj-lt"/>
              </a:endParaRPr>
            </a:p>
          </p:txBody>
        </p:sp>
        <p:sp>
          <p:nvSpPr>
            <p:cNvPr id="64" name="63 Proceso"/>
            <p:cNvSpPr/>
            <p:nvPr/>
          </p:nvSpPr>
          <p:spPr>
            <a:xfrm>
              <a:off x="7215178" y="1000108"/>
              <a:ext cx="1571659" cy="214313"/>
            </a:xfrm>
            <a:prstGeom prst="flowChartProcess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Y">
                <a:latin typeface="+mj-lt"/>
              </a:endParaRPr>
            </a:p>
          </p:txBody>
        </p:sp>
      </p:grpSp>
      <p:grpSp>
        <p:nvGrpSpPr>
          <p:cNvPr id="22544" name="89 Grupo"/>
          <p:cNvGrpSpPr>
            <a:grpSpLocks/>
          </p:cNvGrpSpPr>
          <p:nvPr/>
        </p:nvGrpSpPr>
        <p:grpSpPr bwMode="auto">
          <a:xfrm>
            <a:off x="714375" y="4286250"/>
            <a:ext cx="2000250" cy="1428750"/>
            <a:chOff x="714375" y="4000497"/>
            <a:chExt cx="2000250" cy="1428750"/>
          </a:xfrm>
        </p:grpSpPr>
        <p:grpSp>
          <p:nvGrpSpPr>
            <p:cNvPr id="22561" name="102 Grupo"/>
            <p:cNvGrpSpPr>
              <a:grpSpLocks/>
            </p:cNvGrpSpPr>
            <p:nvPr/>
          </p:nvGrpSpPr>
          <p:grpSpPr bwMode="auto">
            <a:xfrm>
              <a:off x="1071563" y="4000497"/>
              <a:ext cx="1643062" cy="1428750"/>
              <a:chOff x="440272" y="4282683"/>
              <a:chExt cx="1786631" cy="1499530"/>
            </a:xfrm>
          </p:grpSpPr>
          <p:sp>
            <p:nvSpPr>
              <p:cNvPr id="92" name="91 Elipse"/>
              <p:cNvSpPr/>
              <p:nvPr/>
            </p:nvSpPr>
            <p:spPr>
              <a:xfrm>
                <a:off x="440272" y="4282683"/>
                <a:ext cx="1786631" cy="149953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75000"/>
                    <a:alpha val="17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PY">
                  <a:latin typeface="+mj-lt"/>
                </a:endParaRPr>
              </a:p>
            </p:txBody>
          </p:sp>
          <p:sp>
            <p:nvSpPr>
              <p:cNvPr id="13365" name="Text Box 41"/>
              <p:cNvSpPr txBox="1">
                <a:spLocks noChangeArrowheads="1"/>
              </p:cNvSpPr>
              <p:nvPr/>
            </p:nvSpPr>
            <p:spPr bwMode="auto">
              <a:xfrm>
                <a:off x="440272" y="4357660"/>
                <a:ext cx="1778000" cy="14045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PY" sz="900" b="1" dirty="0">
                    <a:solidFill>
                      <a:srgbClr val="800000"/>
                    </a:solidFill>
                    <a:latin typeface="+mj-lt"/>
                  </a:rPr>
                  <a:t>ETAPA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PY" sz="900" b="1" dirty="0">
                    <a:solidFill>
                      <a:srgbClr val="800000"/>
                    </a:solidFill>
                    <a:latin typeface="+mj-lt"/>
                  </a:rPr>
                  <a:t>COMPETITIVA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PY" sz="900" b="1" dirty="0">
                    <a:solidFill>
                      <a:srgbClr val="800000"/>
                    </a:solidFill>
                    <a:latin typeface="+mj-lt"/>
                  </a:rPr>
                  <a:t>Puja (6 min, que se reinician por tres veces)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PY" sz="900" b="1" dirty="0">
                    <a:solidFill>
                      <a:srgbClr val="800000"/>
                    </a:solidFill>
                    <a:latin typeface="+mj-lt"/>
                  </a:rPr>
                  <a:t>Aleatorio (min 1minuto y máximo 10 mini)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PY" sz="900" b="1" dirty="0">
                    <a:solidFill>
                      <a:srgbClr val="800000"/>
                    </a:solidFill>
                    <a:latin typeface="+mj-lt"/>
                  </a:rPr>
                  <a:t>Beneficio MIPYMES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PY" sz="900" b="1" dirty="0">
                    <a:solidFill>
                      <a:srgbClr val="FF0000"/>
                    </a:solidFill>
                    <a:latin typeface="+mj-lt"/>
                  </a:rPr>
                  <a:t>(Sistema –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PY" sz="900" b="1" dirty="0">
                    <a:solidFill>
                      <a:srgbClr val="FF0000"/>
                    </a:solidFill>
                    <a:latin typeface="+mj-lt"/>
                  </a:rPr>
                  <a:t> oferentes</a:t>
                </a:r>
                <a:r>
                  <a:rPr lang="es-PY" sz="900" b="1" dirty="0">
                    <a:solidFill>
                      <a:srgbClr val="800000"/>
                    </a:solidFill>
                    <a:latin typeface="+mj-lt"/>
                  </a:rPr>
                  <a:t>) </a:t>
                </a:r>
              </a:p>
            </p:txBody>
          </p:sp>
        </p:grpSp>
        <p:sp>
          <p:nvSpPr>
            <p:cNvPr id="77" name="76 Flecha doblada hacia arriba"/>
            <p:cNvSpPr/>
            <p:nvPr/>
          </p:nvSpPr>
          <p:spPr>
            <a:xfrm rot="10800000" flipV="1">
              <a:off x="714375" y="4214810"/>
              <a:ext cx="285750" cy="214312"/>
            </a:xfrm>
            <a:prstGeom prst="bent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j-lt"/>
              </a:endParaRPr>
            </a:p>
          </p:txBody>
        </p:sp>
      </p:grpSp>
      <p:grpSp>
        <p:nvGrpSpPr>
          <p:cNvPr id="22545" name="94 Grupo"/>
          <p:cNvGrpSpPr>
            <a:grpSpLocks/>
          </p:cNvGrpSpPr>
          <p:nvPr/>
        </p:nvGrpSpPr>
        <p:grpSpPr bwMode="auto">
          <a:xfrm>
            <a:off x="357188" y="3571875"/>
            <a:ext cx="1428750" cy="857250"/>
            <a:chOff x="357157" y="3286124"/>
            <a:chExt cx="1428761" cy="857247"/>
          </a:xfrm>
        </p:grpSpPr>
        <p:sp>
          <p:nvSpPr>
            <p:cNvPr id="59" name="58 Elipse"/>
            <p:cNvSpPr/>
            <p:nvPr/>
          </p:nvSpPr>
          <p:spPr>
            <a:xfrm>
              <a:off x="357157" y="3571873"/>
              <a:ext cx="1428761" cy="57149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100" b="1" dirty="0">
                  <a:solidFill>
                    <a:srgbClr val="800000"/>
                  </a:solidFill>
                  <a:latin typeface="+mj-lt"/>
                  <a:cs typeface="Arial" charset="0"/>
                </a:rPr>
                <a:t>BENEFICIO MYPIMES</a:t>
              </a:r>
            </a:p>
          </p:txBody>
        </p:sp>
        <p:sp>
          <p:nvSpPr>
            <p:cNvPr id="78" name="77 Flecha doblada"/>
            <p:cNvSpPr/>
            <p:nvPr/>
          </p:nvSpPr>
          <p:spPr>
            <a:xfrm>
              <a:off x="428595" y="3286124"/>
              <a:ext cx="142876" cy="357187"/>
            </a:xfrm>
            <a:prstGeom prst="ben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  <a:latin typeface="+mj-lt"/>
              </a:endParaRPr>
            </a:p>
          </p:txBody>
        </p:sp>
      </p:grpSp>
      <p:pic>
        <p:nvPicPr>
          <p:cNvPr id="22546" name="Picture 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713" y="3057525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7" name="Picture 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713" y="3057525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48" name="101 Grupo"/>
          <p:cNvGrpSpPr>
            <a:grpSpLocks/>
          </p:cNvGrpSpPr>
          <p:nvPr/>
        </p:nvGrpSpPr>
        <p:grpSpPr bwMode="auto">
          <a:xfrm>
            <a:off x="6929438" y="928688"/>
            <a:ext cx="1785937" cy="1562100"/>
            <a:chOff x="6929438" y="642933"/>
            <a:chExt cx="1785937" cy="1562093"/>
          </a:xfrm>
        </p:grpSpPr>
        <p:grpSp>
          <p:nvGrpSpPr>
            <p:cNvPr id="22555" name="97 Grupo"/>
            <p:cNvGrpSpPr>
              <a:grpSpLocks/>
            </p:cNvGrpSpPr>
            <p:nvPr/>
          </p:nvGrpSpPr>
          <p:grpSpPr bwMode="auto">
            <a:xfrm>
              <a:off x="6929438" y="642933"/>
              <a:ext cx="1785937" cy="1143000"/>
              <a:chOff x="7143768" y="1285860"/>
              <a:chExt cx="1785950" cy="1143008"/>
            </a:xfrm>
          </p:grpSpPr>
          <p:sp>
            <p:nvSpPr>
              <p:cNvPr id="86" name="85 Elipse"/>
              <p:cNvSpPr/>
              <p:nvPr/>
            </p:nvSpPr>
            <p:spPr>
              <a:xfrm>
                <a:off x="7143768" y="1285860"/>
                <a:ext cx="1785950" cy="1143003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75000"/>
                    <a:alpha val="17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PY">
                  <a:latin typeface="+mj-lt"/>
                </a:endParaRPr>
              </a:p>
            </p:txBody>
          </p:sp>
          <p:sp>
            <p:nvSpPr>
              <p:cNvPr id="13359" name="Text Box 52"/>
              <p:cNvSpPr txBox="1">
                <a:spLocks noChangeArrowheads="1"/>
              </p:cNvSpPr>
              <p:nvPr/>
            </p:nvSpPr>
            <p:spPr bwMode="auto">
              <a:xfrm>
                <a:off x="7215206" y="1643048"/>
                <a:ext cx="1649425" cy="6000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PY" sz="1100" b="1" dirty="0">
                    <a:solidFill>
                      <a:srgbClr val="800000"/>
                    </a:solidFill>
                    <a:latin typeface="+mj-lt"/>
                  </a:rPr>
                  <a:t>Publicación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PY" sz="1100" b="1" dirty="0">
                    <a:solidFill>
                      <a:srgbClr val="800000"/>
                    </a:solidFill>
                    <a:latin typeface="+mj-lt"/>
                  </a:rPr>
                  <a:t>8 Días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PY" sz="1100" b="1" dirty="0">
                  <a:solidFill>
                    <a:srgbClr val="800000"/>
                  </a:solidFill>
                  <a:latin typeface="+mj-lt"/>
                </a:endParaRPr>
              </a:p>
            </p:txBody>
          </p:sp>
        </p:grpSp>
        <p:sp>
          <p:nvSpPr>
            <p:cNvPr id="98" name="Line 59"/>
            <p:cNvSpPr>
              <a:spLocks noChangeShapeType="1"/>
            </p:cNvSpPr>
            <p:nvPr/>
          </p:nvSpPr>
          <p:spPr bwMode="auto">
            <a:xfrm flipH="1">
              <a:off x="7786688" y="1857365"/>
              <a:ext cx="0" cy="347661"/>
            </a:xfrm>
            <a:prstGeom prst="line">
              <a:avLst/>
            </a:prstGeom>
            <a:ln>
              <a:solidFill>
                <a:srgbClr val="F60000"/>
              </a:solidFill>
              <a:headEnd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latin typeface="+mj-lt"/>
              </a:endParaRPr>
            </a:p>
          </p:txBody>
        </p:sp>
      </p:grpSp>
      <p:grpSp>
        <p:nvGrpSpPr>
          <p:cNvPr id="22549" name="100 Grupo"/>
          <p:cNvGrpSpPr>
            <a:grpSpLocks/>
          </p:cNvGrpSpPr>
          <p:nvPr/>
        </p:nvGrpSpPr>
        <p:grpSpPr bwMode="auto">
          <a:xfrm>
            <a:off x="6929438" y="2571750"/>
            <a:ext cx="1785937" cy="1820863"/>
            <a:chOff x="6929438" y="2285996"/>
            <a:chExt cx="1785937" cy="1820230"/>
          </a:xfrm>
        </p:grpSpPr>
        <p:grpSp>
          <p:nvGrpSpPr>
            <p:cNvPr id="22551" name="98 Grupo"/>
            <p:cNvGrpSpPr>
              <a:grpSpLocks/>
            </p:cNvGrpSpPr>
            <p:nvPr/>
          </p:nvGrpSpPr>
          <p:grpSpPr bwMode="auto">
            <a:xfrm>
              <a:off x="6929438" y="2285996"/>
              <a:ext cx="1785937" cy="1444625"/>
              <a:chOff x="7143750" y="2928934"/>
              <a:chExt cx="1785968" cy="1142607"/>
            </a:xfrm>
          </p:grpSpPr>
          <p:sp>
            <p:nvSpPr>
              <p:cNvPr id="87" name="86 Elipse"/>
              <p:cNvSpPr/>
              <p:nvPr/>
            </p:nvSpPr>
            <p:spPr>
              <a:xfrm>
                <a:off x="7143750" y="2928934"/>
                <a:ext cx="1785968" cy="114221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75000"/>
                    <a:alpha val="17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PY">
                  <a:latin typeface="+mj-lt"/>
                </a:endParaRPr>
              </a:p>
            </p:txBody>
          </p:sp>
          <p:sp>
            <p:nvSpPr>
              <p:cNvPr id="13369" name="Text Box 31"/>
              <p:cNvSpPr txBox="1">
                <a:spLocks noChangeArrowheads="1"/>
              </p:cNvSpPr>
              <p:nvPr/>
            </p:nvSpPr>
            <p:spPr bwMode="auto">
              <a:xfrm>
                <a:off x="7358066" y="2995459"/>
                <a:ext cx="1274785" cy="1010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PY" sz="1100" b="1">
                    <a:solidFill>
                      <a:srgbClr val="800000"/>
                    </a:solidFill>
                    <a:latin typeface="+mj-lt"/>
                  </a:rPr>
                  <a:t>Consultas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PY" sz="1100" b="1">
                    <a:solidFill>
                      <a:srgbClr val="800000"/>
                    </a:solidFill>
                    <a:latin typeface="+mj-lt"/>
                  </a:rPr>
                  <a:t>1er día de Public.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PY" sz="1100" b="1">
                    <a:solidFill>
                      <a:srgbClr val="800000"/>
                    </a:solidFill>
                    <a:latin typeface="+mj-lt"/>
                  </a:rPr>
                  <a:t>h/  5º día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PY" sz="1100" b="1">
                    <a:solidFill>
                      <a:srgbClr val="800000"/>
                    </a:solidFill>
                    <a:latin typeface="+mj-lt"/>
                  </a:rPr>
                  <a:t>Antes de Propuesta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PY" sz="1100" b="1">
                    <a:solidFill>
                      <a:srgbClr val="F60000"/>
                    </a:solidFill>
                    <a:latin typeface="+mj-lt"/>
                  </a:rPr>
                  <a:t>(Según CE PBC)</a:t>
                </a:r>
                <a:endParaRPr lang="es-ES" sz="1100" b="1">
                  <a:solidFill>
                    <a:srgbClr val="F60000"/>
                  </a:solidFill>
                  <a:latin typeface="+mj-lt"/>
                </a:endParaRPr>
              </a:p>
            </p:txBody>
          </p:sp>
        </p:grpSp>
        <p:sp>
          <p:nvSpPr>
            <p:cNvPr id="99" name="Line 59"/>
            <p:cNvSpPr>
              <a:spLocks noChangeShapeType="1"/>
            </p:cNvSpPr>
            <p:nvPr/>
          </p:nvSpPr>
          <p:spPr bwMode="auto">
            <a:xfrm flipH="1">
              <a:off x="7786688" y="3758684"/>
              <a:ext cx="0" cy="347542"/>
            </a:xfrm>
            <a:prstGeom prst="line">
              <a:avLst/>
            </a:prstGeom>
            <a:ln>
              <a:solidFill>
                <a:srgbClr val="F60000"/>
              </a:solidFill>
              <a:headEnd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latin typeface="+mj-lt"/>
              </a:endParaRPr>
            </a:p>
          </p:txBody>
        </p:sp>
      </p:grpSp>
      <p:sp>
        <p:nvSpPr>
          <p:cNvPr id="97" name="96 Rectángulo"/>
          <p:cNvSpPr/>
          <p:nvPr/>
        </p:nvSpPr>
        <p:spPr>
          <a:xfrm>
            <a:off x="785813" y="2643188"/>
            <a:ext cx="7429500" cy="83026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SzPct val="50000"/>
              <a:defRPr/>
            </a:pPr>
            <a:r>
              <a:rPr lang="es-CL" sz="2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SISTEMA TRADICIONAL :                        46 DIAS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50000"/>
              <a:defRPr/>
            </a:pPr>
            <a:r>
              <a:rPr lang="es-CL" sz="2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SUBASTA A LA BAJA ELECTRONICA:   17 DIAS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ctrTitle"/>
          </p:nvPr>
        </p:nvSpPr>
        <p:spPr>
          <a:xfrm>
            <a:off x="785813" y="2571750"/>
            <a:ext cx="7500937" cy="1470025"/>
          </a:xfrm>
        </p:spPr>
        <p:txBody>
          <a:bodyPr/>
          <a:lstStyle/>
          <a:p>
            <a:pPr eaLnBrk="1" hangingPunct="1"/>
            <a:r>
              <a:rPr lang="es-ES" sz="6000" b="1" smtClean="0">
                <a:solidFill>
                  <a:srgbClr val="800000"/>
                </a:solidFill>
              </a:rPr>
              <a:t>ESTADÍSTICAS</a:t>
            </a:r>
          </a:p>
        </p:txBody>
      </p:sp>
      <p:pic>
        <p:nvPicPr>
          <p:cNvPr id="23555" name="3 Imagen" descr="en-pene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1071563"/>
            <a:ext cx="368141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642910" y="4143380"/>
            <a:ext cx="7858180" cy="147732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i="1" dirty="0">
                <a:solidFill>
                  <a:schemeClr val="bg1"/>
                </a:solidFill>
                <a:latin typeface="+mn-lt"/>
              </a:rPr>
              <a:t>Los siguientes datos dan muestra de la confianza y la credibilidad que ha ganado el Sistema de SBE por parte de las Unidades de Compra, como de las empresas oferentes.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i="1" dirty="0">
              <a:solidFill>
                <a:schemeClr val="bg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i="1" dirty="0">
                <a:solidFill>
                  <a:schemeClr val="bg1"/>
                </a:solidFill>
                <a:latin typeface="+mn-lt"/>
              </a:rPr>
              <a:t>Así también de los beneficios de ahorro de dinero que representa para el Estado.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000" b="1" dirty="0" smtClean="0">
                <a:solidFill>
                  <a:schemeClr val="accent2">
                    <a:lumMod val="50000"/>
                  </a:schemeClr>
                </a:solidFill>
              </a:rPr>
              <a:t>Cantidad de Subastas realizadas</a:t>
            </a:r>
            <a:endParaRPr lang="es-PY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357290" y="4854371"/>
            <a:ext cx="6215106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i="1" dirty="0">
                <a:solidFill>
                  <a:schemeClr val="bg1"/>
                </a:solidFill>
                <a:latin typeface="+mn-lt"/>
              </a:rPr>
              <a:t>La cantidad de SBE realizada desde el año 2008</a:t>
            </a:r>
            <a:br>
              <a:rPr lang="es-ES" b="1" i="1" dirty="0">
                <a:solidFill>
                  <a:schemeClr val="bg1"/>
                </a:solidFill>
                <a:latin typeface="+mn-lt"/>
              </a:rPr>
            </a:br>
            <a:r>
              <a:rPr lang="es-ES" b="1" i="1" dirty="0">
                <a:solidFill>
                  <a:schemeClr val="bg1"/>
                </a:solidFill>
                <a:latin typeface="+mn-lt"/>
              </a:rPr>
              <a:t> ha aumentado considerablemente. </a:t>
            </a:r>
          </a:p>
        </p:txBody>
      </p:sp>
      <p:sp>
        <p:nvSpPr>
          <p:cNvPr id="24582" name="4 CuadroTexto"/>
          <p:cNvSpPr txBox="1">
            <a:spLocks noChangeArrowheads="1"/>
          </p:cNvSpPr>
          <p:nvPr/>
        </p:nvSpPr>
        <p:spPr bwMode="auto">
          <a:xfrm>
            <a:off x="6858000" y="1692275"/>
            <a:ext cx="200025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 i="1">
                <a:latin typeface="Calibri" pitchFamily="34" charset="0"/>
              </a:rPr>
              <a:t>(Al 19 de septiembre)</a:t>
            </a:r>
          </a:p>
        </p:txBody>
      </p:sp>
      <p:graphicFrame>
        <p:nvGraphicFramePr>
          <p:cNvPr id="6" name="7 Gráfico"/>
          <p:cNvGraphicFramePr/>
          <p:nvPr/>
        </p:nvGraphicFramePr>
        <p:xfrm>
          <a:off x="1357290" y="1357298"/>
          <a:ext cx="6072230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700" b="1" dirty="0" smtClean="0">
                <a:solidFill>
                  <a:schemeClr val="accent2">
                    <a:lumMod val="50000"/>
                  </a:schemeClr>
                </a:solidFill>
              </a:rPr>
              <a:t>Subastas con mayor cantidad de participantes</a:t>
            </a:r>
            <a:endParaRPr lang="es-PY" sz="37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3 Gráfico"/>
          <p:cNvGraphicFramePr/>
          <p:nvPr/>
        </p:nvGraphicFramePr>
        <p:xfrm>
          <a:off x="142876" y="1278480"/>
          <a:ext cx="8858280" cy="4424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404938" y="5345113"/>
            <a:ext cx="1152525" cy="3698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b="1" dirty="0">
                <a:latin typeface="+mn-lt"/>
              </a:rPr>
              <a:t>AÑO 2009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16363" y="5345113"/>
            <a:ext cx="1152525" cy="3698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b="1" dirty="0">
                <a:latin typeface="+mn-lt"/>
              </a:rPr>
              <a:t>AÑO 2010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418263" y="5345113"/>
            <a:ext cx="1152525" cy="3698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b="1" dirty="0">
                <a:latin typeface="+mn-lt"/>
              </a:rPr>
              <a:t>AÑO 2011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000" b="1" dirty="0" smtClean="0">
                <a:solidFill>
                  <a:schemeClr val="accent2">
                    <a:lumMod val="50000"/>
                  </a:schemeClr>
                </a:solidFill>
              </a:rPr>
              <a:t>Experiencias exitosas en Subasta</a:t>
            </a:r>
            <a:endParaRPr lang="es-E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85750" y="1571625"/>
          <a:ext cx="8501063" cy="3929063"/>
        </p:xfrm>
        <a:graphic>
          <a:graphicData uri="http://schemas.openxmlformats.org/drawingml/2006/table">
            <a:tbl>
              <a:tblPr/>
              <a:tblGrid>
                <a:gridCol w="1857388"/>
                <a:gridCol w="2071702"/>
                <a:gridCol w="1500198"/>
                <a:gridCol w="1500198"/>
                <a:gridCol w="1571637"/>
              </a:tblGrid>
              <a:tr h="785818"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Entidad </a:t>
                      </a:r>
                      <a:r>
                        <a:rPr lang="es-PY" sz="16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s-PY" sz="16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PY" sz="16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Convocante </a:t>
                      </a:r>
                      <a:endParaRPr lang="es-PY" sz="16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Nombre del </a:t>
                      </a:r>
                      <a:r>
                        <a:rPr lang="es-PY" sz="16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s-PY" sz="16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PY" sz="16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llamado </a:t>
                      </a:r>
                      <a:endParaRPr lang="es-PY" sz="16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Precio </a:t>
                      </a:r>
                      <a:r>
                        <a:rPr lang="es-PY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Referencial 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Monto Adjudicado 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Ahorro en Guaraníes 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algn="l" fontAlgn="b"/>
                      <a:r>
                        <a:rPr lang="es-PY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Ministerio </a:t>
                      </a:r>
                      <a:r>
                        <a:rPr lang="es-PY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</a:t>
                      </a:r>
                      <a:r>
                        <a:rPr lang="es-PY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</a:p>
                    <a:p>
                      <a:pPr algn="l" fontAlgn="b"/>
                      <a:r>
                        <a:rPr lang="es-PY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Hacienda </a:t>
                      </a:r>
                      <a:endParaRPr lang="es-PY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Mantenimiento de aire </a:t>
                      </a:r>
                      <a:endParaRPr lang="es-PY" sz="16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r>
                        <a:rPr lang="es-PY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acondicionado </a:t>
                      </a:r>
                      <a:endParaRPr lang="es-PY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</a:t>
                      </a:r>
                      <a:r>
                        <a:rPr lang="es-PY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1.174.252.416.-</a:t>
                      </a:r>
                      <a:endParaRPr lang="es-PY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</a:t>
                      </a:r>
                      <a:r>
                        <a:rPr lang="es-PY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1.046.502.496</a:t>
                      </a:r>
                      <a:r>
                        <a:rPr lang="es-PY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.-</a:t>
                      </a:r>
                      <a:endParaRPr lang="es-PY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127.749.920</a:t>
                      </a:r>
                      <a:r>
                        <a:rPr lang="es-PY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.-</a:t>
                      </a:r>
                      <a:endParaRPr lang="es-PY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algn="l" fontAlgn="b"/>
                      <a:r>
                        <a:rPr lang="es-PY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PY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Ministerio </a:t>
                      </a:r>
                      <a:r>
                        <a:rPr lang="es-PY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</a:t>
                      </a:r>
                      <a:endParaRPr lang="es-PY" sz="16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r>
                        <a:rPr lang="es-PY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Salud Pública y Bienestar Social</a:t>
                      </a:r>
                      <a:endParaRPr lang="es-PY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Adquisición de Telas</a:t>
                      </a:r>
                      <a:endParaRPr lang="es-PY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</a:t>
                      </a:r>
                      <a:r>
                        <a:rPr lang="es-PY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73.728.000.-</a:t>
                      </a:r>
                      <a:r>
                        <a:rPr lang="es-PY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endParaRPr lang="es-PY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</a:t>
                      </a:r>
                      <a:r>
                        <a:rPr lang="es-PY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46.690.000.-</a:t>
                      </a:r>
                      <a:r>
                        <a:rPr lang="es-PY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endParaRPr lang="es-PY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</a:t>
                      </a:r>
                      <a:r>
                        <a:rPr lang="es-PY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27.038.000.-</a:t>
                      </a:r>
                      <a:r>
                        <a:rPr lang="es-PY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endParaRPr lang="es-PY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algn="l" fontAlgn="b"/>
                      <a:r>
                        <a:rPr lang="es-PY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Comando de la Armada</a:t>
                      </a:r>
                      <a:endParaRPr lang="es-PY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PY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Adquisición de Materiales Eléctricos</a:t>
                      </a:r>
                      <a:endParaRPr lang="es-PY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</a:t>
                      </a:r>
                      <a:r>
                        <a:rPr lang="es-PY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127.365.862.-</a:t>
                      </a:r>
                      <a:r>
                        <a:rPr lang="es-PY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endParaRPr lang="es-PY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</a:t>
                      </a:r>
                      <a:r>
                        <a:rPr lang="es-PY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101.813.081.-</a:t>
                      </a:r>
                      <a:r>
                        <a:rPr lang="es-PY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endParaRPr lang="es-PY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</a:t>
                      </a:r>
                      <a:r>
                        <a:rPr lang="es-PY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25.552.781.-</a:t>
                      </a:r>
                      <a:r>
                        <a:rPr lang="es-PY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endParaRPr lang="es-PY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algn="l" fontAlgn="b"/>
                      <a:r>
                        <a:rPr lang="es-PY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SENAVE 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Adquisición de muebles </a:t>
                      </a:r>
                      <a:endParaRPr lang="es-PY" sz="16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r>
                        <a:rPr lang="es-PY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para </a:t>
                      </a:r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oficina </a:t>
                      </a: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</a:t>
                      </a:r>
                      <a:r>
                        <a:rPr lang="es-PY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176.950.000</a:t>
                      </a:r>
                      <a:r>
                        <a:rPr lang="es-PY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.-</a:t>
                      </a:r>
                      <a:r>
                        <a:rPr lang="es-PY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endParaRPr lang="es-PY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</a:t>
                      </a:r>
                      <a:r>
                        <a:rPr lang="es-PY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115.650.000</a:t>
                      </a:r>
                      <a:r>
                        <a:rPr lang="es-PY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.-</a:t>
                      </a:r>
                      <a:r>
                        <a:rPr lang="es-PY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endParaRPr lang="es-PY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</a:t>
                      </a:r>
                      <a:r>
                        <a:rPr lang="es-PY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61.300.000</a:t>
                      </a:r>
                      <a:r>
                        <a:rPr lang="es-PY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.-</a:t>
                      </a:r>
                      <a:r>
                        <a:rPr lang="es-PY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endParaRPr lang="es-PY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70" marR="6170" marT="6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3 Imagen" descr="caratul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 descr="C:\Users\apereira\Desktop\presentacion-tod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2525"/>
            <a:ext cx="914400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 descr="C:\Users\apereira\Desktop\logo dncp corel.JPG"/>
          <p:cNvPicPr>
            <a:picLocks noChangeAspect="1" noChangeArrowheads="1"/>
          </p:cNvPicPr>
          <p:nvPr/>
        </p:nvPicPr>
        <p:blipFill>
          <a:blip r:embed="rId4" cstate="print"/>
          <a:srcRect r="14063" b="55273"/>
          <a:stretch>
            <a:fillRect/>
          </a:stretch>
        </p:blipFill>
        <p:spPr bwMode="auto">
          <a:xfrm>
            <a:off x="2714625" y="785813"/>
            <a:ext cx="4010025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 descr="C:\Users\apereira\Desktop\logos iso dnc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25" y="2000250"/>
            <a:ext cx="16367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0" y="6215063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www.contrataciones.gov.py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pereira\Desktop\logos iso dncp.jpg"/>
          <p:cNvPicPr>
            <a:picLocks noChangeAspect="1" noChangeArrowheads="1"/>
          </p:cNvPicPr>
          <p:nvPr/>
        </p:nvPicPr>
        <p:blipFill>
          <a:blip r:embed="rId3" cstate="print"/>
          <a:srcRect r="54413" b="1915"/>
          <a:stretch>
            <a:fillRect/>
          </a:stretch>
        </p:blipFill>
        <p:spPr bwMode="auto">
          <a:xfrm>
            <a:off x="3143250" y="1879600"/>
            <a:ext cx="2714625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>
          <a:xfrm>
            <a:off x="0" y="500063"/>
            <a:ext cx="9144000" cy="1143000"/>
          </a:xfrm>
        </p:spPr>
        <p:txBody>
          <a:bodyPr/>
          <a:lstStyle/>
          <a:p>
            <a:pPr eaLnBrk="1" hangingPunct="1"/>
            <a:r>
              <a:rPr lang="es-ES" sz="3600" b="1" smtClean="0">
                <a:solidFill>
                  <a:srgbClr val="800000"/>
                </a:solidFill>
              </a:rPr>
              <a:t>DIAGNÓSTICO DE LA SITUACIÓN:</a:t>
            </a:r>
          </a:p>
        </p:txBody>
      </p:sp>
      <p:sp>
        <p:nvSpPr>
          <p:cNvPr id="8198" name="2 Marcador de contenido"/>
          <p:cNvSpPr>
            <a:spLocks noGrp="1"/>
          </p:cNvSpPr>
          <p:nvPr>
            <p:ph idx="1"/>
          </p:nvPr>
        </p:nvSpPr>
        <p:spPr>
          <a:xfrm>
            <a:off x="285750" y="1785938"/>
            <a:ext cx="8615363" cy="3763962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SzPct val="50000"/>
              <a:buFont typeface="Arial" charset="0"/>
              <a:buBlip>
                <a:blip r:embed="rId2"/>
              </a:buBlip>
              <a:defRPr/>
            </a:pPr>
            <a:r>
              <a:rPr lang="es-ES" sz="2400" dirty="0" smtClean="0">
                <a:latin typeface="+mj-lt"/>
              </a:rPr>
              <a:t>En esta etapa se definió la situación del momento de la DNCP, es decir, la brecha existente entre el estado de ese entonces y el objetivo. En la etapa de diagnóstico también se definieron los aliados estratégicos que se necesitaban para la implementación del proyecto ISO 9001.</a:t>
            </a:r>
          </a:p>
          <a:p>
            <a:pPr algn="just" eaLnBrk="1" fontAlgn="auto" hangingPunct="1">
              <a:spcAft>
                <a:spcPts val="0"/>
              </a:spcAft>
              <a:buSzPct val="50000"/>
              <a:buFont typeface="Arial" charset="0"/>
              <a:buBlip>
                <a:blip r:embed="rId2"/>
              </a:buBlip>
              <a:defRPr/>
            </a:pPr>
            <a:endParaRPr lang="es-ES" sz="2400" dirty="0" smtClean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buSzPct val="50000"/>
              <a:buFont typeface="Arial" charset="0"/>
              <a:buBlip>
                <a:blip r:embed="rId2"/>
              </a:buBlip>
              <a:defRPr/>
            </a:pPr>
            <a:r>
              <a:rPr lang="es-ES" sz="2400" dirty="0" smtClean="0">
                <a:latin typeface="+mj-lt"/>
              </a:rPr>
              <a:t>Se identificaron los procesos más importantes de la institución y se entendieron cómo se relacionaban unos con otros, así como las características clave de los mismos.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2 Marcador de contenido"/>
          <p:cNvSpPr>
            <a:spLocks noGrp="1"/>
          </p:cNvSpPr>
          <p:nvPr>
            <p:ph idx="1"/>
          </p:nvPr>
        </p:nvSpPr>
        <p:spPr>
          <a:xfrm>
            <a:off x="457200" y="1428750"/>
            <a:ext cx="8401050" cy="1000125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SzPct val="50000"/>
              <a:buFont typeface="Arial" charset="0"/>
              <a:buBlip>
                <a:blip r:embed="rId2"/>
              </a:buBlip>
              <a:defRPr/>
            </a:pPr>
            <a:r>
              <a:rPr lang="es-ES" sz="2000" dirty="0" smtClean="0">
                <a:latin typeface="+mj-lt"/>
              </a:rPr>
              <a:t>Definición de los elementos generales del Sistema de acuerdo con los requerimientos de la ISO 9001:</a:t>
            </a:r>
          </a:p>
          <a:p>
            <a:pPr algn="just" eaLnBrk="1" fontAlgn="auto" hangingPunct="1">
              <a:spcAft>
                <a:spcPts val="0"/>
              </a:spcAft>
              <a:buSzPct val="50000"/>
              <a:buFont typeface="Arial" charset="0"/>
              <a:buNone/>
              <a:defRPr/>
            </a:pPr>
            <a:endParaRPr lang="es-ES" sz="2000" dirty="0" smtClean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S" sz="2000" dirty="0" smtClean="0">
              <a:latin typeface="+mj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14282" y="2321842"/>
            <a:ext cx="8715436" cy="34009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buSzPct val="50000"/>
              <a:defRPr/>
            </a:pPr>
            <a:r>
              <a:rPr lang="es-ES" sz="2400" b="1" dirty="0">
                <a:solidFill>
                  <a:schemeClr val="bg1"/>
                </a:solidFill>
                <a:latin typeface="+mj-lt"/>
              </a:rPr>
              <a:t>Alcance del Sistema de Gestión de Calidad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2000" dirty="0">
              <a:solidFill>
                <a:schemeClr val="bg1"/>
              </a:solidFill>
              <a:latin typeface="+mj-lt"/>
            </a:endParaRP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900" dirty="0">
                <a:solidFill>
                  <a:schemeClr val="bg1"/>
                </a:solidFill>
                <a:latin typeface="+mj-lt"/>
              </a:rPr>
              <a:t>Planeamiento, ejecución, seguimiento y evaluación de los procesos de contrataciones públicas ejecutadas en su totalidad sobre plataforma electrónica incluyendo:</a:t>
            </a:r>
          </a:p>
          <a:p>
            <a:pPr marL="914400" lvl="3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900" dirty="0">
              <a:solidFill>
                <a:schemeClr val="bg1"/>
              </a:solidFill>
              <a:latin typeface="+mj-lt"/>
            </a:endParaRPr>
          </a:p>
          <a:p>
            <a:pPr marL="457200"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1900" i="1" dirty="0">
                <a:solidFill>
                  <a:schemeClr val="bg1"/>
                </a:solidFill>
                <a:latin typeface="+mj-lt"/>
              </a:rPr>
              <a:t> 	Publicación y verificación de la ejecución de los procesos de contratación.</a:t>
            </a:r>
          </a:p>
          <a:p>
            <a:pPr marL="457200"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1900" i="1" dirty="0">
                <a:solidFill>
                  <a:schemeClr val="bg1"/>
                </a:solidFill>
                <a:latin typeface="+mj-lt"/>
              </a:rPr>
              <a:t> 	Sustanciación de procesos de investigación, sumario, protesta y  	avenimiento.</a:t>
            </a:r>
          </a:p>
          <a:p>
            <a:pPr marL="457200"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1900" i="1" dirty="0">
                <a:solidFill>
                  <a:schemeClr val="bg1"/>
                </a:solidFill>
                <a:latin typeface="+mj-lt"/>
              </a:rPr>
              <a:t> 	Elaboración, difusión y capacitación de la normativa.</a:t>
            </a:r>
          </a:p>
          <a:p>
            <a:pPr marL="457200"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1900" i="1" dirty="0">
                <a:solidFill>
                  <a:schemeClr val="bg1"/>
                </a:solidFill>
                <a:latin typeface="+mj-lt"/>
              </a:rPr>
              <a:t> 	Sistema de información de contrataciones públicas, subasta a la baja 	electrónica y sistema de información de proveedores del estado.</a:t>
            </a:r>
          </a:p>
        </p:txBody>
      </p:sp>
      <p:sp>
        <p:nvSpPr>
          <p:cNvPr id="6150" name="1 Título"/>
          <p:cNvSpPr>
            <a:spLocks noGrp="1"/>
          </p:cNvSpPr>
          <p:nvPr>
            <p:ph type="title"/>
          </p:nvPr>
        </p:nvSpPr>
        <p:spPr>
          <a:xfrm>
            <a:off x="0" y="500063"/>
            <a:ext cx="9144000" cy="1143000"/>
          </a:xfrm>
        </p:spPr>
        <p:txBody>
          <a:bodyPr/>
          <a:lstStyle/>
          <a:p>
            <a:pPr eaLnBrk="1" hangingPunct="1"/>
            <a:r>
              <a:rPr lang="es-ES" sz="3600" b="1" smtClean="0">
                <a:solidFill>
                  <a:srgbClr val="800000"/>
                </a:solidFill>
              </a:rPr>
              <a:t>LA IMPLEMENTACIÓN: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85720" y="2370134"/>
            <a:ext cx="8643998" cy="34163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buSzPct val="50000"/>
              <a:defRPr/>
            </a:pPr>
            <a:r>
              <a:rPr lang="es-ES" sz="2400" b="1" dirty="0">
                <a:solidFill>
                  <a:schemeClr val="bg1"/>
                </a:solidFill>
                <a:latin typeface="+mj-lt"/>
              </a:rPr>
              <a:t>Misión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buSzPct val="50000"/>
              <a:defRPr/>
            </a:pPr>
            <a:r>
              <a:rPr lang="es-ES" sz="2000" dirty="0">
                <a:solidFill>
                  <a:schemeClr val="bg1"/>
                </a:solidFill>
                <a:latin typeface="+mj-lt"/>
              </a:rPr>
              <a:t>Regular, difundir, controlar, verificar y optimizar las contrataciones</a:t>
            </a:r>
            <a:br>
              <a:rPr lang="es-ES" sz="2000" dirty="0">
                <a:solidFill>
                  <a:schemeClr val="bg1"/>
                </a:solidFill>
                <a:latin typeface="+mj-lt"/>
              </a:rPr>
            </a:br>
            <a:r>
              <a:rPr lang="es-ES" sz="2000" dirty="0">
                <a:solidFill>
                  <a:schemeClr val="bg1"/>
                </a:solidFill>
                <a:latin typeface="+mj-lt"/>
              </a:rPr>
              <a:t>públicas, mediante procesos de calidad y eficiencia, orientados a la</a:t>
            </a:r>
            <a:br>
              <a:rPr lang="es-ES" sz="2000" dirty="0">
                <a:solidFill>
                  <a:schemeClr val="bg1"/>
                </a:solidFill>
                <a:latin typeface="+mj-lt"/>
              </a:rPr>
            </a:br>
            <a:r>
              <a:rPr lang="es-ES" sz="2000" dirty="0">
                <a:solidFill>
                  <a:schemeClr val="bg1"/>
                </a:solidFill>
                <a:latin typeface="+mj-lt"/>
              </a:rPr>
              <a:t>excelencia en la gestión. 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buSzPct val="50000"/>
              <a:defRPr/>
            </a:pPr>
            <a:endParaRPr lang="es-ES" sz="2800" dirty="0">
              <a:solidFill>
                <a:schemeClr val="bg1"/>
              </a:solidFill>
              <a:latin typeface="+mj-lt"/>
            </a:endParaRP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buSzPct val="50000"/>
              <a:defRPr/>
            </a:pPr>
            <a:r>
              <a:rPr lang="es-ES" sz="2400" b="1" dirty="0">
                <a:solidFill>
                  <a:schemeClr val="bg1"/>
                </a:solidFill>
                <a:latin typeface="+mj-lt"/>
              </a:rPr>
              <a:t>Visión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buSzPct val="50000"/>
              <a:defRPr/>
            </a:pPr>
            <a:r>
              <a:rPr lang="es-ES" sz="2000" dirty="0">
                <a:solidFill>
                  <a:schemeClr val="bg1"/>
                </a:solidFill>
                <a:latin typeface="+mj-lt"/>
              </a:rPr>
              <a:t>Facilitar contrataciones públicas eficaces, económicamente óptimas,</a:t>
            </a:r>
            <a:br>
              <a:rPr lang="es-ES" sz="2000" dirty="0">
                <a:solidFill>
                  <a:schemeClr val="bg1"/>
                </a:solidFill>
                <a:latin typeface="+mj-lt"/>
              </a:rPr>
            </a:br>
            <a:r>
              <a:rPr lang="es-ES" sz="2000" dirty="0">
                <a:solidFill>
                  <a:schemeClr val="bg1"/>
                </a:solidFill>
                <a:latin typeface="+mj-lt"/>
              </a:rPr>
              <a:t>sustentables y con ecuanimidad, mediante procesos estandarizados,</a:t>
            </a:r>
            <a:br>
              <a:rPr lang="es-ES" sz="2000" dirty="0">
                <a:solidFill>
                  <a:schemeClr val="bg1"/>
                </a:solidFill>
                <a:latin typeface="+mj-lt"/>
              </a:rPr>
            </a:br>
            <a:r>
              <a:rPr lang="es-ES" sz="2000" dirty="0">
                <a:solidFill>
                  <a:schemeClr val="bg1"/>
                </a:solidFill>
                <a:latin typeface="+mj-lt"/>
              </a:rPr>
              <a:t>eficientes y confiables, ejecutados en su totalidad</a:t>
            </a:r>
            <a:br>
              <a:rPr lang="es-ES" sz="2000" dirty="0">
                <a:solidFill>
                  <a:schemeClr val="bg1"/>
                </a:solidFill>
                <a:latin typeface="+mj-lt"/>
              </a:rPr>
            </a:br>
            <a:r>
              <a:rPr lang="es-ES" sz="2000" dirty="0">
                <a:solidFill>
                  <a:schemeClr val="bg1"/>
                </a:solidFill>
                <a:latin typeface="+mj-lt"/>
              </a:rPr>
              <a:t>sobre plataforma electrónica.</a:t>
            </a:r>
            <a:endParaRPr lang="es-ES_tradnl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457200" y="1428750"/>
            <a:ext cx="8401050" cy="1000125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SzPct val="50000"/>
              <a:buFont typeface="Arial" charset="0"/>
              <a:buBlip>
                <a:blip r:embed="rId2"/>
              </a:buBlip>
              <a:defRPr/>
            </a:pPr>
            <a:r>
              <a:rPr lang="es-ES" sz="2000" dirty="0" smtClean="0">
                <a:latin typeface="+mj-lt"/>
              </a:rPr>
              <a:t>Definición de los elementos generales del Sistema de acuerdo con los requerimientos de la ISO 9001:</a:t>
            </a:r>
          </a:p>
          <a:p>
            <a:pPr algn="just" eaLnBrk="1" fontAlgn="auto" hangingPunct="1">
              <a:spcAft>
                <a:spcPts val="0"/>
              </a:spcAft>
              <a:buSzPct val="50000"/>
              <a:buFont typeface="Arial" charset="0"/>
              <a:buNone/>
              <a:defRPr/>
            </a:pPr>
            <a:endParaRPr lang="es-ES" sz="2000" dirty="0" smtClean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S" sz="2000" dirty="0" smtClean="0">
              <a:latin typeface="+mj-lt"/>
            </a:endParaRPr>
          </a:p>
        </p:txBody>
      </p:sp>
      <p:sp>
        <p:nvSpPr>
          <p:cNvPr id="7174" name="1 Título"/>
          <p:cNvSpPr>
            <a:spLocks noGrp="1"/>
          </p:cNvSpPr>
          <p:nvPr>
            <p:ph type="title"/>
          </p:nvPr>
        </p:nvSpPr>
        <p:spPr>
          <a:xfrm>
            <a:off x="0" y="500063"/>
            <a:ext cx="9144000" cy="1143000"/>
          </a:xfrm>
        </p:spPr>
        <p:txBody>
          <a:bodyPr/>
          <a:lstStyle/>
          <a:p>
            <a:pPr eaLnBrk="1" hangingPunct="1"/>
            <a:r>
              <a:rPr lang="es-ES" sz="3600" b="1" smtClean="0">
                <a:solidFill>
                  <a:srgbClr val="800000"/>
                </a:solidFill>
              </a:rPr>
              <a:t>LA IMPLEMENTACIÓN: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642910" y="2411924"/>
            <a:ext cx="7786742" cy="33239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buSzPct val="50000"/>
              <a:defRPr/>
            </a:pPr>
            <a:r>
              <a:rPr lang="es-ES" b="1" dirty="0">
                <a:solidFill>
                  <a:schemeClr val="bg1"/>
                </a:solidFill>
                <a:latin typeface="+mj-lt"/>
              </a:rPr>
              <a:t>Política de Calidad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buSzPct val="50000"/>
              <a:defRPr/>
            </a:pPr>
            <a:r>
              <a:rPr lang="es-ES" sz="1600" dirty="0">
                <a:solidFill>
                  <a:schemeClr val="bg1"/>
                </a:solidFill>
                <a:latin typeface="+mj-lt"/>
              </a:rPr>
              <a:t>Brindamos un servicio orientado a satisfacer las necesidades de las</a:t>
            </a:r>
            <a:br>
              <a:rPr lang="es-ES" sz="1600" dirty="0">
                <a:solidFill>
                  <a:schemeClr val="bg1"/>
                </a:solidFill>
                <a:latin typeface="+mj-lt"/>
              </a:rPr>
            </a:br>
            <a:r>
              <a:rPr lang="es-ES" sz="1600" dirty="0">
                <a:solidFill>
                  <a:schemeClr val="bg1"/>
                </a:solidFill>
                <a:latin typeface="+mj-lt"/>
              </a:rPr>
              <a:t>Entidades del Estado, los oferentes y la sociedad cumpliendo los procesos</a:t>
            </a:r>
            <a:br>
              <a:rPr lang="es-ES" sz="1600" dirty="0">
                <a:solidFill>
                  <a:schemeClr val="bg1"/>
                </a:solidFill>
                <a:latin typeface="+mj-lt"/>
              </a:rPr>
            </a:br>
            <a:r>
              <a:rPr lang="es-ES" sz="1600" dirty="0">
                <a:solidFill>
                  <a:schemeClr val="bg1"/>
                </a:solidFill>
                <a:latin typeface="+mj-lt"/>
              </a:rPr>
              <a:t>a tiempo y con eficacia. Para ello contamos con recursos</a:t>
            </a:r>
            <a:br>
              <a:rPr lang="es-ES" sz="1600" dirty="0">
                <a:solidFill>
                  <a:schemeClr val="bg1"/>
                </a:solidFill>
                <a:latin typeface="+mj-lt"/>
              </a:rPr>
            </a:br>
            <a:r>
              <a:rPr lang="es-ES" sz="1600" dirty="0">
                <a:solidFill>
                  <a:schemeClr val="bg1"/>
                </a:solidFill>
                <a:latin typeface="+mj-lt"/>
              </a:rPr>
              <a:t>humanos capacitados, con valores éticos, comprometidos,</a:t>
            </a:r>
            <a:br>
              <a:rPr lang="es-ES" sz="1600" dirty="0">
                <a:solidFill>
                  <a:schemeClr val="bg1"/>
                </a:solidFill>
                <a:latin typeface="+mj-lt"/>
              </a:rPr>
            </a:br>
            <a:r>
              <a:rPr lang="es-ES" sz="1600" dirty="0">
                <a:solidFill>
                  <a:schemeClr val="bg1"/>
                </a:solidFill>
                <a:latin typeface="+mj-lt"/>
              </a:rPr>
              <a:t>motivados y con la tecnología adecuada.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buSzPct val="50000"/>
              <a:defRPr/>
            </a:pPr>
            <a:endParaRPr lang="es-ES" sz="1600" dirty="0">
              <a:solidFill>
                <a:schemeClr val="bg1"/>
              </a:solidFill>
              <a:latin typeface="+mj-lt"/>
            </a:endParaRP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buSzPct val="50000"/>
              <a:defRPr/>
            </a:pPr>
            <a:r>
              <a:rPr lang="es-ES" sz="1600" dirty="0">
                <a:solidFill>
                  <a:schemeClr val="bg1"/>
                </a:solidFill>
                <a:latin typeface="+mj-lt"/>
              </a:rPr>
              <a:t>Nos comprometemos al cumplimiento de las leyes, a minimizar el impacto de nuestras actividades sobre el medio ambiente, y a fomentar el buen uso de los recursos.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buSzPct val="50000"/>
              <a:defRPr/>
            </a:pPr>
            <a:endParaRPr lang="es-ES" sz="1600" dirty="0">
              <a:solidFill>
                <a:schemeClr val="bg1"/>
              </a:solidFill>
              <a:latin typeface="+mj-lt"/>
            </a:endParaRP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buSzPct val="50000"/>
              <a:defRPr/>
            </a:pPr>
            <a:r>
              <a:rPr lang="es-ES" sz="1600" dirty="0">
                <a:solidFill>
                  <a:schemeClr val="bg1"/>
                </a:solidFill>
                <a:latin typeface="+mj-lt"/>
              </a:rPr>
              <a:t>Normalizamos nuestros procesos y los mejoramos continuamente, trabajando</a:t>
            </a:r>
            <a:br>
              <a:rPr lang="es-ES" sz="1600" dirty="0">
                <a:solidFill>
                  <a:schemeClr val="bg1"/>
                </a:solidFill>
                <a:latin typeface="+mj-lt"/>
              </a:rPr>
            </a:br>
            <a:r>
              <a:rPr lang="es-ES" sz="1600" dirty="0">
                <a:solidFill>
                  <a:schemeClr val="bg1"/>
                </a:solidFill>
                <a:latin typeface="+mj-lt"/>
              </a:rPr>
              <a:t>en un Sistema de Gestión Integrado basado en la Norma de Calidad ISO 9001: 2008 y la Norma de Gestión Ambiental ISO 14001:2004</a:t>
            </a:r>
            <a:endParaRPr lang="es-ES_tradnl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2 Marcador de contenido"/>
          <p:cNvSpPr txBox="1">
            <a:spLocks/>
          </p:cNvSpPr>
          <p:nvPr/>
        </p:nvSpPr>
        <p:spPr>
          <a:xfrm>
            <a:off x="457200" y="1428750"/>
            <a:ext cx="8401050" cy="10001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SzPct val="50000"/>
              <a:buFont typeface="Arial" charset="0"/>
              <a:buBlip>
                <a:blip r:embed="rId2"/>
              </a:buBlip>
              <a:defRPr/>
            </a:pPr>
            <a:r>
              <a:rPr lang="es-ES" sz="2000" dirty="0">
                <a:latin typeface="+mj-lt"/>
              </a:rPr>
              <a:t>Definición de los elementos generales del Sistema de acuerdo con los requerimientos de la ISO 9001: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SzPct val="50000"/>
              <a:buFont typeface="Arial" charset="0"/>
              <a:buNone/>
              <a:defRPr/>
            </a:pPr>
            <a:endParaRPr lang="es-ES" sz="2000" dirty="0">
              <a:latin typeface="+mj-lt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s-ES" sz="2000" dirty="0">
              <a:latin typeface="+mj-lt"/>
            </a:endParaRPr>
          </a:p>
        </p:txBody>
      </p:sp>
      <p:sp>
        <p:nvSpPr>
          <p:cNvPr id="8198" name="1 Título"/>
          <p:cNvSpPr>
            <a:spLocks noGrp="1"/>
          </p:cNvSpPr>
          <p:nvPr>
            <p:ph type="title"/>
          </p:nvPr>
        </p:nvSpPr>
        <p:spPr>
          <a:xfrm>
            <a:off x="0" y="500063"/>
            <a:ext cx="9144000" cy="1143000"/>
          </a:xfrm>
        </p:spPr>
        <p:txBody>
          <a:bodyPr/>
          <a:lstStyle/>
          <a:p>
            <a:pPr eaLnBrk="1" hangingPunct="1"/>
            <a:r>
              <a:rPr lang="es-ES" sz="3600" b="1" smtClean="0">
                <a:solidFill>
                  <a:srgbClr val="800000"/>
                </a:solidFill>
              </a:rPr>
              <a:t>LA IMPLEMENTACIÓN: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642910" y="2357430"/>
            <a:ext cx="8143932" cy="38564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buSzPct val="50000"/>
              <a:defRPr/>
            </a:pPr>
            <a:r>
              <a:rPr lang="es-ES" sz="2400" b="1" dirty="0">
                <a:solidFill>
                  <a:schemeClr val="bg1"/>
                </a:solidFill>
                <a:latin typeface="+mj-lt"/>
              </a:rPr>
              <a:t>Procedimientos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buSzPct val="50000"/>
              <a:defRPr/>
            </a:pPr>
            <a:endParaRPr lang="es-ES" sz="700" dirty="0">
              <a:solidFill>
                <a:schemeClr val="bg1"/>
              </a:solidFill>
              <a:latin typeface="+mj-lt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SzPct val="50000"/>
              <a:buFont typeface="Arial" charset="0"/>
              <a:buNone/>
              <a:defRPr/>
            </a:pPr>
            <a:r>
              <a:rPr lang="es-ES" sz="2000" dirty="0">
                <a:solidFill>
                  <a:schemeClr val="bg1"/>
                </a:solidFill>
                <a:latin typeface="+mj-lt"/>
              </a:rPr>
              <a:t>Se definieron los procedimientos en todas las Direcciones: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SzPct val="50000"/>
              <a:buFont typeface="Arial" charset="0"/>
              <a:buNone/>
              <a:defRPr/>
            </a:pPr>
            <a:endParaRPr lang="es-ES" sz="2000" dirty="0">
              <a:solidFill>
                <a:schemeClr val="bg1"/>
              </a:solidFill>
              <a:latin typeface="+mj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SzPct val="50000"/>
              <a:buFont typeface="Arial" charset="0"/>
              <a:buNone/>
              <a:defRPr/>
            </a:pPr>
            <a:endParaRPr lang="es-ES" sz="2000" dirty="0">
              <a:solidFill>
                <a:schemeClr val="bg1"/>
              </a:solidFill>
              <a:latin typeface="+mj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SzPct val="50000"/>
              <a:buFont typeface="Arial" charset="0"/>
              <a:buNone/>
              <a:defRPr/>
            </a:pPr>
            <a:endParaRPr lang="es-ES" sz="2000" dirty="0">
              <a:solidFill>
                <a:schemeClr val="bg1"/>
              </a:solidFill>
              <a:latin typeface="+mj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SzPct val="50000"/>
              <a:buFont typeface="Arial" charset="0"/>
              <a:buNone/>
              <a:defRPr/>
            </a:pPr>
            <a:endParaRPr lang="es-ES" sz="2000" dirty="0">
              <a:solidFill>
                <a:schemeClr val="bg1"/>
              </a:solidFill>
              <a:latin typeface="+mj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SzPct val="50000"/>
              <a:buFont typeface="Arial" charset="0"/>
              <a:buNone/>
              <a:defRPr/>
            </a:pPr>
            <a:endParaRPr lang="es-ES" sz="2000" dirty="0">
              <a:solidFill>
                <a:schemeClr val="bg1"/>
              </a:solidFill>
              <a:latin typeface="+mj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SzPct val="50000"/>
              <a:buFont typeface="Arial" charset="0"/>
              <a:buNone/>
              <a:defRPr/>
            </a:pPr>
            <a:endParaRPr lang="es-ES" sz="2000" dirty="0">
              <a:solidFill>
                <a:schemeClr val="bg1"/>
              </a:solidFill>
              <a:latin typeface="+mj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SzPct val="50000"/>
              <a:buFont typeface="Arial" charset="0"/>
              <a:buNone/>
              <a:defRPr/>
            </a:pPr>
            <a:endParaRPr lang="es-ES" sz="2000" dirty="0">
              <a:solidFill>
                <a:schemeClr val="bg1"/>
              </a:solidFill>
              <a:latin typeface="+mj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SzPct val="50000"/>
              <a:buFont typeface="Arial" charset="0"/>
              <a:buNone/>
              <a:defRPr/>
            </a:pPr>
            <a:endParaRPr lang="es-ES" sz="20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5" name="24 Tabla"/>
          <p:cNvGraphicFramePr>
            <a:graphicFrameLocks noGrp="1"/>
          </p:cNvGraphicFramePr>
          <p:nvPr/>
        </p:nvGraphicFramePr>
        <p:xfrm>
          <a:off x="1500188" y="3429000"/>
          <a:ext cx="6572250" cy="257175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335154"/>
                <a:gridCol w="1237142"/>
              </a:tblGrid>
              <a:tr h="367395">
                <a:tc>
                  <a:txBody>
                    <a:bodyPr/>
                    <a:lstStyle/>
                    <a:p>
                      <a:r>
                        <a:rPr lang="es-ES" sz="1800" b="1" kern="1200" dirty="0" smtClean="0">
                          <a:solidFill>
                            <a:schemeClr val="tx1"/>
                          </a:solidFill>
                        </a:rPr>
                        <a:t>Normas y Control</a:t>
                      </a:r>
                      <a:endParaRPr lang="es-ES" sz="1800" b="1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s-ES" sz="18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7395"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Administración y Finanzas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/>
                        <a:t>2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395"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Jurídica</a:t>
                      </a:r>
                      <a:endParaRPr lang="es-ES" sz="1800" b="1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/>
                        <a:t>4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395"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Verificación</a:t>
                      </a:r>
                      <a:r>
                        <a:rPr lang="es-ES" sz="1800" b="1" baseline="0" dirty="0" smtClean="0"/>
                        <a:t> de Contratos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/>
                        <a:t>1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395"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Capacitación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/>
                        <a:t>3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395"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Tecnología de la Información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/>
                        <a:t>7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395"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Departamento de Calidad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/>
                        <a:t>6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457200" y="1428750"/>
            <a:ext cx="8401050" cy="1000125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SzPct val="50000"/>
              <a:buFont typeface="Arial" charset="0"/>
              <a:buBlip>
                <a:blip r:embed="rId2"/>
              </a:buBlip>
              <a:defRPr/>
            </a:pPr>
            <a:r>
              <a:rPr lang="es-ES" sz="2000" dirty="0" smtClean="0">
                <a:latin typeface="+mj-lt"/>
              </a:rPr>
              <a:t>Definición de los elementos generales del Sistema de acuerdo con los requerimientos de la ISO 9001:</a:t>
            </a:r>
          </a:p>
          <a:p>
            <a:pPr algn="just" eaLnBrk="1" fontAlgn="auto" hangingPunct="1">
              <a:spcAft>
                <a:spcPts val="0"/>
              </a:spcAft>
              <a:buSzPct val="50000"/>
              <a:buFont typeface="Arial" charset="0"/>
              <a:buNone/>
              <a:defRPr/>
            </a:pPr>
            <a:endParaRPr lang="es-ES" sz="2000" dirty="0" smtClean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S" sz="2000" dirty="0" smtClean="0">
              <a:latin typeface="+mj-lt"/>
            </a:endParaRPr>
          </a:p>
        </p:txBody>
      </p:sp>
      <p:sp>
        <p:nvSpPr>
          <p:cNvPr id="9248" name="1 Título"/>
          <p:cNvSpPr>
            <a:spLocks noGrp="1"/>
          </p:cNvSpPr>
          <p:nvPr>
            <p:ph type="title"/>
          </p:nvPr>
        </p:nvSpPr>
        <p:spPr>
          <a:xfrm>
            <a:off x="0" y="500063"/>
            <a:ext cx="9144000" cy="1143000"/>
          </a:xfrm>
        </p:spPr>
        <p:txBody>
          <a:bodyPr/>
          <a:lstStyle/>
          <a:p>
            <a:pPr eaLnBrk="1" hangingPunct="1"/>
            <a:r>
              <a:rPr lang="es-ES" sz="3600" b="1" smtClean="0">
                <a:solidFill>
                  <a:srgbClr val="800000"/>
                </a:solidFill>
              </a:rPr>
              <a:t>LA IMPLEMENTACIÓN: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500166" y="2357430"/>
            <a:ext cx="6572296" cy="34163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buSzPct val="50000"/>
              <a:defRPr/>
            </a:pPr>
            <a:r>
              <a:rPr lang="es-ES" sz="2400" b="1" dirty="0">
                <a:solidFill>
                  <a:schemeClr val="bg1"/>
                </a:solidFill>
                <a:latin typeface="+mj-lt"/>
              </a:rPr>
              <a:t>Otros requerimientos definidos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SzPct val="50000"/>
              <a:buFont typeface="Arial" pitchFamily="34" charset="0"/>
              <a:buChar char="•"/>
              <a:defRPr/>
            </a:pPr>
            <a:r>
              <a:rPr lang="es-ES" sz="2000" dirty="0">
                <a:solidFill>
                  <a:schemeClr val="bg1"/>
                </a:solidFill>
                <a:latin typeface="+mj-lt"/>
              </a:rPr>
              <a:t>Descripciones de Cargos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SzPct val="50000"/>
              <a:buFont typeface="Arial" pitchFamily="34" charset="0"/>
              <a:buChar char="•"/>
              <a:defRPr/>
            </a:pPr>
            <a:r>
              <a:rPr lang="es-ES" sz="2000" dirty="0">
                <a:solidFill>
                  <a:schemeClr val="bg1"/>
                </a:solidFill>
                <a:latin typeface="+mj-lt"/>
              </a:rPr>
              <a:t>Formularios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SzPct val="50000"/>
              <a:buFont typeface="Arial" pitchFamily="34" charset="0"/>
              <a:buChar char="•"/>
              <a:defRPr/>
            </a:pPr>
            <a:r>
              <a:rPr lang="es-ES" sz="2000" dirty="0">
                <a:solidFill>
                  <a:schemeClr val="bg1"/>
                </a:solidFill>
                <a:latin typeface="+mj-lt"/>
              </a:rPr>
              <a:t>Instructivos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SzPct val="50000"/>
              <a:buFont typeface="Arial" pitchFamily="34" charset="0"/>
              <a:buChar char="•"/>
              <a:defRPr/>
            </a:pPr>
            <a:r>
              <a:rPr lang="es-ES" sz="2000" dirty="0">
                <a:solidFill>
                  <a:schemeClr val="bg1"/>
                </a:solidFill>
                <a:latin typeface="+mj-lt"/>
              </a:rPr>
              <a:t>Manual de Calidad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SzPct val="50000"/>
              <a:buFont typeface="Arial" pitchFamily="34" charset="0"/>
              <a:buChar char="•"/>
              <a:defRPr/>
            </a:pPr>
            <a:r>
              <a:rPr lang="es-ES" sz="2000" dirty="0">
                <a:solidFill>
                  <a:schemeClr val="bg1"/>
                </a:solidFill>
                <a:latin typeface="+mj-lt"/>
              </a:rPr>
              <a:t>Manual de Funciones 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SzPct val="50000"/>
              <a:buFont typeface="Arial" pitchFamily="34" charset="0"/>
              <a:buChar char="•"/>
              <a:defRPr/>
            </a:pPr>
            <a:r>
              <a:rPr lang="es-ES" sz="2000" dirty="0">
                <a:solidFill>
                  <a:schemeClr val="bg1"/>
                </a:solidFill>
                <a:latin typeface="+mj-lt"/>
              </a:rPr>
              <a:t>Objetivos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SzPct val="50000"/>
              <a:buFont typeface="Arial" pitchFamily="34" charset="0"/>
              <a:buChar char="•"/>
              <a:defRPr/>
            </a:pPr>
            <a:r>
              <a:rPr lang="es-ES" sz="2000" dirty="0">
                <a:solidFill>
                  <a:schemeClr val="bg1"/>
                </a:solidFill>
                <a:latin typeface="+mj-lt"/>
              </a:rPr>
              <a:t>Organigrama 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SzPct val="50000"/>
              <a:buFont typeface="Arial" pitchFamily="34" charset="0"/>
              <a:buChar char="•"/>
              <a:defRPr/>
            </a:pPr>
            <a:r>
              <a:rPr lang="es-ES" sz="2000" dirty="0">
                <a:solidFill>
                  <a:schemeClr val="bg1"/>
                </a:solidFill>
                <a:latin typeface="+mj-lt"/>
              </a:rPr>
              <a:t>Tablero de Control - Indicadores de Resultados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457200" y="1428750"/>
            <a:ext cx="8401050" cy="1000125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SzPct val="50000"/>
              <a:buFont typeface="Arial" charset="0"/>
              <a:buBlip>
                <a:blip r:embed="rId2"/>
              </a:buBlip>
              <a:defRPr/>
            </a:pPr>
            <a:r>
              <a:rPr lang="es-ES" sz="2000" dirty="0" smtClean="0">
                <a:latin typeface="+mj-lt"/>
              </a:rPr>
              <a:t>Definición de los elementos generales del Sistema de acuerdo con los requerimientos de la ISO 9001:</a:t>
            </a:r>
          </a:p>
          <a:p>
            <a:pPr algn="just" eaLnBrk="1" fontAlgn="auto" hangingPunct="1">
              <a:spcAft>
                <a:spcPts val="0"/>
              </a:spcAft>
              <a:buSzPct val="50000"/>
              <a:buFont typeface="Arial" charset="0"/>
              <a:buNone/>
              <a:defRPr/>
            </a:pPr>
            <a:endParaRPr lang="es-ES" sz="2000" dirty="0" smtClean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S" sz="2000" dirty="0" smtClean="0">
              <a:latin typeface="+mj-lt"/>
            </a:endParaRPr>
          </a:p>
        </p:txBody>
      </p:sp>
      <p:sp>
        <p:nvSpPr>
          <p:cNvPr id="10246" name="1 Título"/>
          <p:cNvSpPr>
            <a:spLocks noGrp="1"/>
          </p:cNvSpPr>
          <p:nvPr>
            <p:ph type="title"/>
          </p:nvPr>
        </p:nvSpPr>
        <p:spPr>
          <a:xfrm>
            <a:off x="0" y="500063"/>
            <a:ext cx="9144000" cy="1143000"/>
          </a:xfrm>
        </p:spPr>
        <p:txBody>
          <a:bodyPr/>
          <a:lstStyle/>
          <a:p>
            <a:pPr eaLnBrk="1" hangingPunct="1"/>
            <a:r>
              <a:rPr lang="es-ES" sz="3600" b="1" smtClean="0">
                <a:solidFill>
                  <a:srgbClr val="800000"/>
                </a:solidFill>
              </a:rPr>
              <a:t>LA IMPLEMENTACIÓN: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4074</TotalTime>
  <Words>1214</Words>
  <Application>Microsoft Office PowerPoint</Application>
  <PresentationFormat>Presentación en pantalla (4:3)</PresentationFormat>
  <Paragraphs>202</Paragraphs>
  <Slides>26</Slides>
  <Notes>3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Arial</vt:lpstr>
      <vt:lpstr>Calibri</vt:lpstr>
      <vt:lpstr>Tahoma</vt:lpstr>
      <vt:lpstr>Tema de Office</vt:lpstr>
      <vt:lpstr>Diapositiva 1</vt:lpstr>
      <vt:lpstr>Diapositiva 2</vt:lpstr>
      <vt:lpstr>Diapositiva 3</vt:lpstr>
      <vt:lpstr>DIAGNÓSTICO DE LA SITUACIÓN:</vt:lpstr>
      <vt:lpstr>LA IMPLEMENTACIÓN:</vt:lpstr>
      <vt:lpstr>LA IMPLEMENTACIÓN:</vt:lpstr>
      <vt:lpstr>LA IMPLEMENTACIÓN:</vt:lpstr>
      <vt:lpstr>LA IMPLEMENTACIÓN:</vt:lpstr>
      <vt:lpstr>LA IMPLEMENTACIÓN:</vt:lpstr>
      <vt:lpstr>AUDITORÍAS INTERNAS:</vt:lpstr>
      <vt:lpstr>PRE – AUDITORÍA EXTERNA: </vt:lpstr>
      <vt:lpstr>AUDITORÍAS DE SEGUIMIENTO:</vt:lpstr>
      <vt:lpstr>Diapositiva 13</vt:lpstr>
      <vt:lpstr>Diapositiva 14</vt:lpstr>
      <vt:lpstr>SBE EN PARAGUAY</vt:lpstr>
      <vt:lpstr>LA SUBASTA A LA BAJA ELECTRÓNICA:</vt:lpstr>
      <vt:lpstr>Diapositiva 17</vt:lpstr>
      <vt:lpstr>TRANSPARENCIA DE LA SBE:</vt:lpstr>
      <vt:lpstr>TRANSPARENCIA DE LA SBE:</vt:lpstr>
      <vt:lpstr>CICLO DE GESTIÓN DE UNA SUBASTA</vt:lpstr>
      <vt:lpstr>Ciclo de Vida de Una Subasta</vt:lpstr>
      <vt:lpstr>ESTADÍSTICAS</vt:lpstr>
      <vt:lpstr>Cantidad de Subastas realizadas</vt:lpstr>
      <vt:lpstr>Subastas con mayor cantidad de participantes</vt:lpstr>
      <vt:lpstr>Experiencias exitosas en Subasta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apereira</dc:creator>
  <cp:lastModifiedBy>user</cp:lastModifiedBy>
  <cp:revision>74</cp:revision>
  <dcterms:created xsi:type="dcterms:W3CDTF">2011-07-11T21:37:14Z</dcterms:created>
  <dcterms:modified xsi:type="dcterms:W3CDTF">2011-09-27T01:06:12Z</dcterms:modified>
</cp:coreProperties>
</file>