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65" r:id="rId2"/>
    <p:sldMasterId id="2147483889" r:id="rId3"/>
    <p:sldMasterId id="214748390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9" r:id="rId6"/>
    <p:sldId id="259" r:id="rId7"/>
    <p:sldId id="277" r:id="rId8"/>
    <p:sldId id="278" r:id="rId9"/>
    <p:sldId id="262" r:id="rId10"/>
    <p:sldId id="263" r:id="rId11"/>
    <p:sldId id="281" r:id="rId12"/>
    <p:sldId id="293" r:id="rId13"/>
    <p:sldId id="280" r:id="rId14"/>
    <p:sldId id="282" r:id="rId15"/>
    <p:sldId id="283" r:id="rId16"/>
    <p:sldId id="284" r:id="rId17"/>
    <p:sldId id="287" r:id="rId18"/>
    <p:sldId id="288" r:id="rId19"/>
    <p:sldId id="289" r:id="rId20"/>
    <p:sldId id="290" r:id="rId21"/>
    <p:sldId id="294" r:id="rId22"/>
    <p:sldId id="295" r:id="rId23"/>
    <p:sldId id="296" r:id="rId24"/>
    <p:sldId id="297" r:id="rId25"/>
    <p:sldId id="298" r:id="rId26"/>
    <p:sldId id="299" r:id="rId27"/>
    <p:sldId id="285" r:id="rId28"/>
    <p:sldId id="291" r:id="rId29"/>
    <p:sldId id="292" r:id="rId30"/>
    <p:sldId id="271" r:id="rId31"/>
  </p:sldIdLst>
  <p:sldSz cx="9144000" cy="6858000" type="screen4x3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CC00"/>
    <a:srgbClr val="0099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8" autoAdjust="0"/>
  </p:normalViewPr>
  <p:slideViewPr>
    <p:cSldViewPr>
      <p:cViewPr>
        <p:scale>
          <a:sx n="75" d="100"/>
          <a:sy n="75" d="100"/>
        </p:scale>
        <p:origin x="-101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 dirty="0" err="1" smtClean="0">
                <a:solidFill>
                  <a:srgbClr val="FFFF00"/>
                </a:solidFill>
              </a:rPr>
              <a:t>Abril</a:t>
            </a:r>
            <a:r>
              <a:rPr lang="en-US" dirty="0" smtClean="0">
                <a:solidFill>
                  <a:srgbClr val="FFFF00"/>
                </a:solidFill>
              </a:rPr>
              <a:t> – Julio</a:t>
            </a:r>
            <a:r>
              <a:rPr lang="en-US" baseline="0" dirty="0" smtClean="0">
                <a:solidFill>
                  <a:srgbClr val="FFFF00"/>
                </a:solidFill>
              </a:rPr>
              <a:t> 2011</a:t>
            </a:r>
            <a:endParaRPr lang="en-US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28202777777777777"/>
          <c:y val="1.642036124794745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SIAU!$A$42</c:f>
              <c:strCache>
                <c:ptCount val="1"/>
                <c:pt idx="0">
                  <c:v>Tickets por Sistemas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/>
                      <a:t>SIAF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SINARH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592751132227137E-2"/>
                  <c:y val="1.426667135085617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JUPE
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SIAU!$A$43:$A$47</c:f>
              <c:strCache>
                <c:ptCount val="5"/>
                <c:pt idx="0">
                  <c:v>SIAF</c:v>
                </c:pt>
                <c:pt idx="1">
                  <c:v>SINARH</c:v>
                </c:pt>
                <c:pt idx="2">
                  <c:v>JUPE</c:v>
                </c:pt>
                <c:pt idx="3">
                  <c:v>SIME2</c:v>
                </c:pt>
                <c:pt idx="4">
                  <c:v>DISCOVERER</c:v>
                </c:pt>
              </c:strCache>
            </c:strRef>
          </c:cat>
          <c:val>
            <c:numRef>
              <c:f>SIAU!$B$43:$B$47</c:f>
              <c:numCache>
                <c:formatCode>General</c:formatCode>
                <c:ptCount val="5"/>
                <c:pt idx="0">
                  <c:v>34</c:v>
                </c:pt>
                <c:pt idx="1">
                  <c:v>10</c:v>
                </c:pt>
                <c:pt idx="2">
                  <c:v>19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 dirty="0" err="1" smtClean="0">
                <a:solidFill>
                  <a:srgbClr val="FFFF00"/>
                </a:solidFill>
              </a:rPr>
              <a:t>Abril</a:t>
            </a:r>
            <a:r>
              <a:rPr lang="en-US" dirty="0" smtClean="0">
                <a:solidFill>
                  <a:srgbClr val="FFFF00"/>
                </a:solidFill>
              </a:rPr>
              <a:t> - </a:t>
            </a:r>
            <a:r>
              <a:rPr lang="en-US" dirty="0" err="1" smtClean="0">
                <a:solidFill>
                  <a:srgbClr val="FFFF00"/>
                </a:solidFill>
              </a:rPr>
              <a:t>Junio</a:t>
            </a:r>
            <a:r>
              <a:rPr lang="en-US" dirty="0" smtClean="0">
                <a:solidFill>
                  <a:srgbClr val="FFFF00"/>
                </a:solidFill>
              </a:rPr>
              <a:t> 2011</a:t>
            </a:r>
            <a:endParaRPr lang="en-US" dirty="0">
              <a:solidFill>
                <a:srgbClr val="FFFF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008042854292283E-4"/>
          <c:y val="0.118115967600154"/>
          <c:w val="0.61680342588755355"/>
          <c:h val="0.88188403239984603"/>
        </c:manualLayout>
      </c:layout>
      <c:pieChart>
        <c:varyColors val="1"/>
        <c:ser>
          <c:idx val="0"/>
          <c:order val="0"/>
          <c:tx>
            <c:strRef>
              <c:f>SIAU!$A$55</c:f>
              <c:strCache>
                <c:ptCount val="1"/>
                <c:pt idx="0">
                  <c:v>Tickets por Entidad</c:v>
                </c:pt>
              </c:strCache>
            </c:strRef>
          </c:tx>
          <c:explosion val="25"/>
          <c:cat>
            <c:strRef>
              <c:f>SIAU!$A$56:$A$76</c:f>
              <c:strCache>
                <c:ptCount val="21"/>
                <c:pt idx="0">
                  <c:v>MINISTERIO DE HACIENDA                                       </c:v>
                </c:pt>
                <c:pt idx="1">
                  <c:v>MINISTERIO DE SALUD PÚBLICA Y BIENESTAR SOCIAL               </c:v>
                </c:pt>
                <c:pt idx="2">
                  <c:v>PRESIDENCIA DE LA REPÚBLICA                                  </c:v>
                </c:pt>
                <c:pt idx="3">
                  <c:v>MINISTERIO DE AGRICULTURA Y GANADERÍA                        </c:v>
                </c:pt>
                <c:pt idx="4">
                  <c:v>CORTE SUPREMA DE JUSTICIA                                    </c:v>
                </c:pt>
                <c:pt idx="5">
                  <c:v>CÁMARA DE DIPUTADOS                                          </c:v>
                </c:pt>
                <c:pt idx="6">
                  <c:v>UNIVERSIDAD NACIONAL DE ASUNCIÓN                             </c:v>
                </c:pt>
                <c:pt idx="7">
                  <c:v>DIRECCIÓN NACIONAL DE CONTRATACIONES PÚBLICAS                </c:v>
                </c:pt>
                <c:pt idx="8">
                  <c:v>MINISTERIO DE JUSTICIA Y TRABAJO                             </c:v>
                </c:pt>
                <c:pt idx="9">
                  <c:v>SERVICIO NACIONAL DE CALIDAD Y SANIDAD VEGETAL Y DE SEMILLAS </c:v>
                </c:pt>
                <c:pt idx="10">
                  <c:v>JUSTICIA ELECTORAL                                           </c:v>
                </c:pt>
                <c:pt idx="11">
                  <c:v>MINISTERIO DE OBRAS PÚBLICAS Y COMUNICACIONES                </c:v>
                </c:pt>
                <c:pt idx="12">
                  <c:v>GOBIERNO DEPARTAMENTAL DE BOQUERÓN                           </c:v>
                </c:pt>
                <c:pt idx="13">
                  <c:v>MINISTERIO DE RELACIONES EXTERIORES                          </c:v>
                </c:pt>
                <c:pt idx="14">
                  <c:v>MINISTERIO DE DEFENSA NACIONAL                               </c:v>
                </c:pt>
                <c:pt idx="15">
                  <c:v>CAJA DE JUBILACIONES Y PENSIONES DE EMPL. DE BANCOS Y AFINES </c:v>
                </c:pt>
                <c:pt idx="16">
                  <c:v>DIRECCION NACIONAL DE ADUANAS                                </c:v>
                </c:pt>
                <c:pt idx="17">
                  <c:v>FONDO NACIONAL DE LA CULTURA Y LAS ARTES                     </c:v>
                </c:pt>
                <c:pt idx="18">
                  <c:v>INSTITUTO DE PREVISIÓN SOCIAL                                </c:v>
                </c:pt>
                <c:pt idx="19">
                  <c:v>SERVICIO NACIONAL DE CALIDAD Y SALUD ANIMAL                  </c:v>
                </c:pt>
                <c:pt idx="20">
                  <c:v>AGENCIA FINANCIERA DE DESARROLLO                             </c:v>
                </c:pt>
              </c:strCache>
            </c:strRef>
          </c:cat>
          <c:val>
            <c:numRef>
              <c:f>SIAU!$B$56:$B$76</c:f>
              <c:numCache>
                <c:formatCode>General</c:formatCode>
                <c:ptCount val="21"/>
                <c:pt idx="0">
                  <c:v>144</c:v>
                </c:pt>
                <c:pt idx="1">
                  <c:v>17</c:v>
                </c:pt>
                <c:pt idx="2">
                  <c:v>17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0.36304</cdr:x>
      <cdr:y>0.43812</cdr:y>
    </cdr:from>
    <cdr:to>
      <cdr:x>0.58881</cdr:x>
      <cdr:y>0.51815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960418" y="1517073"/>
          <a:ext cx="1219200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>
              <a:solidFill>
                <a:srgbClr val="FFFF00"/>
              </a:solidFill>
            </a:rPr>
            <a:t>Hacienda, 63%</a:t>
          </a:r>
        </a:p>
      </cdr:txBody>
    </cdr:sp>
  </cdr:relSizeAnchor>
  <cdr:relSizeAnchor xmlns:cdr="http://schemas.openxmlformats.org/drawingml/2006/chartDrawing">
    <cdr:from>
      <cdr:x>0.43017</cdr:x>
      <cdr:y>0.44079</cdr:y>
    </cdr:from>
    <cdr:to>
      <cdr:x>0.65595</cdr:x>
      <cdr:y>0.62684</cdr:y>
    </cdr:to>
    <cdr:sp macro="" textlink="">
      <cdr:nvSpPr>
        <cdr:cNvPr id="4" name="1 Cuadro de texto"/>
        <cdr:cNvSpPr txBox="1"/>
      </cdr:nvSpPr>
      <cdr:spPr>
        <a:xfrm xmlns:a="http://schemas.openxmlformats.org/drawingml/2006/main">
          <a:off x="2322945" y="1526310"/>
          <a:ext cx="1219200" cy="64423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0.06799</cdr:x>
      <cdr:y>0.09203</cdr:y>
    </cdr:from>
    <cdr:to>
      <cdr:x>0.36817</cdr:x>
      <cdr:y>0.30209</cdr:y>
    </cdr:to>
    <cdr:sp macro="" textlink="">
      <cdr:nvSpPr>
        <cdr:cNvPr id="8" name="7 Cuadro de texto"/>
        <cdr:cNvSpPr txBox="1"/>
      </cdr:nvSpPr>
      <cdr:spPr>
        <a:xfrm xmlns:a="http://schemas.openxmlformats.org/drawingml/2006/main">
          <a:off x="367146" y="318655"/>
          <a:ext cx="1620982" cy="727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dirty="0">
              <a:solidFill>
                <a:srgbClr val="FFFF00"/>
              </a:solidFill>
            </a:rPr>
            <a:t>Otros, 16%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715D-74B9-44B1-A613-84BBC2DB9B09}" type="datetimeFigureOut">
              <a:rPr lang="es-PY" smtClean="0"/>
              <a:t>21/09/2011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5ED9-0955-4203-AB22-E698EE98BC7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4554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77A3AF-2A3A-431E-AD37-C776D8F76436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92ACDC-3D3D-49DD-9F62-89C6BDA40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36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SIAU,</a:t>
            </a:r>
            <a:r>
              <a:rPr lang="es-PY" baseline="0" dirty="0" smtClean="0"/>
              <a:t> en funcionamiento desde el año 2010.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3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17 Gobernaciones</a:t>
            </a:r>
            <a:r>
              <a:rPr lang="es-PY" baseline="0" dirty="0" smtClean="0"/>
              <a:t> y 7 Universidades Nacionales del interior del país conectadas vía VPN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78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Sistema</a:t>
            </a:r>
            <a:r>
              <a:rPr lang="es-PY" baseline="0" dirty="0" smtClean="0"/>
              <a:t> disponible para todos los usuarios del SIARE, para consultar sobre los Servicios de la DGIC anteriormente expuestos.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26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92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03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46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37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68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896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19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375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995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995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231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468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818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73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1.882</a:t>
            </a:r>
            <a:r>
              <a:rPr lang="es-PY" baseline="0" dirty="0" smtClean="0"/>
              <a:t> ticket a la fecha.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849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05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99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DGIC,</a:t>
            </a:r>
            <a:r>
              <a:rPr lang="es-PY" baseline="0" dirty="0" smtClean="0"/>
              <a:t> mantener operativo los sistemas. Direcciones rectoras, analizar y aprobar funcionalidades de los sistemas</a:t>
            </a:r>
            <a:endParaRPr lang="es-PY" dirty="0" smtClean="0"/>
          </a:p>
          <a:p>
            <a:r>
              <a:rPr lang="es-PY" dirty="0" smtClean="0"/>
              <a:t>SIAF=</a:t>
            </a:r>
            <a:r>
              <a:rPr lang="es-PY" baseline="0" dirty="0" smtClean="0"/>
              <a:t> </a:t>
            </a:r>
            <a:r>
              <a:rPr lang="es-ES" dirty="0" smtClean="0"/>
              <a:t>2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dirty="0" smtClean="0"/>
              <a:t>700 usuarios</a:t>
            </a:r>
            <a:r>
              <a:rPr lang="es-ES" baseline="0" dirty="0" smtClean="0"/>
              <a:t> </a:t>
            </a:r>
            <a:r>
              <a:rPr lang="es-ES" dirty="0" smtClean="0"/>
              <a:t>activos, SINARH=1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dirty="0" smtClean="0"/>
              <a:t>400 activos, SIGADE = 400 usuarios activos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70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46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Y" i="0" dirty="0" smtClean="0"/>
              <a:t>Aquí</a:t>
            </a:r>
            <a:r>
              <a:rPr lang="es-PY" i="0" baseline="0" dirty="0" smtClean="0"/>
              <a:t> sería importante recalcar que, para posibilitar que los OEE utilicen los sistemas del SIARE, la DGIC tuvo que crear un Centro de Datos y una Red de Comunicaciones, que asimismo forman parte de los servicios brindados.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60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33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inauguró en Abril de 1997.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Compuesta por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Fibra Óptica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Multimodo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Monodo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Radio Enlace y VPN</a:t>
            </a:r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PY" dirty="0" smtClean="0"/>
              <a:t>55.000 metros de fibra</a:t>
            </a:r>
            <a:r>
              <a:rPr lang="es-PY" baseline="0" dirty="0" smtClean="0"/>
              <a:t> óptica propiedad del MH, sin contar las extensiones que realizaron los OEE.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29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PY" baseline="0" dirty="0" smtClean="0"/>
              <a:t>105 entidades conectadas, Velocidad=100 Mega bits por segundo para las Entidades y 10 Gigabits por segundo para el MH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92ACDC-3D3D-49DD-9F62-89C6BDA40A12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81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iego_quintana\Escritorio\Imagen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16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9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599107"/>
            <a:ext cx="7772400" cy="1472571"/>
          </a:xfrm>
        </p:spPr>
        <p:txBody>
          <a:bodyPr anchor="b"/>
          <a:lstStyle>
            <a:lvl1pPr algn="r">
              <a:defRPr sz="4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943808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2DFD0C-4ACD-4E9D-9518-12B828ECE6DE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13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1949988-0EB5-443F-B453-E539BB2952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516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C6D5-9F5C-44D2-A7F8-5A76EEC0EE3E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77ED-3591-40DA-A30E-6CA9B80C2A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692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BC03-89E6-440D-A8C1-13F3556B53BA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6A7E-8DEA-4BAD-A2E0-04B7DCACE2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35533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DFD0C-4ACD-4E9D-9518-12B828ECE6D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49988-0EB5-443F-B453-E539BB2952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" name="Picture 2" descr="C:\Documents and Settings\diego_quintana\Escritorio\Imagen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0218-C9FB-48D4-8208-63589BE24654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EB18C-A64C-4BE6-BE28-50CD35EBFDA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38100"/>
            <a:ext cx="60848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i="1" dirty="0">
                <a:solidFill>
                  <a:schemeClr val="bg1"/>
                </a:solidFill>
                <a:latin typeface="Trebuchet MS" pitchFamily="34" charset="0"/>
              </a:rPr>
              <a:t>Transparencia y Responsabilidad Fiscal para el Desarrollo</a:t>
            </a:r>
            <a:endParaRPr lang="es-ES" sz="16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CA070-A47B-460D-85F2-24E470B589E9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64264-7DC2-4543-A19F-B924D71A7B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F828-B7E5-41ED-B1E5-2495B516920B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5069D-8CA3-4532-B760-1E9937C0C7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DEC51-5757-4058-8D26-83D3AC5319C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5CC1-F6A6-4877-9A9A-D160B988CC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FECFF-1FAA-4E6C-A1ED-6303EC540840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CC71A-7B12-4064-BD7B-958DFD0A007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1F61D-6139-4734-BA45-4B7528BCE546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2F7F-EFE0-4A85-8C51-300BF2E564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43812-B83E-451F-8153-A337828B510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CB2CD272-1DFE-4FC0-B7D6-D9E5F150A3C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0" y="38100"/>
            <a:ext cx="60848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i="1" dirty="0">
                <a:solidFill>
                  <a:schemeClr val="bg1"/>
                </a:solidFill>
                <a:latin typeface="Trebuchet MS" pitchFamily="34" charset="0"/>
              </a:rPr>
              <a:t>Transparencia y Responsabilidad Fiscal para el Desarrollo</a:t>
            </a:r>
            <a:endParaRPr lang="es-ES" sz="16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>
            <a:extLst/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00218-C9FB-48D4-8208-63589BE24654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0EB18C-A64C-4BE6-BE28-50CD35EBF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543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5A5A3A1-78CF-4903-9DA2-4A397A263C33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9A234-2223-4BEC-98F0-230FCE6045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8C6D5-9F5C-44D2-A7F8-5A76EEC0EE3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777ED-3591-40DA-A30E-6CA9B80C2A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5BC03-89E6-440D-A8C1-13F3556B53BA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06A7E-8DEA-4BAD-A2E0-04B7DCACE2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DFD0C-4ACD-4E9D-9518-12B828ECE6D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49988-0EB5-443F-B453-E539BB2952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" name="Picture 2" descr="C:\Documents and Settings\diego_quintana\Escritorio\Imagen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0218-C9FB-48D4-8208-63589BE24654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EB18C-A64C-4BE6-BE28-50CD35EBFDA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17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38100"/>
            <a:ext cx="60848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i="1" dirty="0">
                <a:solidFill>
                  <a:schemeClr val="bg1"/>
                </a:solidFill>
                <a:latin typeface="Trebuchet MS" pitchFamily="34" charset="0"/>
              </a:rPr>
              <a:t>Transparencia y Responsabilidad Fiscal para el Desarrollo</a:t>
            </a:r>
            <a:endParaRPr lang="es-ES" sz="1600" b="1" i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CA070-A47B-460D-85F2-24E470B589E9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64264-7DC2-4543-A19F-B924D71A7B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F828-B7E5-41ED-B1E5-2495B516920B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5069D-8CA3-4532-B760-1E9937C0C7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DEC51-5757-4058-8D26-83D3AC5319C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5CC1-F6A6-4877-9A9A-D160B988CC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FECFF-1FAA-4E6C-A1ED-6303EC540840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CC71A-7B12-4064-BD7B-958DFD0A007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1F61D-6139-4734-BA45-4B7528BCE546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2F7F-EFE0-4A85-8C51-300BF2E564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CCA070-A47B-460D-85F2-24E470B589E9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4264-7DC2-4543-A19F-B924D71A7B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238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43812-B83E-451F-8153-A337828B510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CB2CD272-1DFE-4FC0-B7D6-D9E5F150A3C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5A5A3A1-78CF-4903-9DA2-4A397A263C33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9A234-2223-4BEC-98F0-230FCE6045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8C6D5-9F5C-44D2-A7F8-5A76EEC0EE3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777ED-3591-40DA-A30E-6CA9B80C2A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5BC03-89E6-440D-A8C1-13F3556B53BA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06A7E-8DEA-4BAD-A2E0-04B7DCACE2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DFD0C-4ACD-4E9D-9518-12B828ECE6D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49988-0EB5-443F-B453-E539BB2952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0218-C9FB-48D4-8208-63589BE24654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EB18C-A64C-4BE6-BE28-50CD35EBFDA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CA070-A47B-460D-85F2-24E470B589E9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64264-7DC2-4543-A19F-B924D71A7B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2F828-B7E5-41ED-B1E5-2495B516920B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5069D-8CA3-4532-B760-1E9937C0C7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DEC51-5757-4058-8D26-83D3AC5319C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5CC1-F6A6-4877-9A9A-D160B988CC1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FECFF-1FAA-4E6C-A1ED-6303EC540840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CC71A-7B12-4064-BD7B-958DFD0A007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F2F828-B7E5-41ED-B1E5-2495B516920B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75069D-8CA3-4532-B760-1E9937C0C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90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1F61D-6139-4734-BA45-4B7528BCE546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82F7F-EFE0-4A85-8C51-300BF2E5646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43812-B83E-451F-8153-A337828B5108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CB2CD272-1DFE-4FC0-B7D6-D9E5F150A3C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35A5A3A1-78CF-4903-9DA2-4A397A263C33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9A234-2223-4BEC-98F0-230FCE6045D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8C6D5-9F5C-44D2-A7F8-5A76EEC0EE3E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777ED-3591-40DA-A30E-6CA9B80C2A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5BC03-89E6-440D-A8C1-13F3556B53BA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06A7E-8DEA-4BAD-A2E0-04B7DCACE2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0DEC51-5757-4058-8D26-83D3AC5319C8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C5CC1-F6A6-4877-9A9A-D160B988CC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87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CFECFF-1FAA-4E6C-A1ED-6303EC540840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8CC71A-7B12-4064-BD7B-958DFD0A0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44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1F61D-6139-4734-BA45-4B7528BCE546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2F7F-EFE0-4A85-8C51-300BF2E564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5514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43812-B83E-451F-8153-A337828B5108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2CD272-1DFE-4FC0-B7D6-D9E5F150A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5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A5A3A1-78CF-4903-9DA2-4A397A263C33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9A234-2223-4BEC-98F0-230FCE6045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050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788E02-8808-4D1D-B47D-5412945ECEDC}" type="datetimeFigureOut">
              <a:rPr lang="es-ES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88F01E-EDA2-4469-A373-2CCC51C5D1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54" r:id="rId7"/>
    <p:sldLayoutId id="2147483863" r:id="rId8"/>
    <p:sldLayoutId id="2147483864" r:id="rId9"/>
    <p:sldLayoutId id="2147483855" r:id="rId10"/>
    <p:sldLayoutId id="2147483856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788E02-8808-4D1D-B47D-5412945ECEDC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E88F01E-EDA2-4469-A373-2CCC51C5D1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788E02-8808-4D1D-B47D-5412945ECEDC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E88F01E-EDA2-4469-A373-2CCC51C5D1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F788E02-8808-4D1D-B47D-5412945ECEDC}" type="datetimeFigureOut">
              <a:rPr lang="es-ES" smtClean="0"/>
              <a:pPr>
                <a:defRPr/>
              </a:pPr>
              <a:t>21/09/2011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E88F01E-EDA2-4469-A373-2CCC51C5D1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usuario@hacienda.gov.p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gerencias@hacienda.gov.py" TargetMode="External"/><Relationship Id="rId4" Type="http://schemas.openxmlformats.org/officeDocument/2006/relationships/hyperlink" Target="mailto:dgic@hacienda.gov.p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hyperlink" Target="http://10.2.24.133/" TargetMode="External"/><Relationship Id="rId10" Type="http://schemas.openxmlformats.org/officeDocument/2006/relationships/image" Target="../media/image12.png"/><Relationship Id="rId4" Type="http://schemas.openxmlformats.org/officeDocument/2006/relationships/slide" Target="slide16.xml"/><Relationship Id="rId9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578644" y="260648"/>
            <a:ext cx="7772400" cy="109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Y" dirty="0" smtClean="0"/>
              <a:t>Ministerio de Hacienda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4283" y="4000504"/>
            <a:ext cx="850112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PY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Sistema de Asistencia al Usuario - SIAU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7664" y="1127646"/>
            <a:ext cx="670092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s-E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Dirección General de Informática</a:t>
            </a:r>
          </a:p>
          <a:p>
            <a:pPr algn="r">
              <a:defRPr/>
            </a:pPr>
            <a:r>
              <a:rPr lang="es-E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</a:rPr>
              <a:t>y Comunicaciones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52"/>
            <a:ext cx="1470025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91 Rectángulo"/>
          <p:cNvSpPr>
            <a:spLocks noChangeArrowheads="1"/>
          </p:cNvSpPr>
          <p:nvPr/>
        </p:nvSpPr>
        <p:spPr bwMode="auto">
          <a:xfrm>
            <a:off x="214313" y="630238"/>
            <a:ext cx="4553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PY" b="1" dirty="0" smtClean="0">
                <a:solidFill>
                  <a:schemeClr val="tx2"/>
                </a:solidFill>
                <a:cs typeface="Arial" pitchFamily="34" charset="0"/>
              </a:rPr>
              <a:t>RED NACIONAL DE COMUNICACIONES</a:t>
            </a:r>
            <a:endParaRPr lang="es-ES" b="1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74919"/>
              </p:ext>
            </p:extLst>
          </p:nvPr>
        </p:nvGraphicFramePr>
        <p:xfrm>
          <a:off x="5415855" y="1412776"/>
          <a:ext cx="3476625" cy="2970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662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Gobernaciones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84" marB="45684"/>
                </a:tc>
              </a:tr>
              <a:tr h="2681710">
                <a:tc>
                  <a:txBody>
                    <a:bodyPr/>
                    <a:lstStyle/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Concepción.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San Pedro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Cordillera.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Guairá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Caaguazú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Caazapá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Itapúa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Misiones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Paraguarí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Alto Paraná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Central.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Ñeembucú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Amambay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Canindeyú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Presidente Hayes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Alto Paraguay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Gobernación de Boquerón.</a:t>
                      </a:r>
                      <a:endParaRPr kumimoji="0" lang="es-E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84" marB="45684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35702"/>
              </p:ext>
            </p:extLst>
          </p:nvPr>
        </p:nvGraphicFramePr>
        <p:xfrm>
          <a:off x="5401727" y="4446430"/>
          <a:ext cx="3476625" cy="229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/>
              </a:tblGrid>
              <a:tr h="230251"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Universidades</a:t>
                      </a:r>
                      <a:r>
                        <a:rPr lang="es-PY" sz="1200" baseline="0" dirty="0" smtClean="0"/>
                        <a:t> </a:t>
                      </a:r>
                      <a:r>
                        <a:rPr lang="es-PY" sz="1200" dirty="0" smtClean="0"/>
                        <a:t>Nacionales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41" marB="45741"/>
                </a:tc>
              </a:tr>
              <a:tr h="2020576">
                <a:tc>
                  <a:txBody>
                    <a:bodyPr/>
                    <a:lstStyle/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del Este. </a:t>
                      </a:r>
                      <a:endParaRPr kumimoji="0" lang="es-E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Itapuá. </a:t>
                      </a:r>
                      <a:endParaRPr kumimoji="0" lang="es-E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Pilar.</a:t>
                      </a:r>
                      <a:endParaRPr kumimoji="0" lang="es-E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Villarrica del Espíritu Santo.</a:t>
                      </a:r>
                      <a:endParaRPr kumimoji="0" lang="es-E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Concepción. 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Caaguazú.</a:t>
                      </a:r>
                    </a:p>
                    <a:p>
                      <a:pPr marL="228600" marR="0" lvl="0" indent="-2286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s-E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Universidad Nacional de Canindeyú.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41" marB="45741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508104" y="1115452"/>
            <a:ext cx="32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Conexión Vía VPN-Internet</a:t>
            </a:r>
            <a:endParaRPr lang="es-E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609163" cy="4896544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27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Sistema de Asistencia al Usuario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Y" dirty="0" smtClean="0"/>
              <a:t>SIAU</a:t>
            </a:r>
            <a:endParaRPr lang="es-E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92984"/>
            <a:ext cx="1238250" cy="13335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46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228599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El </a:t>
            </a:r>
            <a:r>
              <a:rPr kumimoji="0" lang="es-PY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Sistema de Asistencia al Usuario (SIAU</a:t>
            </a: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) </a:t>
            </a:r>
            <a:r>
              <a:rPr kumimoji="0" lang="es-PY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es un sistema de Gestión de </a:t>
            </a: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Solicitudes, Consultas </a:t>
            </a:r>
            <a:r>
              <a:rPr kumimoji="0" lang="es-PY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o </a:t>
            </a: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Reclamos,</a:t>
            </a:r>
            <a:endParaRPr kumimoji="0" lang="es-PY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a través </a:t>
            </a: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del cual un usuario del SIARE puede interactuar con el</a:t>
            </a:r>
            <a:r>
              <a:rPr kumimoji="0" lang="es-PY" sz="24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 servicio de atención al usuario de la DGIC, utilizando</a:t>
            </a:r>
            <a:r>
              <a:rPr kumimoji="0" lang="es-PY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 tickets</a:t>
            </a:r>
            <a:r>
              <a:rPr kumimoji="0" lang="es-PY" sz="24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</a:rPr>
              <a:t> para cada solicitud</a:t>
            </a:r>
            <a:endParaRPr kumimoji="0" lang="es-PY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57554" y="1142984"/>
            <a:ext cx="29595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Y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es el SIAU?</a:t>
            </a:r>
          </a:p>
        </p:txBody>
      </p:sp>
    </p:spTree>
    <p:extLst>
      <p:ext uri="{BB962C8B-B14F-4D97-AF65-F5344CB8AC3E}">
        <p14:creationId xmlns:p14="http://schemas.microsoft.com/office/powerpoint/2010/main" val="3868034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57224" y="2132856"/>
            <a:ext cx="7929618" cy="313932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269875" marR="0" lvl="0" indent="-2698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Consultas </a:t>
            </a:r>
            <a:r>
              <a:rPr kumimoji="0" lang="es-PY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 los servicios brindados por la </a:t>
            </a: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DGIC</a:t>
            </a:r>
          </a:p>
          <a:p>
            <a:pPr marL="727075" lvl="1" indent="-2698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22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Consulta sobre como instalar los sistemas en sus equipos</a:t>
            </a:r>
          </a:p>
          <a:p>
            <a:pPr marL="727075" lvl="1" indent="-2698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22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Consultas sobre mensajes de error en el sistema</a:t>
            </a:r>
          </a:p>
          <a:p>
            <a:pPr marL="727075" lvl="1" indent="-2698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Y" sz="22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Consulta sobre el estado </a:t>
            </a: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PY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</a:t>
            </a: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sistemas</a:t>
            </a:r>
            <a:endParaRPr kumimoji="0" lang="es-PY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 del </a:t>
            </a:r>
            <a:r>
              <a:rPr kumimoji="0" lang="es-PY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 de </a:t>
            </a: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solicitudes </a:t>
            </a:r>
            <a:r>
              <a:rPr kumimoji="0" lang="es-PY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</a:t>
            </a: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reclamos realizados</a:t>
            </a:r>
            <a:endParaRPr kumimoji="0" lang="es-PY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Documentos adicionales pueden ser anexados al ticket enviado</a:t>
            </a:r>
            <a:endParaRPr kumimoji="0" lang="es-PY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928670"/>
            <a:ext cx="80010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se puede realizar a través </a:t>
            </a:r>
            <a:r>
              <a:rPr lang="es-PY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 SIAU</a:t>
            </a:r>
            <a:r>
              <a:rPr lang="es-PY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89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70648" cy="1143000"/>
          </a:xfrm>
        </p:spPr>
        <p:txBody>
          <a:bodyPr/>
          <a:lstStyle/>
          <a:p>
            <a:r>
              <a:rPr lang="es-PY" dirty="0" smtClean="0"/>
              <a:t>Como acceder al SIAU?</a:t>
            </a:r>
            <a:endParaRPr lang="es-E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0915"/>
            <a:ext cx="6696075" cy="349567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3563888" y="4149080"/>
            <a:ext cx="2016224" cy="504056"/>
          </a:xfrm>
          <a:prstGeom prst="ellipse">
            <a:avLst/>
          </a:prstGeom>
          <a:noFill/>
          <a:ln>
            <a:solidFill>
              <a:srgbClr val="00CC0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71600" y="132317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http://siare.hacienda.gov.py/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9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Como registrarse en el SIAU</a:t>
            </a:r>
            <a:endParaRPr lang="es-E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1244"/>
            <a:ext cx="6353175" cy="290512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475650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Usuario del SIARE, Usuarios VPN ejemplo: jose_alcaraz</a:t>
            </a:r>
            <a:endParaRPr lang="es-ES" dirty="0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059832" y="2924944"/>
            <a:ext cx="1008112" cy="1831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Como crear un ticket?</a:t>
            </a:r>
            <a:endParaRPr lang="es-E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43725" cy="30861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07704" y="2132856"/>
            <a:ext cx="79208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02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7" y="1121112"/>
            <a:ext cx="7600649" cy="55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16915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>
                <a:solidFill>
                  <a:srgbClr val="FF0000"/>
                </a:solidFill>
              </a:rPr>
              <a:t>MINISTERIO DE HACIENDA</a:t>
            </a:r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19168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>
                <a:solidFill>
                  <a:srgbClr val="FF0000"/>
                </a:solidFill>
              </a:rPr>
              <a:t>SIARE EN WINDOWS 7</a:t>
            </a:r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23728" y="4293096"/>
            <a:ext cx="554461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Y" dirty="0" smtClean="0">
                <a:solidFill>
                  <a:srgbClr val="FF0000"/>
                </a:solidFill>
              </a:rPr>
              <a:t>QUISIERA CONSULTAR COMO HACER FUNCIONAR EL SIARE EN WINDOWS 7</a:t>
            </a:r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6309320"/>
            <a:ext cx="648072" cy="36004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/>
          <a:p>
            <a:r>
              <a:rPr lang="es-PY" dirty="0" smtClean="0"/>
              <a:t>Como crear un ticket?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321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Como revisar mis tickets?</a:t>
            </a:r>
            <a:endParaRPr lang="es-E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43725" cy="30861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99792" y="2132856"/>
            <a:ext cx="79208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79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24024"/>
            <a:ext cx="9404785" cy="45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/>
          <a:p>
            <a:r>
              <a:rPr lang="es-PY" dirty="0" smtClean="0"/>
              <a:t>Como revisar mis tickets?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79512" y="2636912"/>
            <a:ext cx="3960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99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21299"/>
          </a:xfrm>
        </p:spPr>
        <p:txBody>
          <a:bodyPr/>
          <a:lstStyle/>
          <a:p>
            <a:r>
              <a:rPr lang="es-PY" dirty="0" smtClean="0"/>
              <a:t>La DGIC </a:t>
            </a:r>
          </a:p>
          <a:p>
            <a:pPr lvl="1"/>
            <a:r>
              <a:rPr lang="es-PY" dirty="0" smtClean="0"/>
              <a:t>Servicios para las OEE</a:t>
            </a:r>
          </a:p>
          <a:p>
            <a:pPr lvl="1"/>
            <a:r>
              <a:rPr lang="es-PY" dirty="0" smtClean="0"/>
              <a:t>Infraestructura Tecnológica</a:t>
            </a:r>
          </a:p>
          <a:p>
            <a:pPr lvl="2"/>
            <a:r>
              <a:rPr lang="es-PY" i="1" dirty="0" smtClean="0"/>
              <a:t>Expositor: Lic. José Rojas, Director General de Informática y Comunicaciones, MH</a:t>
            </a:r>
          </a:p>
          <a:p>
            <a:r>
              <a:rPr lang="es-PY" dirty="0" smtClean="0"/>
              <a:t>Sistemas de Asistencia al Usuario</a:t>
            </a:r>
          </a:p>
          <a:p>
            <a:pPr lvl="1"/>
            <a:r>
              <a:rPr lang="es-PY" dirty="0" smtClean="0"/>
              <a:t>Propósito</a:t>
            </a:r>
          </a:p>
          <a:p>
            <a:pPr lvl="1"/>
            <a:r>
              <a:rPr lang="es-PY" dirty="0" smtClean="0"/>
              <a:t>Utilización</a:t>
            </a:r>
          </a:p>
          <a:p>
            <a:pPr lvl="1"/>
            <a:r>
              <a:rPr lang="es-PY" dirty="0" smtClean="0"/>
              <a:t>Estadísticas</a:t>
            </a:r>
          </a:p>
          <a:p>
            <a:pPr lvl="2"/>
            <a:r>
              <a:rPr lang="es-PY" i="1" dirty="0" smtClean="0"/>
              <a:t>Expositor: Ing. Diego Quintana, Jefe del Dpto. de Atención al Usuario, DGIC</a:t>
            </a:r>
            <a:endParaRPr lang="es-ES" i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Contenido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841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Como revisar mis tickets?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27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5157192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78958"/>
            <a:ext cx="9217024" cy="43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Como </a:t>
            </a:r>
            <a:r>
              <a:rPr lang="es-PY" dirty="0" smtClean="0"/>
              <a:t>cerrar </a:t>
            </a:r>
            <a:r>
              <a:rPr lang="es-PY" dirty="0"/>
              <a:t>mis tickets?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2780928"/>
            <a:ext cx="360040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96136" y="2780928"/>
            <a:ext cx="1656184" cy="3240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Y" sz="1050" dirty="0" smtClean="0"/>
              <a:t>CERRADO PENDIENTE DE APROBACION</a:t>
            </a:r>
            <a:endParaRPr lang="es-PY" sz="1050" dirty="0"/>
          </a:p>
        </p:txBody>
      </p:sp>
    </p:spTree>
    <p:extLst>
      <p:ext uri="{BB962C8B-B14F-4D97-AF65-F5344CB8AC3E}">
        <p14:creationId xmlns:p14="http://schemas.microsoft.com/office/powerpoint/2010/main" val="6547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Como cerrar mis tickets?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" y="1986452"/>
            <a:ext cx="8959552" cy="370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4077072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8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Como cerrar mis tickets?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3262"/>
            <a:ext cx="6696744" cy="49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19795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>
                <a:solidFill>
                  <a:srgbClr val="FF0000"/>
                </a:solidFill>
              </a:rPr>
              <a:t>CONFIRMACION</a:t>
            </a:r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32756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>
                <a:solidFill>
                  <a:srgbClr val="FF0000"/>
                </a:solidFill>
              </a:rPr>
              <a:t>YA FUNCIONA. MUCHAS GRACIAS</a:t>
            </a:r>
            <a:endParaRPr lang="es-PY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576" y="630932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3" name="2 Elipse"/>
          <p:cNvSpPr/>
          <p:nvPr/>
        </p:nvSpPr>
        <p:spPr>
          <a:xfrm>
            <a:off x="2267744" y="4941168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9 CuadroTexto"/>
          <p:cNvSpPr txBox="1"/>
          <p:nvPr/>
        </p:nvSpPr>
        <p:spPr>
          <a:xfrm>
            <a:off x="2555776" y="46531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Muy Satisfactorio</a:t>
            </a:r>
            <a:endParaRPr lang="es-PY" sz="16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489064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Satisfactorio</a:t>
            </a:r>
            <a:endParaRPr lang="es-PY" sz="16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55776" y="517867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Poco Satisfactorio</a:t>
            </a:r>
            <a:endParaRPr lang="es-PY" sz="16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55776" y="544522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Insatisfactorio</a:t>
            </a:r>
            <a:endParaRPr lang="es-PY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566124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dirty="0" smtClean="0">
                <a:solidFill>
                  <a:schemeClr val="bg1"/>
                </a:solidFill>
              </a:rPr>
              <a:t>Muy Insatisfactorio</a:t>
            </a:r>
            <a:endParaRPr lang="es-PY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714356"/>
            <a:ext cx="82868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¿Por qué </a:t>
            </a:r>
            <a:r>
              <a:rPr lang="es-PY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utilizar el SIAU?</a:t>
            </a:r>
            <a:endParaRPr lang="es-PY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1538" y="1500174"/>
            <a:ext cx="7643866" cy="49398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uso no requiere salir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oficina ni utilizar línea telefónica</a:t>
            </a: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Y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cualquier momento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posible consultar sobre el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ticket registrado, agregar datos si fuera necesario y verificar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tiempo de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vida del ticket</a:t>
            </a: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Y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DGIC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registrar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seguir todos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reclamos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verificando que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hayan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sido atendidos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solucionados</a:t>
            </a:r>
            <a:endParaRPr lang="es-PY" sz="2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PY" sz="21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</a:t>
            </a:r>
            <a:r>
              <a:rPr kumimoji="0" lang="es-PY" sz="2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 usuario valorar la atención </a:t>
            </a:r>
            <a:r>
              <a:rPr kumimoji="0" lang="es-PY" sz="21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recibida y permite a la DGIC extraer esta información para la toma de decisiones estratégicas.</a:t>
            </a:r>
            <a:endParaRPr kumimoji="0" lang="es-PY" sz="2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Y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-1762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Los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reclamos enviados a través del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SIAU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atendidos en forma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ágil, pues con él se evita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proceso de tener que registrar el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reclamo </a:t>
            </a:r>
            <a:r>
              <a:rPr kumimoji="0" lang="es-PY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antes de atenderlo o derivarlo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área </a:t>
            </a:r>
            <a:r>
              <a:rPr kumimoji="0" lang="es-PY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correspondiente.</a:t>
            </a:r>
            <a:endParaRPr kumimoji="0" lang="es-PY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7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Tickets por Sistemas</a:t>
            </a:r>
            <a:endParaRPr lang="es-ES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185880128"/>
              </p:ext>
            </p:extLst>
          </p:nvPr>
        </p:nvGraphicFramePr>
        <p:xfrm>
          <a:off x="1187624" y="1340768"/>
          <a:ext cx="61206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3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694431769"/>
              </p:ext>
            </p:extLst>
          </p:nvPr>
        </p:nvGraphicFramePr>
        <p:xfrm>
          <a:off x="1043608" y="1484784"/>
          <a:ext cx="71287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0 Cuadro de texto"/>
          <p:cNvSpPr txBox="1"/>
          <p:nvPr/>
        </p:nvSpPr>
        <p:spPr>
          <a:xfrm>
            <a:off x="251520" y="3429000"/>
            <a:ext cx="1451352" cy="2838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>
                <a:solidFill>
                  <a:srgbClr val="FFFF00"/>
                </a:solidFill>
                <a:effectLst/>
                <a:ea typeface="Times New Roman"/>
                <a:cs typeface="Times New Roman"/>
              </a:rPr>
              <a:t>Diputados 3%</a:t>
            </a:r>
          </a:p>
        </p:txBody>
      </p:sp>
      <p:sp>
        <p:nvSpPr>
          <p:cNvPr id="7" name="6 Cuadro de texto"/>
          <p:cNvSpPr txBox="1"/>
          <p:nvPr/>
        </p:nvSpPr>
        <p:spPr>
          <a:xfrm>
            <a:off x="0" y="4005064"/>
            <a:ext cx="1907704" cy="4120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FFFF00"/>
                </a:solidFill>
              </a:rPr>
              <a:t>Presidencia</a:t>
            </a:r>
            <a:r>
              <a:rPr lang="es-ES" sz="1600" baseline="0" dirty="0">
                <a:solidFill>
                  <a:srgbClr val="FFFF00"/>
                </a:solidFill>
              </a:rPr>
              <a:t> 7%</a:t>
            </a:r>
            <a:endParaRPr lang="es-ES" sz="1600" dirty="0">
              <a:solidFill>
                <a:srgbClr val="FFFF00"/>
              </a:solidFill>
            </a:endParaRPr>
          </a:p>
        </p:txBody>
      </p:sp>
      <p:sp>
        <p:nvSpPr>
          <p:cNvPr id="8" name="5 Cuadro de texto"/>
          <p:cNvSpPr txBox="1"/>
          <p:nvPr/>
        </p:nvSpPr>
        <p:spPr>
          <a:xfrm>
            <a:off x="348002" y="4869160"/>
            <a:ext cx="1536326" cy="3183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rgbClr val="FFFF00"/>
                </a:solidFill>
              </a:rPr>
              <a:t>Salud 7%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/>
          <a:p>
            <a:r>
              <a:rPr lang="es-PY" dirty="0" smtClean="0"/>
              <a:t>Tickets por Entidades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7"/>
          <p:cNvSpPr>
            <a:spLocks noChangeArrowheads="1" noChangeShapeType="1" noTextEdit="1"/>
          </p:cNvSpPr>
          <p:nvPr/>
        </p:nvSpPr>
        <p:spPr bwMode="auto">
          <a:xfrm>
            <a:off x="2051050" y="3141663"/>
            <a:ext cx="4875213" cy="83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Gracias por la atención!</a:t>
            </a:r>
          </a:p>
        </p:txBody>
      </p:sp>
      <p:sp>
        <p:nvSpPr>
          <p:cNvPr id="23555" name="2 Rectángulo"/>
          <p:cNvSpPr>
            <a:spLocks noChangeArrowheads="1"/>
          </p:cNvSpPr>
          <p:nvPr/>
        </p:nvSpPr>
        <p:spPr bwMode="auto">
          <a:xfrm>
            <a:off x="785813" y="4786313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Contacto</a:t>
            </a:r>
          </a:p>
          <a:p>
            <a:r>
              <a:rPr lang="es-ES" b="1" dirty="0"/>
              <a:t>Atención al usuario	</a:t>
            </a:r>
            <a:r>
              <a:rPr lang="es-ES" dirty="0">
                <a:hlinkClick r:id="rId3"/>
              </a:rPr>
              <a:t>atencionalusuario@hacienda.gov.py </a:t>
            </a:r>
            <a:endParaRPr lang="es-ES" dirty="0"/>
          </a:p>
          <a:p>
            <a:r>
              <a:rPr lang="es-ES" b="1" dirty="0"/>
              <a:t>Dirección General 	</a:t>
            </a:r>
            <a:r>
              <a:rPr lang="es-ES" dirty="0">
                <a:hlinkClick r:id="rId4"/>
              </a:rPr>
              <a:t>dgic@hacienda.gov.py </a:t>
            </a:r>
            <a:endParaRPr lang="es-ES" dirty="0"/>
          </a:p>
          <a:p>
            <a:r>
              <a:rPr lang="es-ES" b="1" dirty="0"/>
              <a:t>Quejas y sugerencias 	</a:t>
            </a:r>
            <a:r>
              <a:rPr lang="es-ES" dirty="0">
                <a:hlinkClick r:id="rId5"/>
              </a:rPr>
              <a:t>sugerencias@hacienda.gov.py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4857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PY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FUNCIONES DE LA DGIC</a:t>
            </a:r>
            <a:endParaRPr lang="es-ES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1071563"/>
            <a:ext cx="8229600" cy="1143000"/>
          </a:xfrm>
        </p:spPr>
        <p:txBody>
          <a:bodyPr>
            <a:noAutofit/>
          </a:bodyPr>
          <a:lstStyle/>
          <a:p>
            <a:r>
              <a:rPr lang="es-PY" sz="3200" dirty="0" smtClean="0"/>
              <a:t>Ley 1.535/99 de Administración Financiera del Estado</a:t>
            </a:r>
            <a:endParaRPr lang="es-ES" sz="32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Y" sz="2800" dirty="0" smtClean="0">
                <a:solidFill>
                  <a:schemeClr val="hlink"/>
                </a:solidFill>
                <a:cs typeface="Arial" pitchFamily="34" charset="0"/>
              </a:rPr>
              <a:t>La Dirección General de Informática y Comunicaciones tendrá a su cargo la</a:t>
            </a:r>
            <a:r>
              <a:rPr lang="es-PY" sz="2800" dirty="0" smtClean="0">
                <a:cs typeface="Arial" pitchFamily="34" charset="0"/>
              </a:rPr>
              <a:t> </a:t>
            </a:r>
            <a:r>
              <a:rPr lang="es-PY" sz="2800" b="1" i="1" dirty="0" smtClean="0">
                <a:cs typeface="Arial" pitchFamily="34" charset="0"/>
              </a:rPr>
              <a:t>planificación, administración y coordinación de los sistemas de información y comunicaciones del área de administración de recursos de los organismos y entidades del Estado y de la Red Nacional de Comunicaciones de estos organismos y entidades del Estado</a:t>
            </a:r>
            <a:r>
              <a:rPr lang="es-PY" sz="2800" dirty="0" smtClean="0">
                <a:cs typeface="Arial" pitchFamily="34" charset="0"/>
              </a:rPr>
              <a:t>. </a:t>
            </a:r>
            <a:r>
              <a:rPr lang="es-PY" sz="2800" dirty="0" smtClean="0">
                <a:solidFill>
                  <a:schemeClr val="hlink"/>
                </a:solidFill>
                <a:cs typeface="Arial" pitchFamily="34" charset="0"/>
              </a:rPr>
              <a:t>Estas funciones serán ejercidas por medio de directivas y procedimientos relativos al funcionamiento y mantenimiento de los sistemas, asegurando la operación en línea entre los organismos y entidades del Estado.</a:t>
            </a:r>
            <a:endParaRPr lang="es-ES" dirty="0" smtClean="0">
              <a:solidFill>
                <a:schemeClr val="hlink"/>
              </a:solidFill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2" y="2492398"/>
            <a:ext cx="1944714" cy="1944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17 Grupo"/>
          <p:cNvGrpSpPr>
            <a:grpSpLocks/>
          </p:cNvGrpSpPr>
          <p:nvPr/>
        </p:nvGrpSpPr>
        <p:grpSpPr bwMode="auto">
          <a:xfrm rot="5400000">
            <a:off x="3587062" y="499846"/>
            <a:ext cx="2102679" cy="2603500"/>
            <a:chOff x="6300192" y="33701"/>
            <a:chExt cx="3081349" cy="3084128"/>
          </a:xfrm>
        </p:grpSpPr>
        <p:sp>
          <p:nvSpPr>
            <p:cNvPr id="11" name="10 Elipse"/>
            <p:cNvSpPr/>
            <p:nvPr/>
          </p:nvSpPr>
          <p:spPr>
            <a:xfrm rot="19963594">
              <a:off x="7387165" y="33701"/>
              <a:ext cx="857256" cy="3081349"/>
            </a:xfrm>
            <a:prstGeom prst="ellipse">
              <a:avLst/>
            </a:prstGeom>
            <a:noFill/>
            <a:ln w="55000" cap="flat" cmpd="thickThin" algn="ctr">
              <a:solidFill>
                <a:srgbClr val="00B050"/>
              </a:solidFill>
              <a:prstDash val="solid"/>
            </a:ln>
            <a:effectLst>
              <a:glow rad="63500">
                <a:srgbClr val="92D050">
                  <a:alpha val="40000"/>
                </a:srgbClr>
              </a:glow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" lastClr="FFFFFF"/>
                </a:solidFill>
                <a:latin typeface="Lucida Sans Unicode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 rot="1654088">
              <a:off x="7321745" y="36480"/>
              <a:ext cx="857256" cy="3081349"/>
            </a:xfrm>
            <a:prstGeom prst="ellipse">
              <a:avLst/>
            </a:prstGeom>
            <a:noFill/>
            <a:ln w="55000" cap="flat" cmpd="thickThin" algn="ctr">
              <a:solidFill>
                <a:srgbClr val="0070C0"/>
              </a:solidFill>
              <a:prstDash val="solid"/>
            </a:ln>
            <a:effectLst>
              <a:glow rad="63500">
                <a:srgbClr val="2DA2BF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" lastClr="FFFFFF"/>
                </a:solidFill>
                <a:latin typeface="Lucida Sans Unicode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 rot="5400000">
              <a:off x="7412239" y="43997"/>
              <a:ext cx="857256" cy="3081349"/>
            </a:xfrm>
            <a:prstGeom prst="ellipse">
              <a:avLst/>
            </a:prstGeom>
            <a:noFill/>
            <a:ln w="55000" cap="flat" cmpd="thickThin" algn="ctr">
              <a:solidFill>
                <a:srgbClr val="FF0000"/>
              </a:solidFill>
              <a:prstDash val="solid"/>
            </a:ln>
            <a:effectLst>
              <a:glow rad="63500">
                <a:srgbClr val="DA1F28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" lastClr="FFFFFF"/>
                </a:solidFill>
                <a:latin typeface="Lucida Sans Unicode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1552081" y="1398328"/>
            <a:ext cx="61436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4400" b="1" kern="0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SIARE</a:t>
            </a:r>
            <a:endParaRPr lang="es-ES" sz="4400" b="1" kern="0" spc="50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86" y="249239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911915" y="3135310"/>
            <a:ext cx="28777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kern="0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SINARH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71600" y="2420888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rgbClr val="92D050"/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SIAF</a:t>
            </a:r>
            <a:endParaRPr lang="es-ES" sz="5400" b="1" cap="all" dirty="0">
              <a:ln w="9000" cmpd="sng">
                <a:solidFill>
                  <a:srgbClr val="92D050"/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447416" y="4869843"/>
            <a:ext cx="234872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Sigade</a:t>
            </a:r>
            <a:endParaRPr lang="es-ES" sz="4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17232"/>
            <a:ext cx="1166126" cy="8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14808" y="269776"/>
            <a:ext cx="8229600" cy="1143000"/>
          </a:xfrm>
        </p:spPr>
        <p:txBody>
          <a:bodyPr>
            <a:normAutofit/>
          </a:bodyPr>
          <a:lstStyle/>
          <a:p>
            <a:r>
              <a:rPr lang="es-PY" sz="2800" dirty="0" smtClean="0"/>
              <a:t>Sistemas para los OEE</a:t>
            </a:r>
            <a:endParaRPr lang="es-ES" sz="2800" dirty="0"/>
          </a:p>
        </p:txBody>
      </p:sp>
      <p:cxnSp>
        <p:nvCxnSpPr>
          <p:cNvPr id="25" name="24 Conector angular"/>
          <p:cNvCxnSpPr>
            <a:endCxn id="16" idx="0"/>
          </p:cNvCxnSpPr>
          <p:nvPr/>
        </p:nvCxnSpPr>
        <p:spPr>
          <a:xfrm rot="10800000" flipV="1">
            <a:off x="1852612" y="1783048"/>
            <a:ext cx="2287341" cy="6378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endCxn id="15" idx="0"/>
          </p:cNvCxnSpPr>
          <p:nvPr/>
        </p:nvCxnSpPr>
        <p:spPr>
          <a:xfrm>
            <a:off x="5436096" y="1784488"/>
            <a:ext cx="1914675" cy="13508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3" idx="0"/>
          </p:cNvCxnSpPr>
          <p:nvPr/>
        </p:nvCxnSpPr>
        <p:spPr>
          <a:xfrm>
            <a:off x="4630883" y="2852936"/>
            <a:ext cx="4695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6 Título"/>
          <p:cNvSpPr txBox="1">
            <a:spLocks/>
          </p:cNvSpPr>
          <p:nvPr/>
        </p:nvSpPr>
        <p:spPr>
          <a:xfrm>
            <a:off x="5174771" y="5832123"/>
            <a:ext cx="3936639" cy="72008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r"/>
            <a:r>
              <a:rPr lang="es-PY" sz="2800" dirty="0" smtClean="0">
                <a:solidFill>
                  <a:srgbClr val="0070C0"/>
                </a:solidFill>
              </a:rPr>
              <a:t>entre otros…</a:t>
            </a:r>
            <a:endParaRPr lang="es-E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55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14808" y="269776"/>
            <a:ext cx="8229600" cy="1143000"/>
          </a:xfrm>
        </p:spPr>
        <p:txBody>
          <a:bodyPr>
            <a:normAutofit/>
          </a:bodyPr>
          <a:lstStyle/>
          <a:p>
            <a:r>
              <a:rPr lang="es-PY" sz="2800" dirty="0" smtClean="0"/>
              <a:t>Sistemas para los OEE</a:t>
            </a:r>
            <a:endParaRPr lang="es-ES" sz="2800" dirty="0"/>
          </a:p>
        </p:txBody>
      </p:sp>
      <p:sp>
        <p:nvSpPr>
          <p:cNvPr id="20" name="16 Título"/>
          <p:cNvSpPr txBox="1">
            <a:spLocks/>
          </p:cNvSpPr>
          <p:nvPr/>
        </p:nvSpPr>
        <p:spPr>
          <a:xfrm>
            <a:off x="107504" y="1052736"/>
            <a:ext cx="3936639" cy="72008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s-PY" sz="2800" dirty="0" smtClean="0">
                <a:solidFill>
                  <a:srgbClr val="0070C0"/>
                </a:solidFill>
              </a:rPr>
              <a:t>Próximamente…</a:t>
            </a: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3" y="1916832"/>
            <a:ext cx="18791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SPIR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5273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2 Rectángulo"/>
          <p:cNvSpPr/>
          <p:nvPr/>
        </p:nvSpPr>
        <p:spPr>
          <a:xfrm rot="21069170">
            <a:off x="4788024" y="1628800"/>
            <a:ext cx="2664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rgbClr val="0099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SNIP</a:t>
            </a:r>
            <a:endParaRPr lang="es-ES" sz="5400" b="1" cap="all" spc="0" dirty="0">
              <a:ln w="9000" cmpd="sng">
                <a:solidFill>
                  <a:srgbClr val="0099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2210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Sistemas Provisión de Informes y Reportes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956042" y="40770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Sistema Nacional de Inversión Pública</a:t>
            </a:r>
            <a:endParaRPr lang="es-E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17" y="3645024"/>
            <a:ext cx="1468495" cy="594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6 Título"/>
          <p:cNvSpPr txBox="1">
            <a:spLocks/>
          </p:cNvSpPr>
          <p:nvPr/>
        </p:nvSpPr>
        <p:spPr>
          <a:xfrm>
            <a:off x="5174771" y="5832123"/>
            <a:ext cx="3936639" cy="72008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r"/>
            <a:r>
              <a:rPr lang="es-PY" sz="2800" dirty="0" smtClean="0">
                <a:solidFill>
                  <a:srgbClr val="0070C0"/>
                </a:solidFill>
              </a:rPr>
              <a:t>y más…</a:t>
            </a:r>
            <a:endParaRPr lang="es-ES" sz="2800" dirty="0">
              <a:solidFill>
                <a:srgbClr val="0070C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30062"/>
            <a:ext cx="2540901" cy="207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458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1115616" y="2420889"/>
            <a:ext cx="6912767" cy="15836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60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/>
                <a:ea typeface="Arial Unicode MS"/>
                <a:cs typeface="Arial Unicode MS"/>
              </a:rPr>
              <a:t>INFRAESTRUCTURA TECNOLÓGICA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/>
          <p:cNvSpPr txBox="1">
            <a:spLocks noGrp="1"/>
          </p:cNvSpPr>
          <p:nvPr/>
        </p:nvSpPr>
        <p:spPr bwMode="auto">
          <a:xfrm>
            <a:off x="7046913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036E582-61B1-45F0-85E9-FF92E012E9F0}" type="slidenum">
              <a:rPr lang="es-ES" sz="1400">
                <a:latin typeface="Times New Roman" pitchFamily="18" charset="0"/>
                <a:cs typeface="Arial" pitchFamily="34" charset="0"/>
              </a:rPr>
              <a:pPr algn="r"/>
              <a:t>7</a:t>
            </a:fld>
            <a:endParaRPr lang="es-ES" sz="140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43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555875" y="5876925"/>
            <a:ext cx="1295400" cy="504825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Nueva Arquitectura</a:t>
            </a:r>
          </a:p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de Servidores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79388" y="3573463"/>
            <a:ext cx="2160587" cy="431800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Nueva Sistema Eléctrico Data Center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003800" y="5949950"/>
            <a:ext cx="1655763" cy="574675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Nueva Sistema de </a:t>
            </a:r>
          </a:p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Copia/Restauración de Datos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724525" y="1341438"/>
            <a:ext cx="1800225" cy="503237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Nueva Arquitectura</a:t>
            </a:r>
          </a:p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de Aplicaciones y Base de Datos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164388" y="3214688"/>
            <a:ext cx="1655762" cy="574675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Servicio de Autenticación </a:t>
            </a:r>
          </a:p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de Usuarios (LDAP) estable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7235825" y="1989138"/>
            <a:ext cx="1800225" cy="503237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1000" b="1" dirty="0">
                <a:latin typeface="Times New Roman" pitchFamily="18" charset="0"/>
                <a:cs typeface="Arial" charset="0"/>
              </a:rPr>
              <a:t>Nueva Sistema de Refrigeración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18 Flecha curvada hacia abajo">
            <a:hlinkClick r:id="rId4" action="ppaction://hlinksldjump"/>
          </p:cNvPr>
          <p:cNvSpPr/>
          <p:nvPr/>
        </p:nvSpPr>
        <p:spPr>
          <a:xfrm>
            <a:off x="3786188" y="1214438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curvada hacia abajo">
            <a:hlinkClick r:id="rId5"/>
          </p:cNvPr>
          <p:cNvSpPr/>
          <p:nvPr/>
        </p:nvSpPr>
        <p:spPr>
          <a:xfrm>
            <a:off x="2643188" y="1714500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Flecha curvada hacia abajo">
            <a:hlinkClick r:id="rId6" action="ppaction://hlinksldjump"/>
          </p:cNvPr>
          <p:cNvSpPr/>
          <p:nvPr/>
        </p:nvSpPr>
        <p:spPr>
          <a:xfrm>
            <a:off x="1357313" y="2500313"/>
            <a:ext cx="357187" cy="142875"/>
          </a:xfrm>
          <a:prstGeom prst="curvedDownArrow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Flecha curvada hacia abajo">
            <a:hlinkClick r:id="rId4" action="ppaction://hlinksldjump"/>
          </p:cNvPr>
          <p:cNvSpPr/>
          <p:nvPr/>
        </p:nvSpPr>
        <p:spPr>
          <a:xfrm>
            <a:off x="214313" y="3571875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curvada hacia abajo">
            <a:hlinkClick r:id="" action="ppaction://noaction"/>
          </p:cNvPr>
          <p:cNvSpPr/>
          <p:nvPr/>
        </p:nvSpPr>
        <p:spPr>
          <a:xfrm>
            <a:off x="928688" y="4786313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curvada hacia abajo">
            <a:hlinkClick r:id="rId7" action="ppaction://hlinksldjump"/>
          </p:cNvPr>
          <p:cNvSpPr/>
          <p:nvPr/>
        </p:nvSpPr>
        <p:spPr>
          <a:xfrm>
            <a:off x="2571750" y="5857875"/>
            <a:ext cx="357188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curvada hacia abajo">
            <a:hlinkClick r:id="rId6" action="ppaction://hlinksldjump"/>
          </p:cNvPr>
          <p:cNvSpPr/>
          <p:nvPr/>
        </p:nvSpPr>
        <p:spPr>
          <a:xfrm>
            <a:off x="5072063" y="5929313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Flecha curvada hacia abajo">
            <a:hlinkClick r:id="rId8" action="ppaction://hlinksldjump"/>
          </p:cNvPr>
          <p:cNvSpPr/>
          <p:nvPr/>
        </p:nvSpPr>
        <p:spPr>
          <a:xfrm>
            <a:off x="7143750" y="3214688"/>
            <a:ext cx="357188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Flecha curvada hacia abajo">
            <a:hlinkClick r:id="rId9" action="ppaction://hlinksldjump"/>
          </p:cNvPr>
          <p:cNvSpPr/>
          <p:nvPr/>
        </p:nvSpPr>
        <p:spPr>
          <a:xfrm>
            <a:off x="7286625" y="2000250"/>
            <a:ext cx="357188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28 Flecha curvada hacia abajo">
            <a:hlinkClick r:id="rId4" action="ppaction://hlinksldjump"/>
          </p:cNvPr>
          <p:cNvSpPr/>
          <p:nvPr/>
        </p:nvSpPr>
        <p:spPr>
          <a:xfrm>
            <a:off x="5786438" y="1357313"/>
            <a:ext cx="357187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6929438" y="5500688"/>
            <a:ext cx="1655762" cy="574675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000" b="1" dirty="0">
                <a:latin typeface="Times New Roman" pitchFamily="18" charset="0"/>
                <a:cs typeface="Arial" charset="0"/>
              </a:rPr>
              <a:t>Sistema de Monitoreo </a:t>
            </a:r>
          </a:p>
          <a:p>
            <a:pPr algn="ctr">
              <a:defRPr/>
            </a:pPr>
            <a:r>
              <a:rPr lang="es-ES_tradnl" sz="1000" b="1" dirty="0">
                <a:latin typeface="Times New Roman" pitchFamily="18" charset="0"/>
                <a:cs typeface="Arial" charset="0"/>
              </a:rPr>
              <a:t>de Servicios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32" name="31 Flecha curvada hacia abajo">
            <a:hlinkClick r:id="rId6" action="ppaction://hlinksldjump"/>
          </p:cNvPr>
          <p:cNvSpPr/>
          <p:nvPr/>
        </p:nvSpPr>
        <p:spPr>
          <a:xfrm>
            <a:off x="7000875" y="5429250"/>
            <a:ext cx="357188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538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39994"/>
            <a:ext cx="890538" cy="88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6659563" y="4797425"/>
            <a:ext cx="1655762" cy="574675"/>
          </a:xfrm>
          <a:prstGeom prst="flowChartAlternateProcess">
            <a:avLst/>
          </a:prstGeom>
          <a:solidFill>
            <a:srgbClr val="D1CECD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8" dist="17961" dir="135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_tradnl" sz="1000" b="1" dirty="0">
                <a:latin typeface="Times New Roman" pitchFamily="18" charset="0"/>
                <a:cs typeface="Arial" charset="0"/>
              </a:rPr>
              <a:t>Sistema de Detección </a:t>
            </a:r>
          </a:p>
          <a:p>
            <a:pPr algn="ctr">
              <a:defRPr/>
            </a:pPr>
            <a:r>
              <a:rPr lang="es-ES_tradnl" sz="1000" b="1" dirty="0">
                <a:latin typeface="Times New Roman" pitchFamily="18" charset="0"/>
                <a:cs typeface="Arial" charset="0"/>
              </a:rPr>
              <a:t>de Incendios</a:t>
            </a:r>
            <a:endParaRPr lang="es-ES" sz="1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6" name="25 Flecha curvada hacia abajo">
            <a:hlinkClick r:id="rId9" action="ppaction://hlinksldjump"/>
          </p:cNvPr>
          <p:cNvSpPr/>
          <p:nvPr/>
        </p:nvSpPr>
        <p:spPr>
          <a:xfrm>
            <a:off x="6715125" y="4714875"/>
            <a:ext cx="357188" cy="142875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385" name="91 Rectángulo"/>
          <p:cNvSpPr>
            <a:spLocks noChangeArrowheads="1"/>
          </p:cNvSpPr>
          <p:nvPr/>
        </p:nvSpPr>
        <p:spPr bwMode="auto">
          <a:xfrm>
            <a:off x="214313" y="630238"/>
            <a:ext cx="3177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PY" b="1" dirty="0" smtClean="0">
                <a:solidFill>
                  <a:schemeClr val="tx2"/>
                </a:solidFill>
                <a:cs typeface="Arial" pitchFamily="34" charset="0"/>
              </a:rPr>
              <a:t>CENTRO DE DATOS - DGIC</a:t>
            </a:r>
            <a:endParaRPr lang="es-ES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ilbox://C%7C/Users/diequin/AppData/Roaming/Thunderbird/Profiles/e3vxkevg.default/Mail/mail.hacienda.gov.py/Inbox?number=975062928&amp;part=1.2&amp;type=image/jpeg&amp;filename=die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1628"/>
            <a:ext cx="6375400" cy="52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1 Rectángulo"/>
          <p:cNvSpPr>
            <a:spLocks noChangeArrowheads="1"/>
          </p:cNvSpPr>
          <p:nvPr/>
        </p:nvSpPr>
        <p:spPr bwMode="auto">
          <a:xfrm>
            <a:off x="214313" y="630238"/>
            <a:ext cx="5369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PY" b="1" dirty="0" smtClean="0">
                <a:solidFill>
                  <a:schemeClr val="tx2"/>
                </a:solidFill>
                <a:cs typeface="Arial" pitchFamily="34" charset="0"/>
              </a:rPr>
              <a:t>RED METROPOLITANA DEL SECTOR PÚBLICO</a:t>
            </a:r>
            <a:endParaRPr lang="es-ES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45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082479" cy="58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80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632</TotalTime>
  <Words>942</Words>
  <Application>Microsoft Office PowerPoint</Application>
  <PresentationFormat>Presentación en pantalla (4:3)</PresentationFormat>
  <Paragraphs>175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Concurrencia</vt:lpstr>
      <vt:lpstr>Técnico</vt:lpstr>
      <vt:lpstr>2_Técnico</vt:lpstr>
      <vt:lpstr>1_Técnico</vt:lpstr>
      <vt:lpstr>Ministerio de Hacienda</vt:lpstr>
      <vt:lpstr>Contenido</vt:lpstr>
      <vt:lpstr>Ley 1.535/99 de Administración Financiera del Estado</vt:lpstr>
      <vt:lpstr>Sistemas para los OEE</vt:lpstr>
      <vt:lpstr>Sistemas para los OEE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Asistencia al Usuario</vt:lpstr>
      <vt:lpstr>Presentación de PowerPoint</vt:lpstr>
      <vt:lpstr>Presentación de PowerPoint</vt:lpstr>
      <vt:lpstr>Como acceder al SIAU?</vt:lpstr>
      <vt:lpstr>Como registrarse en el SIAU</vt:lpstr>
      <vt:lpstr>Como crear un ticket?</vt:lpstr>
      <vt:lpstr>Como crear un ticket?</vt:lpstr>
      <vt:lpstr>Como revisar mis tickets?</vt:lpstr>
      <vt:lpstr>Como revisar mis tickets?</vt:lpstr>
      <vt:lpstr>Como revisar mis tickets?</vt:lpstr>
      <vt:lpstr>Como cerrar mis tickets?</vt:lpstr>
      <vt:lpstr>Como cerrar mis tickets?</vt:lpstr>
      <vt:lpstr>Como cerrar mis tickets?</vt:lpstr>
      <vt:lpstr>Presentación de PowerPoint</vt:lpstr>
      <vt:lpstr>Tickets por Sistemas</vt:lpstr>
      <vt:lpstr>Tickets por Entidades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diego_quintana</dc:creator>
  <cp:lastModifiedBy>Diego Quintana</cp:lastModifiedBy>
  <cp:revision>54</cp:revision>
  <cp:lastPrinted>2011-09-21T16:24:54Z</cp:lastPrinted>
  <dcterms:created xsi:type="dcterms:W3CDTF">2008-11-07T16:51:19Z</dcterms:created>
  <dcterms:modified xsi:type="dcterms:W3CDTF">2011-09-22T03:17:11Z</dcterms:modified>
</cp:coreProperties>
</file>