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5" r:id="rId2"/>
  </p:sldMasterIdLst>
  <p:notesMasterIdLst>
    <p:notesMasterId r:id="rId38"/>
  </p:notesMasterIdLst>
  <p:handoutMasterIdLst>
    <p:handoutMasterId r:id="rId39"/>
  </p:handoutMasterIdLst>
  <p:sldIdLst>
    <p:sldId id="477" r:id="rId3"/>
    <p:sldId id="480" r:id="rId4"/>
    <p:sldId id="482" r:id="rId5"/>
    <p:sldId id="483" r:id="rId6"/>
    <p:sldId id="484" r:id="rId7"/>
    <p:sldId id="485" r:id="rId8"/>
    <p:sldId id="492" r:id="rId9"/>
    <p:sldId id="494" r:id="rId10"/>
    <p:sldId id="495" r:id="rId11"/>
    <p:sldId id="402" r:id="rId12"/>
    <p:sldId id="475" r:id="rId13"/>
    <p:sldId id="408" r:id="rId14"/>
    <p:sldId id="435" r:id="rId15"/>
    <p:sldId id="439" r:id="rId16"/>
    <p:sldId id="498" r:id="rId17"/>
    <p:sldId id="499" r:id="rId18"/>
    <p:sldId id="446" r:id="rId19"/>
    <p:sldId id="409" r:id="rId20"/>
    <p:sldId id="447" r:id="rId21"/>
    <p:sldId id="449" r:id="rId22"/>
    <p:sldId id="452" r:id="rId23"/>
    <p:sldId id="453" r:id="rId24"/>
    <p:sldId id="463" r:id="rId25"/>
    <p:sldId id="468" r:id="rId26"/>
    <p:sldId id="471" r:id="rId27"/>
    <p:sldId id="472" r:id="rId28"/>
    <p:sldId id="473" r:id="rId29"/>
    <p:sldId id="476" r:id="rId30"/>
    <p:sldId id="478" r:id="rId31"/>
    <p:sldId id="442" r:id="rId32"/>
    <p:sldId id="443" r:id="rId33"/>
    <p:sldId id="444" r:id="rId34"/>
    <p:sldId id="445" r:id="rId35"/>
    <p:sldId id="465" r:id="rId36"/>
    <p:sldId id="479" r:id="rId37"/>
  </p:sldIdLst>
  <p:sldSz cx="9144000" cy="6858000" type="screen4x3"/>
  <p:notesSz cx="6797675" cy="9926638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9933"/>
    <a:srgbClr val="A0A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3554" autoAdjust="0"/>
  </p:normalViewPr>
  <p:slideViewPr>
    <p:cSldViewPr>
      <p:cViewPr>
        <p:scale>
          <a:sx n="80" d="100"/>
          <a:sy n="80" d="100"/>
        </p:scale>
        <p:origin x="-78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1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71720-7E61-421C-90AF-2AE57AE0FF69}" type="doc">
      <dgm:prSet loTypeId="urn:microsoft.com/office/officeart/2005/8/layout/arrow2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s-PY"/>
        </a:p>
      </dgm:t>
    </dgm:pt>
    <dgm:pt modelId="{E1F1A2AE-1C12-4034-8266-3E90B978582F}">
      <dgm:prSet custT="1"/>
      <dgm:spPr/>
      <dgm:t>
        <a:bodyPr/>
        <a:lstStyle/>
        <a:p>
          <a:endParaRPr lang="es-PY" sz="1200" dirty="0"/>
        </a:p>
      </dgm:t>
    </dgm:pt>
    <dgm:pt modelId="{22AD739B-A6E2-4EF2-8107-0852BFBAB37E}">
      <dgm:prSet custT="1"/>
      <dgm:spPr/>
      <dgm:t>
        <a:bodyPr/>
        <a:lstStyle/>
        <a:p>
          <a:endParaRPr lang="es-PY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1423C5-524A-44ED-B846-721CD98A6DE0}" type="sibTrans" cxnId="{D5B27C4D-9D0D-4EEC-A6A3-A448BBCA7C6E}">
      <dgm:prSet/>
      <dgm:spPr/>
      <dgm:t>
        <a:bodyPr/>
        <a:lstStyle/>
        <a:p>
          <a:endParaRPr lang="es-PY"/>
        </a:p>
      </dgm:t>
    </dgm:pt>
    <dgm:pt modelId="{86309E24-56D7-49D4-823F-A7B26E7056F0}" type="parTrans" cxnId="{D5B27C4D-9D0D-4EEC-A6A3-A448BBCA7C6E}">
      <dgm:prSet/>
      <dgm:spPr/>
      <dgm:t>
        <a:bodyPr/>
        <a:lstStyle/>
        <a:p>
          <a:endParaRPr lang="es-PY"/>
        </a:p>
      </dgm:t>
    </dgm:pt>
    <dgm:pt modelId="{5D4E2B41-A0E9-45AE-962F-E24136CCC4B3}" type="sibTrans" cxnId="{3ED10159-0423-4325-8876-A06BEEE447D9}">
      <dgm:prSet/>
      <dgm:spPr/>
      <dgm:t>
        <a:bodyPr/>
        <a:lstStyle/>
        <a:p>
          <a:endParaRPr lang="es-PY"/>
        </a:p>
      </dgm:t>
    </dgm:pt>
    <dgm:pt modelId="{231F6A17-55D7-472E-8F31-D64F9BEE14B6}" type="parTrans" cxnId="{3ED10159-0423-4325-8876-A06BEEE447D9}">
      <dgm:prSet/>
      <dgm:spPr/>
      <dgm:t>
        <a:bodyPr/>
        <a:lstStyle/>
        <a:p>
          <a:endParaRPr lang="es-PY"/>
        </a:p>
      </dgm:t>
    </dgm:pt>
    <dgm:pt modelId="{2CCA78D8-0CDC-4CD9-9D80-F5709D561FB6}">
      <dgm:prSet custT="1"/>
      <dgm:spPr/>
      <dgm:t>
        <a:bodyPr/>
        <a:lstStyle/>
        <a:p>
          <a:endParaRPr lang="es-PY" sz="1200" dirty="0"/>
        </a:p>
      </dgm:t>
    </dgm:pt>
    <dgm:pt modelId="{BEDE5B4F-E069-4F7E-8B0E-5712808BA632}">
      <dgm:prSet phldrT="[Texto]" custT="1"/>
      <dgm:spPr/>
      <dgm:t>
        <a:bodyPr/>
        <a:lstStyle/>
        <a:p>
          <a:endParaRPr lang="es-PY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635A87-5490-4C28-BBB2-87FD7A11C0DF}" type="sibTrans" cxnId="{C9287AAC-56EE-439D-994B-31FDCC9EA65D}">
      <dgm:prSet/>
      <dgm:spPr/>
      <dgm:t>
        <a:bodyPr/>
        <a:lstStyle/>
        <a:p>
          <a:endParaRPr lang="es-PY"/>
        </a:p>
      </dgm:t>
    </dgm:pt>
    <dgm:pt modelId="{950C7502-72F6-4F4F-865C-03CF47B483B2}" type="parTrans" cxnId="{C9287AAC-56EE-439D-994B-31FDCC9EA65D}">
      <dgm:prSet/>
      <dgm:spPr/>
      <dgm:t>
        <a:bodyPr/>
        <a:lstStyle/>
        <a:p>
          <a:endParaRPr lang="es-PY"/>
        </a:p>
      </dgm:t>
    </dgm:pt>
    <dgm:pt modelId="{5A01E1D8-96BC-4262-B877-B4BC8F907739}" type="sibTrans" cxnId="{44DBA55D-A1B7-4CFF-9250-69FD6F957C6E}">
      <dgm:prSet/>
      <dgm:spPr/>
      <dgm:t>
        <a:bodyPr/>
        <a:lstStyle/>
        <a:p>
          <a:endParaRPr lang="es-PY"/>
        </a:p>
      </dgm:t>
    </dgm:pt>
    <dgm:pt modelId="{9C9C2CBD-4146-49B1-8D36-9A7A352CF526}" type="parTrans" cxnId="{44DBA55D-A1B7-4CFF-9250-69FD6F957C6E}">
      <dgm:prSet/>
      <dgm:spPr/>
      <dgm:t>
        <a:bodyPr/>
        <a:lstStyle/>
        <a:p>
          <a:endParaRPr lang="es-PY"/>
        </a:p>
      </dgm:t>
    </dgm:pt>
    <dgm:pt modelId="{F40B4FC5-23E8-4BEE-9201-39AFB07152D4}">
      <dgm:prSet custT="1"/>
      <dgm:spPr/>
      <dgm:t>
        <a:bodyPr/>
        <a:lstStyle/>
        <a:p>
          <a:pPr algn="l"/>
          <a:endParaRPr lang="es-PY" sz="1200" dirty="0"/>
        </a:p>
      </dgm:t>
    </dgm:pt>
    <dgm:pt modelId="{9932CD33-FD8A-4D7B-85FD-F5F87DD6C478}">
      <dgm:prSet phldrT="[Texto]" custT="1"/>
      <dgm:spPr/>
      <dgm:t>
        <a:bodyPr/>
        <a:lstStyle/>
        <a:p>
          <a:endParaRPr lang="es-PY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15CB56-03D4-4532-8563-B74B96B4DD2E}" type="sibTrans" cxnId="{97A23273-152D-47CC-97A2-3149673B3956}">
      <dgm:prSet/>
      <dgm:spPr/>
      <dgm:t>
        <a:bodyPr/>
        <a:lstStyle/>
        <a:p>
          <a:endParaRPr lang="es-PY"/>
        </a:p>
      </dgm:t>
    </dgm:pt>
    <dgm:pt modelId="{DD8771D3-BC0D-4A24-A401-C1F52D2366B6}" type="parTrans" cxnId="{97A23273-152D-47CC-97A2-3149673B3956}">
      <dgm:prSet/>
      <dgm:spPr/>
      <dgm:t>
        <a:bodyPr/>
        <a:lstStyle/>
        <a:p>
          <a:endParaRPr lang="es-PY"/>
        </a:p>
      </dgm:t>
    </dgm:pt>
    <dgm:pt modelId="{66B335C5-1C79-4B9B-83E6-14BD53EB1B64}" type="sibTrans" cxnId="{4D45A41E-165A-4AF9-A46E-6029D2553B1B}">
      <dgm:prSet/>
      <dgm:spPr/>
      <dgm:t>
        <a:bodyPr/>
        <a:lstStyle/>
        <a:p>
          <a:endParaRPr lang="es-PY"/>
        </a:p>
      </dgm:t>
    </dgm:pt>
    <dgm:pt modelId="{3E154FD2-E78E-45DB-B1EF-91B1A3D50E8A}" type="parTrans" cxnId="{4D45A41E-165A-4AF9-A46E-6029D2553B1B}">
      <dgm:prSet/>
      <dgm:spPr/>
      <dgm:t>
        <a:bodyPr/>
        <a:lstStyle/>
        <a:p>
          <a:endParaRPr lang="es-PY"/>
        </a:p>
      </dgm:t>
    </dgm:pt>
    <dgm:pt modelId="{91D93F14-37C8-4CAC-80C4-6AD79C39CB8A}">
      <dgm:prSet custT="1"/>
      <dgm:spPr/>
      <dgm:t>
        <a:bodyPr/>
        <a:lstStyle/>
        <a:p>
          <a:pPr algn="l"/>
          <a:endParaRPr lang="es-PY" sz="1200" dirty="0"/>
        </a:p>
      </dgm:t>
    </dgm:pt>
    <dgm:pt modelId="{9BCB3DAC-0811-4D57-A5C6-86D831CC0B7A}">
      <dgm:prSet phldrT="[Texto]" custT="1"/>
      <dgm:spPr/>
      <dgm:t>
        <a:bodyPr/>
        <a:lstStyle/>
        <a:p>
          <a:endParaRPr lang="es-PY" sz="1200" dirty="0"/>
        </a:p>
      </dgm:t>
    </dgm:pt>
    <dgm:pt modelId="{44050B9F-73B0-475C-8835-18026D4F762D}" type="sibTrans" cxnId="{6DCB11E6-7A37-4FF8-BA4C-8BA5AA669CE4}">
      <dgm:prSet/>
      <dgm:spPr/>
      <dgm:t>
        <a:bodyPr/>
        <a:lstStyle/>
        <a:p>
          <a:endParaRPr lang="es-PY"/>
        </a:p>
      </dgm:t>
    </dgm:pt>
    <dgm:pt modelId="{30E9BAAA-A22D-4CFA-BB23-034C853525B6}" type="parTrans" cxnId="{6DCB11E6-7A37-4FF8-BA4C-8BA5AA669CE4}">
      <dgm:prSet/>
      <dgm:spPr/>
      <dgm:t>
        <a:bodyPr/>
        <a:lstStyle/>
        <a:p>
          <a:endParaRPr lang="es-PY"/>
        </a:p>
      </dgm:t>
    </dgm:pt>
    <dgm:pt modelId="{D90D4159-AA91-4B9C-8423-8FCDA30F1150}" type="sibTrans" cxnId="{A5EF0CE2-BADD-49D4-AE4A-65FDC0FD9325}">
      <dgm:prSet/>
      <dgm:spPr/>
      <dgm:t>
        <a:bodyPr/>
        <a:lstStyle/>
        <a:p>
          <a:endParaRPr lang="es-PY"/>
        </a:p>
      </dgm:t>
    </dgm:pt>
    <dgm:pt modelId="{FF82D4E3-B96E-41B4-BE0E-0ECA81C4797F}" type="parTrans" cxnId="{A5EF0CE2-BADD-49D4-AE4A-65FDC0FD9325}">
      <dgm:prSet/>
      <dgm:spPr/>
      <dgm:t>
        <a:bodyPr/>
        <a:lstStyle/>
        <a:p>
          <a:endParaRPr lang="es-PY"/>
        </a:p>
      </dgm:t>
    </dgm:pt>
    <dgm:pt modelId="{C17DC662-B50D-47E1-BBA6-7C581CF3376C}" type="pres">
      <dgm:prSet presAssocID="{CB171720-7E61-421C-90AF-2AE57AE0FF6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B1E9CAC9-A403-4B3C-B69D-D6BFBF8540B0}" type="pres">
      <dgm:prSet presAssocID="{CB171720-7E61-421C-90AF-2AE57AE0FF69}" presName="arrow" presStyleLbl="bgShp" presStyleIdx="0" presStyleCnt="1"/>
      <dgm:spPr/>
    </dgm:pt>
    <dgm:pt modelId="{E8D9E18C-AB4E-46C5-9FD6-C53D4017D217}" type="pres">
      <dgm:prSet presAssocID="{CB171720-7E61-421C-90AF-2AE57AE0FF69}" presName="arrowDiagram4" presStyleCnt="0"/>
      <dgm:spPr/>
    </dgm:pt>
    <dgm:pt modelId="{3B344158-74E5-46E4-B355-1F8F1859884F}" type="pres">
      <dgm:prSet presAssocID="{9BCB3DAC-0811-4D57-A5C6-86D831CC0B7A}" presName="bullet4a" presStyleLbl="node1" presStyleIdx="0" presStyleCnt="4"/>
      <dgm:spPr/>
    </dgm:pt>
    <dgm:pt modelId="{4B504A40-93A4-4BB0-9CEA-E46AFA0A8518}" type="pres">
      <dgm:prSet presAssocID="{9BCB3DAC-0811-4D57-A5C6-86D831CC0B7A}" presName="textBox4a" presStyleLbl="revTx" presStyleIdx="0" presStyleCnt="4" custScaleX="129285" custLinFactY="24735" custLinFactNeighborX="-17133" custLinFactNeighborY="10000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CEFC641-9510-4429-B950-FCC8577672FD}" type="pres">
      <dgm:prSet presAssocID="{9932CD33-FD8A-4D7B-85FD-F5F87DD6C478}" presName="bullet4b" presStyleLbl="node1" presStyleIdx="1" presStyleCnt="4"/>
      <dgm:spPr/>
    </dgm:pt>
    <dgm:pt modelId="{DE7671C8-45C0-43D7-9376-19EA41BB32A2}" type="pres">
      <dgm:prSet presAssocID="{9932CD33-FD8A-4D7B-85FD-F5F87DD6C47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DB2E3707-2EEC-4EB2-A14A-3084E104C5F3}" type="pres">
      <dgm:prSet presAssocID="{BEDE5B4F-E069-4F7E-8B0E-5712808BA632}" presName="bullet4c" presStyleLbl="node1" presStyleIdx="2" presStyleCnt="4"/>
      <dgm:spPr/>
    </dgm:pt>
    <dgm:pt modelId="{7C89A546-9C83-4F95-A8B8-2949FFA524A4}" type="pres">
      <dgm:prSet presAssocID="{BEDE5B4F-E069-4F7E-8B0E-5712808BA632}" presName="textBox4c" presStyleLbl="revTx" presStyleIdx="2" presStyleCnt="4" custScaleX="9988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1C2AE55-A25D-4259-A10B-4DE16ACFCE56}" type="pres">
      <dgm:prSet presAssocID="{22AD739B-A6E2-4EF2-8107-0852BFBAB37E}" presName="bullet4d" presStyleLbl="node1" presStyleIdx="3" presStyleCnt="4"/>
      <dgm:spPr/>
    </dgm:pt>
    <dgm:pt modelId="{25A5B967-4470-42A5-A637-4F6E58B29222}" type="pres">
      <dgm:prSet presAssocID="{22AD739B-A6E2-4EF2-8107-0852BFBAB37E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97A23273-152D-47CC-97A2-3149673B3956}" srcId="{CB171720-7E61-421C-90AF-2AE57AE0FF69}" destId="{9932CD33-FD8A-4D7B-85FD-F5F87DD6C478}" srcOrd="1" destOrd="0" parTransId="{DD8771D3-BC0D-4A24-A401-C1F52D2366B6}" sibTransId="{A815CB56-03D4-4532-8563-B74B96B4DD2E}"/>
    <dgm:cxn modelId="{4D45A41E-165A-4AF9-A46E-6029D2553B1B}" srcId="{9932CD33-FD8A-4D7B-85FD-F5F87DD6C478}" destId="{F40B4FC5-23E8-4BEE-9201-39AFB07152D4}" srcOrd="0" destOrd="0" parTransId="{3E154FD2-E78E-45DB-B1EF-91B1A3D50E8A}" sibTransId="{66B335C5-1C79-4B9B-83E6-14BD53EB1B64}"/>
    <dgm:cxn modelId="{44DBA55D-A1B7-4CFF-9250-69FD6F957C6E}" srcId="{BEDE5B4F-E069-4F7E-8B0E-5712808BA632}" destId="{2CCA78D8-0CDC-4CD9-9D80-F5709D561FB6}" srcOrd="0" destOrd="0" parTransId="{9C9C2CBD-4146-49B1-8D36-9A7A352CF526}" sibTransId="{5A01E1D8-96BC-4262-B877-B4BC8F907739}"/>
    <dgm:cxn modelId="{B56E628B-5251-4390-A30A-6535E070CA8E}" type="presOf" srcId="{CB171720-7E61-421C-90AF-2AE57AE0FF69}" destId="{C17DC662-B50D-47E1-BBA6-7C581CF3376C}" srcOrd="0" destOrd="0" presId="urn:microsoft.com/office/officeart/2005/8/layout/arrow2"/>
    <dgm:cxn modelId="{EEAFF9F0-0C4B-495F-9965-D0B351BCECA0}" type="presOf" srcId="{2CCA78D8-0CDC-4CD9-9D80-F5709D561FB6}" destId="{7C89A546-9C83-4F95-A8B8-2949FFA524A4}" srcOrd="0" destOrd="1" presId="urn:microsoft.com/office/officeart/2005/8/layout/arrow2"/>
    <dgm:cxn modelId="{B52B91B7-9818-41CB-93E7-197475928EB5}" type="presOf" srcId="{22AD739B-A6E2-4EF2-8107-0852BFBAB37E}" destId="{25A5B967-4470-42A5-A637-4F6E58B29222}" srcOrd="0" destOrd="0" presId="urn:microsoft.com/office/officeart/2005/8/layout/arrow2"/>
    <dgm:cxn modelId="{889C17FD-4C87-4394-9394-879789C1B834}" type="presOf" srcId="{F40B4FC5-23E8-4BEE-9201-39AFB07152D4}" destId="{DE7671C8-45C0-43D7-9376-19EA41BB32A2}" srcOrd="0" destOrd="1" presId="urn:microsoft.com/office/officeart/2005/8/layout/arrow2"/>
    <dgm:cxn modelId="{74E1386D-F6AF-44D6-80AB-F917C0A532D6}" type="presOf" srcId="{9BCB3DAC-0811-4D57-A5C6-86D831CC0B7A}" destId="{4B504A40-93A4-4BB0-9CEA-E46AFA0A8518}" srcOrd="0" destOrd="0" presId="urn:microsoft.com/office/officeart/2005/8/layout/arrow2"/>
    <dgm:cxn modelId="{3ED10159-0423-4325-8876-A06BEEE447D9}" srcId="{22AD739B-A6E2-4EF2-8107-0852BFBAB37E}" destId="{E1F1A2AE-1C12-4034-8266-3E90B978582F}" srcOrd="0" destOrd="0" parTransId="{231F6A17-55D7-472E-8F31-D64F9BEE14B6}" sibTransId="{5D4E2B41-A0E9-45AE-962F-E24136CCC4B3}"/>
    <dgm:cxn modelId="{D5B27C4D-9D0D-4EEC-A6A3-A448BBCA7C6E}" srcId="{CB171720-7E61-421C-90AF-2AE57AE0FF69}" destId="{22AD739B-A6E2-4EF2-8107-0852BFBAB37E}" srcOrd="3" destOrd="0" parTransId="{86309E24-56D7-49D4-823F-A7B26E7056F0}" sibTransId="{451423C5-524A-44ED-B846-721CD98A6DE0}"/>
    <dgm:cxn modelId="{6DCB11E6-7A37-4FF8-BA4C-8BA5AA669CE4}" srcId="{CB171720-7E61-421C-90AF-2AE57AE0FF69}" destId="{9BCB3DAC-0811-4D57-A5C6-86D831CC0B7A}" srcOrd="0" destOrd="0" parTransId="{30E9BAAA-A22D-4CFA-BB23-034C853525B6}" sibTransId="{44050B9F-73B0-475C-8835-18026D4F762D}"/>
    <dgm:cxn modelId="{CE4A5624-197B-486A-9F41-B6550B03E12C}" type="presOf" srcId="{E1F1A2AE-1C12-4034-8266-3E90B978582F}" destId="{25A5B967-4470-42A5-A637-4F6E58B29222}" srcOrd="0" destOrd="1" presId="urn:microsoft.com/office/officeart/2005/8/layout/arrow2"/>
    <dgm:cxn modelId="{A5EF0CE2-BADD-49D4-AE4A-65FDC0FD9325}" srcId="{9BCB3DAC-0811-4D57-A5C6-86D831CC0B7A}" destId="{91D93F14-37C8-4CAC-80C4-6AD79C39CB8A}" srcOrd="0" destOrd="0" parTransId="{FF82D4E3-B96E-41B4-BE0E-0ECA81C4797F}" sibTransId="{D90D4159-AA91-4B9C-8423-8FCDA30F1150}"/>
    <dgm:cxn modelId="{B90E1B24-A064-460C-9E6F-12B974D8591B}" type="presOf" srcId="{91D93F14-37C8-4CAC-80C4-6AD79C39CB8A}" destId="{4B504A40-93A4-4BB0-9CEA-E46AFA0A8518}" srcOrd="0" destOrd="1" presId="urn:microsoft.com/office/officeart/2005/8/layout/arrow2"/>
    <dgm:cxn modelId="{8BCC510C-D6FE-4760-89EE-93320ED6ACB2}" type="presOf" srcId="{9932CD33-FD8A-4D7B-85FD-F5F87DD6C478}" destId="{DE7671C8-45C0-43D7-9376-19EA41BB32A2}" srcOrd="0" destOrd="0" presId="urn:microsoft.com/office/officeart/2005/8/layout/arrow2"/>
    <dgm:cxn modelId="{415F1B08-317D-40EB-A69E-D718264513FB}" type="presOf" srcId="{BEDE5B4F-E069-4F7E-8B0E-5712808BA632}" destId="{7C89A546-9C83-4F95-A8B8-2949FFA524A4}" srcOrd="0" destOrd="0" presId="urn:microsoft.com/office/officeart/2005/8/layout/arrow2"/>
    <dgm:cxn modelId="{C9287AAC-56EE-439D-994B-31FDCC9EA65D}" srcId="{CB171720-7E61-421C-90AF-2AE57AE0FF69}" destId="{BEDE5B4F-E069-4F7E-8B0E-5712808BA632}" srcOrd="2" destOrd="0" parTransId="{950C7502-72F6-4F4F-865C-03CF47B483B2}" sibTransId="{45635A87-5490-4C28-BBB2-87FD7A11C0DF}"/>
    <dgm:cxn modelId="{9E9198F4-E32C-421E-96F4-EB0C73FEED4A}" type="presParOf" srcId="{C17DC662-B50D-47E1-BBA6-7C581CF3376C}" destId="{B1E9CAC9-A403-4B3C-B69D-D6BFBF8540B0}" srcOrd="0" destOrd="0" presId="urn:microsoft.com/office/officeart/2005/8/layout/arrow2"/>
    <dgm:cxn modelId="{99F8A760-1346-407D-9F55-B4E50168B479}" type="presParOf" srcId="{C17DC662-B50D-47E1-BBA6-7C581CF3376C}" destId="{E8D9E18C-AB4E-46C5-9FD6-C53D4017D217}" srcOrd="1" destOrd="0" presId="urn:microsoft.com/office/officeart/2005/8/layout/arrow2"/>
    <dgm:cxn modelId="{2FBD11BC-6374-485F-91EF-F033C9401BB0}" type="presParOf" srcId="{E8D9E18C-AB4E-46C5-9FD6-C53D4017D217}" destId="{3B344158-74E5-46E4-B355-1F8F1859884F}" srcOrd="0" destOrd="0" presId="urn:microsoft.com/office/officeart/2005/8/layout/arrow2"/>
    <dgm:cxn modelId="{B94843A5-E9D0-42AC-8EEF-927623A6947E}" type="presParOf" srcId="{E8D9E18C-AB4E-46C5-9FD6-C53D4017D217}" destId="{4B504A40-93A4-4BB0-9CEA-E46AFA0A8518}" srcOrd="1" destOrd="0" presId="urn:microsoft.com/office/officeart/2005/8/layout/arrow2"/>
    <dgm:cxn modelId="{948873D4-56E8-4298-A513-253DA34C74E2}" type="presParOf" srcId="{E8D9E18C-AB4E-46C5-9FD6-C53D4017D217}" destId="{FCEFC641-9510-4429-B950-FCC8577672FD}" srcOrd="2" destOrd="0" presId="urn:microsoft.com/office/officeart/2005/8/layout/arrow2"/>
    <dgm:cxn modelId="{070011D2-A6EE-4E33-994C-F4BCF854CBC0}" type="presParOf" srcId="{E8D9E18C-AB4E-46C5-9FD6-C53D4017D217}" destId="{DE7671C8-45C0-43D7-9376-19EA41BB32A2}" srcOrd="3" destOrd="0" presId="urn:microsoft.com/office/officeart/2005/8/layout/arrow2"/>
    <dgm:cxn modelId="{0E835723-460B-4915-A157-D81A0C74382E}" type="presParOf" srcId="{E8D9E18C-AB4E-46C5-9FD6-C53D4017D217}" destId="{DB2E3707-2EEC-4EB2-A14A-3084E104C5F3}" srcOrd="4" destOrd="0" presId="urn:microsoft.com/office/officeart/2005/8/layout/arrow2"/>
    <dgm:cxn modelId="{70D721FE-D3ED-4419-AF63-0D30D33E7513}" type="presParOf" srcId="{E8D9E18C-AB4E-46C5-9FD6-C53D4017D217}" destId="{7C89A546-9C83-4F95-A8B8-2949FFA524A4}" srcOrd="5" destOrd="0" presId="urn:microsoft.com/office/officeart/2005/8/layout/arrow2"/>
    <dgm:cxn modelId="{9CD4AC24-C67A-4A16-8E40-CA330BF62C62}" type="presParOf" srcId="{E8D9E18C-AB4E-46C5-9FD6-C53D4017D217}" destId="{B1C2AE55-A25D-4259-A10B-4DE16ACFCE56}" srcOrd="6" destOrd="0" presId="urn:microsoft.com/office/officeart/2005/8/layout/arrow2"/>
    <dgm:cxn modelId="{5B43D7CA-EED7-4BE0-BC2A-5F90DE51FB69}" type="presParOf" srcId="{E8D9E18C-AB4E-46C5-9FD6-C53D4017D217}" destId="{25A5B967-4470-42A5-A637-4F6E58B2922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C2341-639B-4AFD-87E6-3F80E4F0B16A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Y"/>
        </a:p>
      </dgm:t>
    </dgm:pt>
    <dgm:pt modelId="{AC86B80F-7167-4301-83F8-22D1927ECB4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Y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</a:t>
          </a:r>
          <a:endParaRPr lang="es-PY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ECA69B-4DCC-4F73-84EE-881DAF5DB444}" type="parTrans" cxnId="{AD34EA8F-EC12-438B-A015-84DF949E6CCA}">
      <dgm:prSet/>
      <dgm:spPr/>
      <dgm:t>
        <a:bodyPr/>
        <a:lstStyle/>
        <a:p>
          <a:endParaRPr lang="es-PY"/>
        </a:p>
      </dgm:t>
    </dgm:pt>
    <dgm:pt modelId="{21BF2533-AE11-47F3-9F7E-4EA72ED4F7DA}" type="sibTrans" cxnId="{AD34EA8F-EC12-438B-A015-84DF949E6CCA}">
      <dgm:prSet/>
      <dgm:spPr/>
      <dgm:t>
        <a:bodyPr/>
        <a:lstStyle/>
        <a:p>
          <a:endParaRPr lang="es-PY"/>
        </a:p>
      </dgm:t>
    </dgm:pt>
    <dgm:pt modelId="{43781388-1B30-42E8-AC84-A43871D87E72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179388" indent="-179388"/>
          <a:r>
            <a:rPr lang="es-PY" sz="1200" dirty="0" smtClean="0"/>
            <a:t>6 Entidades Recaudadoras (ERAS)</a:t>
          </a:r>
          <a:endParaRPr lang="es-PY" sz="1200" dirty="0"/>
        </a:p>
      </dgm:t>
    </dgm:pt>
    <dgm:pt modelId="{A34C385B-F59B-4DEC-A27A-B03C22F35B93}" type="parTrans" cxnId="{3D0056E1-C2A4-4E13-8909-0EA8B903D5E3}">
      <dgm:prSet/>
      <dgm:spPr/>
      <dgm:t>
        <a:bodyPr/>
        <a:lstStyle/>
        <a:p>
          <a:endParaRPr lang="es-PY"/>
        </a:p>
      </dgm:t>
    </dgm:pt>
    <dgm:pt modelId="{CECCE722-1615-4F01-A85E-4182A08CBF32}" type="sibTrans" cxnId="{3D0056E1-C2A4-4E13-8909-0EA8B903D5E3}">
      <dgm:prSet/>
      <dgm:spPr/>
      <dgm:t>
        <a:bodyPr/>
        <a:lstStyle/>
        <a:p>
          <a:endParaRPr lang="es-PY"/>
        </a:p>
      </dgm:t>
    </dgm:pt>
    <dgm:pt modelId="{2C5507DC-2AD1-4A45-84BB-E4EE336784B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Y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DNA</a:t>
          </a:r>
          <a:endParaRPr lang="es-PY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209010-F1CC-4D2F-8466-6E27C4B02631}" type="parTrans" cxnId="{C8507FB4-A720-41C4-8F2D-B10576C0D743}">
      <dgm:prSet/>
      <dgm:spPr/>
      <dgm:t>
        <a:bodyPr/>
        <a:lstStyle/>
        <a:p>
          <a:endParaRPr lang="es-PY"/>
        </a:p>
      </dgm:t>
    </dgm:pt>
    <dgm:pt modelId="{674742FB-65B3-4C22-BE28-3F2B5CC9E35D}" type="sibTrans" cxnId="{C8507FB4-A720-41C4-8F2D-B10576C0D743}">
      <dgm:prSet/>
      <dgm:spPr/>
      <dgm:t>
        <a:bodyPr/>
        <a:lstStyle/>
        <a:p>
          <a:endParaRPr lang="es-PY"/>
        </a:p>
      </dgm:t>
    </dgm:pt>
    <dgm:pt modelId="{07FE66E7-2AEB-4820-9DB5-2B05D22AA11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179388" indent="-179388">
            <a:tabLst>
              <a:tab pos="179388" algn="l"/>
            </a:tabLst>
          </a:pPr>
          <a:r>
            <a:rPr lang="es-PY" sz="1200" dirty="0" smtClean="0"/>
            <a:t>5 Entidades Recaudadoras (ERAS)</a:t>
          </a:r>
          <a:endParaRPr lang="es-PY" sz="1200" dirty="0"/>
        </a:p>
      </dgm:t>
    </dgm:pt>
    <dgm:pt modelId="{89CDAB3D-8B49-4460-9AC6-6DEFCE5DE964}" type="parTrans" cxnId="{401C4EB0-4855-4CB2-8B24-7CAC810F908B}">
      <dgm:prSet/>
      <dgm:spPr/>
      <dgm:t>
        <a:bodyPr/>
        <a:lstStyle/>
        <a:p>
          <a:endParaRPr lang="es-PY"/>
        </a:p>
      </dgm:t>
    </dgm:pt>
    <dgm:pt modelId="{BA1E39F7-37A0-4C95-8D58-FF1594B25E02}" type="sibTrans" cxnId="{401C4EB0-4855-4CB2-8B24-7CAC810F908B}">
      <dgm:prSet/>
      <dgm:spPr/>
      <dgm:t>
        <a:bodyPr/>
        <a:lstStyle/>
        <a:p>
          <a:endParaRPr lang="es-PY"/>
        </a:p>
      </dgm:t>
    </dgm:pt>
    <dgm:pt modelId="{F574081E-7AD4-4264-857C-1EEE86ACB4F9}" type="pres">
      <dgm:prSet presAssocID="{9A4C2341-639B-4AFD-87E6-3F80E4F0B1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Y"/>
        </a:p>
      </dgm:t>
    </dgm:pt>
    <dgm:pt modelId="{E319CF3F-66BF-402C-BF82-17E7B7546219}" type="pres">
      <dgm:prSet presAssocID="{AC86B80F-7167-4301-83F8-22D1927ECB49}" presName="linNode" presStyleCnt="0"/>
      <dgm:spPr/>
      <dgm:t>
        <a:bodyPr/>
        <a:lstStyle/>
        <a:p>
          <a:endParaRPr lang="es-PY"/>
        </a:p>
      </dgm:t>
    </dgm:pt>
    <dgm:pt modelId="{774DF87D-191D-459D-8899-B6A253CB8EFC}" type="pres">
      <dgm:prSet presAssocID="{AC86B80F-7167-4301-83F8-22D1927ECB49}" presName="parentShp" presStyleLbl="node1" presStyleIdx="0" presStyleCnt="2" custScaleY="2160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D2D5FC9D-FE04-4B68-A33D-F042B16746EF}" type="pres">
      <dgm:prSet presAssocID="{AC86B80F-7167-4301-83F8-22D1927ECB49}" presName="childShp" presStyleLbl="bgAccFollowNode1" presStyleIdx="0" presStyleCnt="2" custScaleY="2160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260F2C7E-4F89-475C-A032-2E443AE95DD0}" type="pres">
      <dgm:prSet presAssocID="{21BF2533-AE11-47F3-9F7E-4EA72ED4F7DA}" presName="spacing" presStyleCnt="0"/>
      <dgm:spPr/>
      <dgm:t>
        <a:bodyPr/>
        <a:lstStyle/>
        <a:p>
          <a:endParaRPr lang="es-PY"/>
        </a:p>
      </dgm:t>
    </dgm:pt>
    <dgm:pt modelId="{2F72BAC1-BEB0-4253-A292-AA9CFCDE3FB1}" type="pres">
      <dgm:prSet presAssocID="{2C5507DC-2AD1-4A45-84BB-E4EE336784B3}" presName="linNode" presStyleCnt="0"/>
      <dgm:spPr/>
      <dgm:t>
        <a:bodyPr/>
        <a:lstStyle/>
        <a:p>
          <a:endParaRPr lang="es-PY"/>
        </a:p>
      </dgm:t>
    </dgm:pt>
    <dgm:pt modelId="{8484B3CE-7562-4405-8B12-C17422F46B55}" type="pres">
      <dgm:prSet presAssocID="{2C5507DC-2AD1-4A45-84BB-E4EE336784B3}" presName="parentShp" presStyleLbl="node1" presStyleIdx="1" presStyleCnt="2" custScaleY="2107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D9F8969-3ACE-4A44-BBD4-49402A09AE22}" type="pres">
      <dgm:prSet presAssocID="{2C5507DC-2AD1-4A45-84BB-E4EE336784B3}" presName="childShp" presStyleLbl="bgAccFollowNode1" presStyleIdx="1" presStyleCnt="2" custScaleY="2107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AD34EA8F-EC12-438B-A015-84DF949E6CCA}" srcId="{9A4C2341-639B-4AFD-87E6-3F80E4F0B16A}" destId="{AC86B80F-7167-4301-83F8-22D1927ECB49}" srcOrd="0" destOrd="0" parTransId="{D9ECA69B-4DCC-4F73-84EE-881DAF5DB444}" sibTransId="{21BF2533-AE11-47F3-9F7E-4EA72ED4F7DA}"/>
    <dgm:cxn modelId="{8913257A-1F17-405A-B9B7-78EAF6509267}" type="presOf" srcId="{AC86B80F-7167-4301-83F8-22D1927ECB49}" destId="{774DF87D-191D-459D-8899-B6A253CB8EFC}" srcOrd="0" destOrd="0" presId="urn:microsoft.com/office/officeart/2005/8/layout/vList6"/>
    <dgm:cxn modelId="{2B0C5128-087F-4468-82A8-045BF38CED31}" type="presOf" srcId="{2C5507DC-2AD1-4A45-84BB-E4EE336784B3}" destId="{8484B3CE-7562-4405-8B12-C17422F46B55}" srcOrd="0" destOrd="0" presId="urn:microsoft.com/office/officeart/2005/8/layout/vList6"/>
    <dgm:cxn modelId="{C8507FB4-A720-41C4-8F2D-B10576C0D743}" srcId="{9A4C2341-639B-4AFD-87E6-3F80E4F0B16A}" destId="{2C5507DC-2AD1-4A45-84BB-E4EE336784B3}" srcOrd="1" destOrd="0" parTransId="{EC209010-F1CC-4D2F-8466-6E27C4B02631}" sibTransId="{674742FB-65B3-4C22-BE28-3F2B5CC9E35D}"/>
    <dgm:cxn modelId="{3D0056E1-C2A4-4E13-8909-0EA8B903D5E3}" srcId="{AC86B80F-7167-4301-83F8-22D1927ECB49}" destId="{43781388-1B30-42E8-AC84-A43871D87E72}" srcOrd="0" destOrd="0" parTransId="{A34C385B-F59B-4DEC-A27A-B03C22F35B93}" sibTransId="{CECCE722-1615-4F01-A85E-4182A08CBF32}"/>
    <dgm:cxn modelId="{47B68360-B306-46AA-8A92-35918BDD7C27}" type="presOf" srcId="{9A4C2341-639B-4AFD-87E6-3F80E4F0B16A}" destId="{F574081E-7AD4-4264-857C-1EEE86ACB4F9}" srcOrd="0" destOrd="0" presId="urn:microsoft.com/office/officeart/2005/8/layout/vList6"/>
    <dgm:cxn modelId="{B844883A-8BF7-4790-AE22-D17D40ACBE0E}" type="presOf" srcId="{43781388-1B30-42E8-AC84-A43871D87E72}" destId="{D2D5FC9D-FE04-4B68-A33D-F042B16746EF}" srcOrd="0" destOrd="0" presId="urn:microsoft.com/office/officeart/2005/8/layout/vList6"/>
    <dgm:cxn modelId="{7EA29D8D-B0E9-4DB0-B227-D0A622FEF5E1}" type="presOf" srcId="{07FE66E7-2AEB-4820-9DB5-2B05D22AA11B}" destId="{AD9F8969-3ACE-4A44-BBD4-49402A09AE22}" srcOrd="0" destOrd="0" presId="urn:microsoft.com/office/officeart/2005/8/layout/vList6"/>
    <dgm:cxn modelId="{401C4EB0-4855-4CB2-8B24-7CAC810F908B}" srcId="{2C5507DC-2AD1-4A45-84BB-E4EE336784B3}" destId="{07FE66E7-2AEB-4820-9DB5-2B05D22AA11B}" srcOrd="0" destOrd="0" parTransId="{89CDAB3D-8B49-4460-9AC6-6DEFCE5DE964}" sibTransId="{BA1E39F7-37A0-4C95-8D58-FF1594B25E02}"/>
    <dgm:cxn modelId="{43E871F6-B3D5-4D48-88F0-75ED2F8B8745}" type="presParOf" srcId="{F574081E-7AD4-4264-857C-1EEE86ACB4F9}" destId="{E319CF3F-66BF-402C-BF82-17E7B7546219}" srcOrd="0" destOrd="0" presId="urn:microsoft.com/office/officeart/2005/8/layout/vList6"/>
    <dgm:cxn modelId="{C8744241-BB26-4691-A2BD-6970DBBD3AC2}" type="presParOf" srcId="{E319CF3F-66BF-402C-BF82-17E7B7546219}" destId="{774DF87D-191D-459D-8899-B6A253CB8EFC}" srcOrd="0" destOrd="0" presId="urn:microsoft.com/office/officeart/2005/8/layout/vList6"/>
    <dgm:cxn modelId="{8B8459F1-B38D-40E6-A195-E722B70FE1E3}" type="presParOf" srcId="{E319CF3F-66BF-402C-BF82-17E7B7546219}" destId="{D2D5FC9D-FE04-4B68-A33D-F042B16746EF}" srcOrd="1" destOrd="0" presId="urn:microsoft.com/office/officeart/2005/8/layout/vList6"/>
    <dgm:cxn modelId="{96F7CE42-279B-498A-B427-C1AB260FC213}" type="presParOf" srcId="{F574081E-7AD4-4264-857C-1EEE86ACB4F9}" destId="{260F2C7E-4F89-475C-A032-2E443AE95DD0}" srcOrd="1" destOrd="0" presId="urn:microsoft.com/office/officeart/2005/8/layout/vList6"/>
    <dgm:cxn modelId="{72B43957-3FDB-4E47-80DC-CF91D61B21ED}" type="presParOf" srcId="{F574081E-7AD4-4264-857C-1EEE86ACB4F9}" destId="{2F72BAC1-BEB0-4253-A292-AA9CFCDE3FB1}" srcOrd="2" destOrd="0" presId="urn:microsoft.com/office/officeart/2005/8/layout/vList6"/>
    <dgm:cxn modelId="{C6300DBD-C767-40BC-BB99-D15DC78AA719}" type="presParOf" srcId="{2F72BAC1-BEB0-4253-A292-AA9CFCDE3FB1}" destId="{8484B3CE-7562-4405-8B12-C17422F46B55}" srcOrd="0" destOrd="0" presId="urn:microsoft.com/office/officeart/2005/8/layout/vList6"/>
    <dgm:cxn modelId="{7F4A72E9-4B19-4F67-8F8F-B9FF992C55ED}" type="presParOf" srcId="{2F72BAC1-BEB0-4253-A292-AA9CFCDE3FB1}" destId="{AD9F8969-3ACE-4A44-BBD4-49402A09AE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857A9A-A518-4CC5-966E-312786050CC2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457C411-8FC1-4D3C-8174-3796BE9EA827}">
      <dgm:prSet phldrT="[Texto]"/>
      <dgm:spPr/>
      <dgm:t>
        <a:bodyPr/>
        <a:lstStyle/>
        <a:p>
          <a:pPr algn="ctr"/>
          <a:r>
            <a:rPr lang="es-ES" dirty="0" smtClean="0"/>
            <a:t>CUENTA UNICA DEL TESORO</a:t>
          </a:r>
          <a:endParaRPr lang="es-ES" dirty="0"/>
        </a:p>
      </dgm:t>
    </dgm:pt>
    <dgm:pt modelId="{7793682D-2BD4-423E-895E-AF74C259314B}" type="parTrans" cxnId="{5E43E514-57F1-420B-A2E9-65A147329E4E}">
      <dgm:prSet/>
      <dgm:spPr/>
      <dgm:t>
        <a:bodyPr/>
        <a:lstStyle/>
        <a:p>
          <a:pPr algn="ctr"/>
          <a:endParaRPr lang="es-ES"/>
        </a:p>
      </dgm:t>
    </dgm:pt>
    <dgm:pt modelId="{B7196E94-094B-4480-90F1-5CBD93E6DFF4}" type="sibTrans" cxnId="{5E43E514-57F1-420B-A2E9-65A147329E4E}">
      <dgm:prSet/>
      <dgm:spPr/>
      <dgm:t>
        <a:bodyPr/>
        <a:lstStyle/>
        <a:p>
          <a:pPr algn="ctr"/>
          <a:endParaRPr lang="es-ES"/>
        </a:p>
      </dgm:t>
    </dgm:pt>
    <dgm:pt modelId="{9B905321-8A7E-4462-984B-0CD7B692CE25}" type="pres">
      <dgm:prSet presAssocID="{7A857A9A-A518-4CC5-966E-312786050C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B1265A-F5F1-4E4E-AB11-A2A2001FE585}" type="pres">
      <dgm:prSet presAssocID="{1457C411-8FC1-4D3C-8174-3796BE9EA827}" presName="parentText" presStyleLbl="node1" presStyleIdx="0" presStyleCnt="1" custLinFactNeighborX="345" custLinFactNeighborY="-223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43E514-57F1-420B-A2E9-65A147329E4E}" srcId="{7A857A9A-A518-4CC5-966E-312786050CC2}" destId="{1457C411-8FC1-4D3C-8174-3796BE9EA827}" srcOrd="0" destOrd="0" parTransId="{7793682D-2BD4-423E-895E-AF74C259314B}" sibTransId="{B7196E94-094B-4480-90F1-5CBD93E6DFF4}"/>
    <dgm:cxn modelId="{92292B4B-6E0E-46C0-9BAD-E780B841CB80}" type="presOf" srcId="{1457C411-8FC1-4D3C-8174-3796BE9EA827}" destId="{ACB1265A-F5F1-4E4E-AB11-A2A2001FE585}" srcOrd="0" destOrd="0" presId="urn:microsoft.com/office/officeart/2005/8/layout/vList2"/>
    <dgm:cxn modelId="{0EEAAD63-9A5F-4066-AB34-2525FF6EAD6B}" type="presOf" srcId="{7A857A9A-A518-4CC5-966E-312786050CC2}" destId="{9B905321-8A7E-4462-984B-0CD7B692CE25}" srcOrd="0" destOrd="0" presId="urn:microsoft.com/office/officeart/2005/8/layout/vList2"/>
    <dgm:cxn modelId="{7EDAE922-BFA3-464C-94A8-E656DE8D8031}" type="presParOf" srcId="{9B905321-8A7E-4462-984B-0CD7B692CE25}" destId="{ACB1265A-F5F1-4E4E-AB11-A2A2001FE5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9CAC9-A403-4B3C-B69D-D6BFBF8540B0}">
      <dsp:nvSpPr>
        <dsp:cNvPr id="0" name=""/>
        <dsp:cNvSpPr/>
      </dsp:nvSpPr>
      <dsp:spPr>
        <a:xfrm>
          <a:off x="164307" y="0"/>
          <a:ext cx="7315251" cy="45720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344158-74E5-46E4-B355-1F8F1859884F}">
      <dsp:nvSpPr>
        <dsp:cNvPr id="0" name=""/>
        <dsp:cNvSpPr/>
      </dsp:nvSpPr>
      <dsp:spPr>
        <a:xfrm>
          <a:off x="884859" y="3399762"/>
          <a:ext cx="168250" cy="16825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504A40-93A4-4BB0-9CEA-E46AFA0A8518}">
      <dsp:nvSpPr>
        <dsp:cNvPr id="0" name=""/>
        <dsp:cNvSpPr/>
      </dsp:nvSpPr>
      <dsp:spPr>
        <a:xfrm>
          <a:off x="571502" y="3483888"/>
          <a:ext cx="1617236" cy="108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Y" sz="1200" kern="1200" dirty="0"/>
        </a:p>
      </dsp:txBody>
      <dsp:txXfrm>
        <a:off x="571502" y="3483888"/>
        <a:ext cx="1617236" cy="1088143"/>
      </dsp:txXfrm>
    </dsp:sp>
    <dsp:sp modelId="{FCEFC641-9510-4429-B950-FCC8577672FD}">
      <dsp:nvSpPr>
        <dsp:cNvPr id="0" name=""/>
        <dsp:cNvSpPr/>
      </dsp:nvSpPr>
      <dsp:spPr>
        <a:xfrm>
          <a:off x="2073587" y="2336308"/>
          <a:ext cx="292610" cy="29261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-87227"/>
                <a:satOff val="-13237"/>
                <a:lumOff val="11239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hueOff val="-87227"/>
                <a:satOff val="-13237"/>
                <a:lumOff val="11239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hueOff val="-87227"/>
                <a:satOff val="-13237"/>
                <a:lumOff val="1123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7671C8-45C0-43D7-9376-19EA41BB32A2}">
      <dsp:nvSpPr>
        <dsp:cNvPr id="0" name=""/>
        <dsp:cNvSpPr/>
      </dsp:nvSpPr>
      <dsp:spPr>
        <a:xfrm>
          <a:off x="2219892" y="2482613"/>
          <a:ext cx="1536202" cy="208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Y" sz="1200" kern="1200" dirty="0"/>
        </a:p>
      </dsp:txBody>
      <dsp:txXfrm>
        <a:off x="2219892" y="2482613"/>
        <a:ext cx="1536202" cy="2089418"/>
      </dsp:txXfrm>
    </dsp:sp>
    <dsp:sp modelId="{DB2E3707-2EEC-4EB2-A14A-3084E104C5F3}">
      <dsp:nvSpPr>
        <dsp:cNvPr id="0" name=""/>
        <dsp:cNvSpPr/>
      </dsp:nvSpPr>
      <dsp:spPr>
        <a:xfrm>
          <a:off x="3591502" y="1552662"/>
          <a:ext cx="387708" cy="387708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-174454"/>
                <a:satOff val="-26474"/>
                <a:lumOff val="22477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hueOff val="-174454"/>
                <a:satOff val="-26474"/>
                <a:lumOff val="22477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hueOff val="-174454"/>
                <a:satOff val="-26474"/>
                <a:lumOff val="2247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89A546-9C83-4F95-A8B8-2949FFA524A4}">
      <dsp:nvSpPr>
        <dsp:cNvPr id="0" name=""/>
        <dsp:cNvSpPr/>
      </dsp:nvSpPr>
      <dsp:spPr>
        <a:xfrm>
          <a:off x="3786217" y="1746516"/>
          <a:ext cx="1534482" cy="2825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43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Y" sz="1200" kern="1200" dirty="0"/>
        </a:p>
      </dsp:txBody>
      <dsp:txXfrm>
        <a:off x="3786217" y="1746516"/>
        <a:ext cx="1534482" cy="2825515"/>
      </dsp:txXfrm>
    </dsp:sp>
    <dsp:sp modelId="{B1C2AE55-A25D-4259-A10B-4DE16ACFCE56}">
      <dsp:nvSpPr>
        <dsp:cNvPr id="0" name=""/>
        <dsp:cNvSpPr/>
      </dsp:nvSpPr>
      <dsp:spPr>
        <a:xfrm>
          <a:off x="5244749" y="1034193"/>
          <a:ext cx="519382" cy="519382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-261682"/>
                <a:satOff val="-39711"/>
                <a:lumOff val="33716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hueOff val="-261682"/>
                <a:satOff val="-39711"/>
                <a:lumOff val="33716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hueOff val="-261682"/>
                <a:satOff val="-39711"/>
                <a:lumOff val="3371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A5B967-4470-42A5-A637-4F6E58B29222}">
      <dsp:nvSpPr>
        <dsp:cNvPr id="0" name=""/>
        <dsp:cNvSpPr/>
      </dsp:nvSpPr>
      <dsp:spPr>
        <a:xfrm>
          <a:off x="5504440" y="1293885"/>
          <a:ext cx="1536202" cy="327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1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Y" sz="1200" kern="1200" dirty="0"/>
        </a:p>
      </dsp:txBody>
      <dsp:txXfrm>
        <a:off x="5504440" y="1293885"/>
        <a:ext cx="1536202" cy="32781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D5FC9D-FE04-4B68-A33D-F042B16746EF}">
      <dsp:nvSpPr>
        <dsp:cNvPr id="0" name=""/>
        <dsp:cNvSpPr/>
      </dsp:nvSpPr>
      <dsp:spPr>
        <a:xfrm>
          <a:off x="1171583" y="643010"/>
          <a:ext cx="1757374" cy="58584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9388" lvl="1" indent="-1793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200" kern="1200" dirty="0" smtClean="0"/>
            <a:t>6 Entidades Recaudadoras (ERAS)</a:t>
          </a:r>
          <a:endParaRPr lang="es-PY" sz="1200" kern="1200" dirty="0"/>
        </a:p>
      </dsp:txBody>
      <dsp:txXfrm>
        <a:off x="1171583" y="643010"/>
        <a:ext cx="1757374" cy="585844"/>
      </dsp:txXfrm>
    </dsp:sp>
    <dsp:sp modelId="{774DF87D-191D-459D-8899-B6A253CB8EFC}">
      <dsp:nvSpPr>
        <dsp:cNvPr id="0" name=""/>
        <dsp:cNvSpPr/>
      </dsp:nvSpPr>
      <dsp:spPr>
        <a:xfrm>
          <a:off x="0" y="643010"/>
          <a:ext cx="1171583" cy="585844"/>
        </a:xfrm>
        <a:prstGeom prst="round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</a:t>
          </a:r>
          <a:endParaRPr lang="es-PY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43010"/>
        <a:ext cx="1171583" cy="585844"/>
      </dsp:txXfrm>
    </dsp:sp>
    <dsp:sp modelId="{AD9F8969-3ACE-4A44-BBD4-49402A09AE22}">
      <dsp:nvSpPr>
        <dsp:cNvPr id="0" name=""/>
        <dsp:cNvSpPr/>
      </dsp:nvSpPr>
      <dsp:spPr>
        <a:xfrm>
          <a:off x="1171583" y="1500054"/>
          <a:ext cx="1757374" cy="57157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9388" lvl="1" indent="-1793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79388" algn="l"/>
            </a:tabLst>
          </a:pPr>
          <a:r>
            <a:rPr lang="es-PY" sz="1200" kern="1200" dirty="0" smtClean="0"/>
            <a:t>5 Entidades Recaudadoras (ERAS)</a:t>
          </a:r>
          <a:endParaRPr lang="es-PY" sz="1200" kern="1200" dirty="0"/>
        </a:p>
      </dsp:txBody>
      <dsp:txXfrm>
        <a:off x="1171583" y="1500054"/>
        <a:ext cx="1757374" cy="571579"/>
      </dsp:txXfrm>
    </dsp:sp>
    <dsp:sp modelId="{8484B3CE-7562-4405-8B12-C17422F46B55}">
      <dsp:nvSpPr>
        <dsp:cNvPr id="0" name=""/>
        <dsp:cNvSpPr/>
      </dsp:nvSpPr>
      <dsp:spPr>
        <a:xfrm>
          <a:off x="0" y="1500054"/>
          <a:ext cx="1171583" cy="571579"/>
        </a:xfrm>
        <a:prstGeom prst="roundRect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DNA</a:t>
          </a:r>
          <a:endParaRPr lang="es-PY" sz="1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00054"/>
        <a:ext cx="1171583" cy="5715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1265A-F5F1-4E4E-AB11-A2A2001FE585}">
      <dsp:nvSpPr>
        <dsp:cNvPr id="0" name=""/>
        <dsp:cNvSpPr/>
      </dsp:nvSpPr>
      <dsp:spPr>
        <a:xfrm>
          <a:off x="0" y="0"/>
          <a:ext cx="6096000" cy="52767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CUENTA UNICA DEL TESORO</a:t>
          </a:r>
          <a:endParaRPr lang="es-ES" sz="2200" kern="1200" dirty="0"/>
        </a:p>
      </dsp:txBody>
      <dsp:txXfrm>
        <a:off x="0" y="0"/>
        <a:ext cx="6096000" cy="52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8" rIns="93177" bIns="46588"/>
          <a:lstStyle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3177" tIns="46588" rIns="93177" bIns="46588"/>
          <a:lstStyle>
            <a:extLst/>
          </a:lstStyle>
          <a:p>
            <a:fld id="{31555DB1-8736-42A3-B48D-2B08FB93332A}" type="datetimeFigureOut">
              <a:rPr lang="es-ES" smtClean="0"/>
              <a:pPr/>
              <a:t>22/09/2011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3177" tIns="46588" rIns="93177" bIns="46588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59" cy="496332"/>
          </a:xfrm>
          <a:prstGeom prst="rect">
            <a:avLst/>
          </a:prstGeom>
        </p:spPr>
        <p:txBody>
          <a:bodyPr vert="horz" lIns="93177" tIns="46588" rIns="93177" bIns="46588"/>
          <a:lstStyle>
            <a:extLst/>
          </a:lstStyle>
          <a:p>
            <a:fld id="{5400D380-E0D7-4EB1-B91E-BFCC7DA7F2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028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8" rIns="93177" bIns="46588"/>
          <a:lstStyle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3177" tIns="46588" rIns="93177" bIns="46588"/>
          <a:lstStyle>
            <a:extLst/>
          </a:lstStyle>
          <a:p>
            <a:fld id="{0BDB199F-A56C-4049-BA04-1447030960FF}" type="datetimeFigureOut">
              <a:rPr/>
              <a:pPr/>
              <a:t>28/6/2006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8" rIns="93177" bIns="46588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3177" tIns="46588" rIns="93177" bIns="46588"/>
          <a:lstStyle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59" cy="496332"/>
          </a:xfrm>
          <a:prstGeom prst="rect">
            <a:avLst/>
          </a:prstGeom>
        </p:spPr>
        <p:txBody>
          <a:bodyPr vert="horz" lIns="93177" tIns="46588" rIns="93177" bIns="46588"/>
          <a:lstStyle>
            <a:extLst/>
          </a:lstStyle>
          <a:p>
            <a:fld id="{B3A019F3-8596-4028-9847-CBD3A185B07A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072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10</a:t>
            </a:fld>
            <a:endParaRPr lang="es-P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11</a:t>
            </a:fld>
            <a:endParaRPr lang="es-P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12</a:t>
            </a:fld>
            <a:endParaRPr lang="es-PY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13</a:t>
            </a:fld>
            <a:endParaRPr lang="es-PY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14</a:t>
            </a:fld>
            <a:endParaRPr lang="es-PY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15</a:t>
            </a:fld>
            <a:endParaRPr lang="es-PY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16</a:t>
            </a:fld>
            <a:endParaRPr lang="es-PY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17</a:t>
            </a:fld>
            <a:endParaRPr lang="es-PY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18</a:t>
            </a:fld>
            <a:endParaRPr lang="es-PY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19</a:t>
            </a:fld>
            <a:endParaRPr lang="es-P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</a:t>
            </a:fld>
            <a:endParaRPr lang="es-PY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20</a:t>
            </a:fld>
            <a:endParaRPr lang="es-PY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21</a:t>
            </a:fld>
            <a:endParaRPr lang="es-PY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22</a:t>
            </a:fld>
            <a:endParaRPr lang="es-PY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23</a:t>
            </a:fld>
            <a:endParaRPr lang="es-PY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24</a:t>
            </a:fld>
            <a:endParaRPr lang="es-PY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25</a:t>
            </a:fld>
            <a:endParaRPr lang="es-PY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26</a:t>
            </a:fld>
            <a:endParaRPr lang="es-PY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27</a:t>
            </a:fld>
            <a:endParaRPr lang="es-PY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28</a:t>
            </a:fld>
            <a:endParaRPr lang="es-PY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s-ES" smtClean="0"/>
              <a:pPr/>
              <a:t>29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3</a:t>
            </a:fld>
            <a:endParaRPr lang="es-PY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30</a:t>
            </a:fld>
            <a:endParaRPr lang="es-PY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31</a:t>
            </a:fld>
            <a:endParaRPr lang="es-PY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32</a:t>
            </a:fld>
            <a:endParaRPr lang="es-PY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33</a:t>
            </a:fld>
            <a:endParaRPr lang="es-PY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34</a:t>
            </a:fld>
            <a:endParaRPr lang="es-PY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35</a:t>
            </a:fld>
            <a:endParaRPr lang="es-P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4</a:t>
            </a:fld>
            <a:endParaRPr lang="es-P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5</a:t>
            </a:fld>
            <a:endParaRPr lang="es-P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6</a:t>
            </a:fld>
            <a:endParaRPr lang="es-P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7</a:t>
            </a:fld>
            <a:endParaRPr lang="es-P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8</a:t>
            </a:fld>
            <a:endParaRPr lang="es-P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s-PY" smtClean="0"/>
              <a:pPr/>
              <a:t>9</a:t>
            </a:fld>
            <a:endParaRPr lang="es-P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es-ES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es-ES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es-ES"/>
              <a:t>Haga clic para agregar información del autor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es-ES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28/6/2006</a:t>
            </a:fld>
            <a:endParaRPr kumimoji="0" lang="es-ES"/>
          </a:p>
        </p:txBody>
      </p:sp>
      <p:sp>
        <p:nvSpPr>
          <p:cNvPr id="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1 arriba y 2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1 a la izquierda y 3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3 a la izquierda y 1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dos a la izquierda y 3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3 a la izquierda y 2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pi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es-ES" baseline="0"/>
              <a:t>Logotipo</a:t>
            </a:r>
            <a:r>
              <a:rPr kumimoji="0" lang="es-ES"/>
              <a:t> de la empresa</a:t>
            </a:r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es-ES" baseline="0"/>
              <a:t>Logotipo</a:t>
            </a:r>
            <a:r>
              <a:rPr kumimoji="0" lang="es-ES"/>
              <a:t> de la empresa&gt;</a:t>
            </a:r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es-ES" baseline="0"/>
              <a:t>Logotipo</a:t>
            </a:r>
            <a:r>
              <a:rPr kumimoji="0" lang="es-ES"/>
              <a:t> de la empresa&gt;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es-ES" baseline="0"/>
              <a:t>Logotipo</a:t>
            </a:r>
            <a:r>
              <a:rPr kumimoji="0" lang="es-ES"/>
              <a:t> de la empresa&gt;</a:t>
            </a:r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es-ES" baseline="0"/>
              <a:t>Logotipo</a:t>
            </a:r>
            <a:r>
              <a:rPr kumimoji="0" lang="es-ES"/>
              <a:t> de la empresa&gt;</a:t>
            </a:r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es-ES" baseline="0"/>
              <a:t>Logotipo</a:t>
            </a:r>
            <a:r>
              <a:rPr kumimoji="0" lang="es-ES"/>
              <a:t> de la empresa&gt;</a:t>
            </a:r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es-ES" b="1"/>
            </a:lvl1pPr>
            <a:extLst/>
          </a:lstStyle>
          <a:p>
            <a:pPr lvl="0"/>
            <a:r>
              <a:rPr kumimoji="0" lang="es-ES"/>
              <a:t>Cantidad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es-ES" b="1"/>
            </a:lvl1pPr>
            <a:extLst/>
          </a:lstStyle>
          <a:p>
            <a:pPr lvl="0"/>
            <a:r>
              <a:rPr kumimoji="0" lang="es-ES"/>
              <a:t>Cantidad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es-ES" b="1"/>
            </a:lvl1pPr>
            <a:extLst/>
          </a:lstStyle>
          <a:p>
            <a:pPr lvl="0"/>
            <a:r>
              <a:rPr kumimoji="0" lang="es-ES"/>
              <a:t>Cantidad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es-ES" b="1"/>
            </a:lvl1pPr>
            <a:extLst/>
          </a:lstStyle>
          <a:p>
            <a:pPr lvl="0"/>
            <a:r>
              <a:rPr kumimoji="0" lang="es-ES"/>
              <a:t>Cantidad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es-ES" b="1"/>
            </a:lvl1pPr>
            <a:extLst/>
          </a:lstStyle>
          <a:p>
            <a:pPr lvl="0"/>
            <a:r>
              <a:rPr kumimoji="0" lang="es-ES"/>
              <a:t>Cantidad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es-ES" b="1"/>
            </a:lvl1pPr>
            <a:extLst/>
          </a:lstStyle>
          <a:p>
            <a:pPr lvl="0"/>
            <a:r>
              <a:rPr kumimoji="0" lang="es-ES"/>
              <a:t>Cantidad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es-ES" sz="800" i="1"/>
            </a:lvl1pPr>
            <a:extLst/>
          </a:lstStyle>
          <a:p>
            <a:pPr lvl="0"/>
            <a:r>
              <a:rPr kumimoji="0" lang="es-ES"/>
              <a:t>Fecha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es-ES" sz="800" i="1"/>
            </a:lvl1pPr>
            <a:extLst/>
          </a:lstStyle>
          <a:p>
            <a:pPr lvl="0"/>
            <a:r>
              <a:rPr kumimoji="0" lang="es-ES"/>
              <a:t>Fecha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es-ES" sz="800" i="1"/>
            </a:lvl1pPr>
            <a:extLst/>
          </a:lstStyle>
          <a:p>
            <a:pPr lvl="0"/>
            <a:r>
              <a:rPr kumimoji="0" lang="es-ES"/>
              <a:t>Fecha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es-ES" sz="800" i="1"/>
            </a:lvl1pPr>
            <a:extLst/>
          </a:lstStyle>
          <a:p>
            <a:pPr lvl="0"/>
            <a:r>
              <a:rPr kumimoji="0" lang="es-ES"/>
              <a:t>Fecha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es-ES" sz="800" i="1"/>
            </a:lvl1pPr>
            <a:extLst/>
          </a:lstStyle>
          <a:p>
            <a:pPr lvl="0"/>
            <a:r>
              <a:rPr kumimoji="0" lang="es-ES"/>
              <a:t>Fecha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es-ES" sz="800" i="1"/>
            </a:lvl1pPr>
            <a:extLst/>
          </a:lstStyle>
          <a:p>
            <a:pPr lvl="0"/>
            <a:r>
              <a:rPr kumimoji="0" lang="es-ES"/>
              <a:t>Fecha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es-ES" sz="800"/>
            </a:lvl1pPr>
            <a:extLst/>
          </a:lstStyle>
          <a:p>
            <a:pPr lvl="0"/>
            <a:r>
              <a:rPr kumimoji="0" lang="es-ES"/>
              <a:t>Descripción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es-ES" sz="800"/>
            </a:lvl1pPr>
            <a:extLst/>
          </a:lstStyle>
          <a:p>
            <a:pPr lvl="0"/>
            <a:r>
              <a:rPr kumimoji="0" lang="es-ES"/>
              <a:t>Descripción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es-ES" sz="800"/>
            </a:lvl1pPr>
            <a:extLst/>
          </a:lstStyle>
          <a:p>
            <a:pPr lvl="0"/>
            <a:r>
              <a:rPr kumimoji="0" lang="es-ES"/>
              <a:t>Descripción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es-ES" sz="800"/>
            </a:lvl1pPr>
            <a:extLst/>
          </a:lstStyle>
          <a:p>
            <a:pPr lvl="0"/>
            <a:r>
              <a:rPr kumimoji="0" lang="es-ES"/>
              <a:t>Descripción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es-ES" sz="800"/>
            </a:lvl1pPr>
            <a:extLst/>
          </a:lstStyle>
          <a:p>
            <a:pPr lvl="0"/>
            <a:r>
              <a:rPr kumimoji="0" lang="es-ES"/>
              <a:t>Descripción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es-ES" sz="800"/>
            </a:lvl1pPr>
            <a:extLst/>
          </a:lstStyle>
          <a:p>
            <a:pPr lvl="0"/>
            <a:r>
              <a:rPr kumimoji="0" lang="es-ES"/>
              <a:t>Descripción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es-ES" sz="1200"/>
            </a:lvl1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 baseline="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 baseline="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 baseline="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es-ES" sz="1100"/>
            </a:lvl1pPr>
            <a:extLst/>
          </a:lstStyle>
          <a:p>
            <a:pPr lvl="0"/>
            <a:r>
              <a:rPr kumimoji="0" lang="es-ES"/>
              <a:t>Haga clic para agregar un punto de la agenda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es-ES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Página nº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es-ES" sz="1100"/>
            </a:lvl1pPr>
            <a:extLst/>
          </a:lstStyle>
          <a:p>
            <a:pPr algn="r"/>
            <a:fld id="{F17F374F-8F2E-42FC-B8C0-8EDFCA32CD96}" type="datetime1">
              <a:rPr kumimoji="0" lang="es-ES" sz="1100"/>
              <a:pPr algn="r"/>
              <a:t>22/09/2011</a:t>
            </a:fld>
            <a:endParaRPr kumimoji="0" lang="es-E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es-ES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es-ES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28/6/2006</a:t>
            </a:fld>
            <a:endParaRPr kumimoji="0"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  <a:extLst/>
          </a:lstStyle>
          <a:p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WordPictureWatermark3" descr="ESCUDO M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28" y="4536290"/>
            <a:ext cx="1977384" cy="1989053"/>
          </a:xfrm>
          <a:prstGeom prst="rect">
            <a:avLst/>
          </a:prstGeom>
          <a:ln>
            <a:noFill/>
          </a:ln>
        </p:spPr>
      </p:pic>
      <p:sp>
        <p:nvSpPr>
          <p:cNvPr id="29" name="Rectangle 2"/>
          <p:cNvSpPr>
            <a:spLocks noGrp="1"/>
          </p:cNvSpPr>
          <p:nvPr>
            <p:ph type="title" hasCustomPrompt="1"/>
          </p:nvPr>
        </p:nvSpPr>
        <p:spPr>
          <a:xfrm>
            <a:off x="8501090" y="285728"/>
            <a:ext cx="571472" cy="6500834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pPr eaLnBrk="1" latinLnBrk="0" hangingPunct="1"/>
            <a:r>
              <a:rPr lang="es-ES" dirty="0" smtClean="0"/>
              <a:t>Ministerio de Hacienda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s-PY" smtClean="0"/>
              <a:pPr algn="r"/>
              <a:t>22/09/2011</a:t>
            </a:fld>
            <a:endParaRPr kumimoji="0" lang="es-PY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s-ES" sz="1000" smtClean="0"/>
              <a:pPr algn="r"/>
              <a:t>‹Nº›</a:t>
            </a:fld>
            <a:endParaRPr kumimoji="0" lang="es-ES" sz="100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s-ES" sz="1000">
              <a:solidFill>
                <a:sysClr val="windowText" lastClr="000000"/>
              </a:solidFill>
            </a:endParaRPr>
          </a:p>
        </p:txBody>
      </p:sp>
      <p:sp>
        <p:nvSpPr>
          <p:cNvPr id="8" name="2 Título"/>
          <p:cNvSpPr txBox="1">
            <a:spLocks/>
          </p:cNvSpPr>
          <p:nvPr userDrawn="1"/>
        </p:nvSpPr>
        <p:spPr>
          <a:xfrm rot="16200000">
            <a:off x="4427984" y="2138512"/>
            <a:ext cx="288032" cy="914400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Y" sz="1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MODERNIZACION DEL SISTEMA</a:t>
            </a:r>
            <a:r>
              <a:rPr lang="es-PY" sz="1200" b="0" cap="none" spc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DE PAGOS DE LA TESORERIA GENERAL</a:t>
            </a:r>
            <a:endParaRPr lang="es-PY" sz="1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 userDrawn="1"/>
        </p:nvSpPr>
        <p:spPr>
          <a:xfrm>
            <a:off x="35496" y="6580208"/>
            <a:ext cx="955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Y" sz="1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SSEAF</a:t>
            </a:r>
            <a:r>
              <a:rPr lang="es-PY" sz="1000" b="0" cap="none" spc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DGTP</a:t>
            </a:r>
            <a:endParaRPr lang="es-PY" sz="1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2 a la izquierda y 1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1 a la izquierda y 2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es-ES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encabezado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/>
              <a:pPr algn="r"/>
              <a:t>28/6/2006</a:t>
            </a:fld>
            <a:endParaRPr kumimoji="0" lang="es-E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mailto:dispensatio@gmail.com?subject=Solicitud%20de%20informaci&#243;n%20Paraguay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es-ES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/>
              <a:pPr algn="r"/>
              <a:t>28/6/2006</a:t>
            </a:fld>
            <a:endParaRPr kumimoji="0" lang="es-ES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000"/>
            </a:lvl1pPr>
            <a:extLst/>
          </a:lstStyle>
          <a:p>
            <a:pPr algn="r"/>
            <a:fld id="{256D3EEF-DE4E-429D-8EC4-DDC531AFF587}" type="slidenum">
              <a:rPr kumimoji="0" lang="es-ES" sz="1000"/>
              <a:pPr algn="r"/>
              <a:t>‹Nº›</a:t>
            </a:fld>
            <a:endParaRPr kumimoji="0" lang="es-ES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es-ES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es-ES" sz="100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Paraguay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282" y="6286520"/>
            <a:ext cx="842181" cy="5714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s-ES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es-ES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es-ES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es-ES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es-ES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es-ES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EF7B-BD49-4136-BB62-7C4A6399CE68}" type="datetimeFigureOut">
              <a:rPr lang="es-PY" smtClean="0"/>
              <a:pPr/>
              <a:t>22/09/2011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2088-B7FE-4BD3-98CB-F01EFDBDB853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gif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0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5.xml"/><Relationship Id="rId5" Type="http://schemas.openxmlformats.org/officeDocument/2006/relationships/image" Target="../media/image13.emf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4.xml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4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6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6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286544" cy="2786082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s-ES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MODERNIZACION DEL SISTEMA DE PAGOS DE LA TESORERIA GENERAL E IMPLEMENTACION DE LA CUENTA UNICA DEL TESORO</a:t>
            </a:r>
            <a:endParaRPr lang="es-ES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95668" y="5949280"/>
            <a:ext cx="61286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LIC. BRAULIO FERREIRA, </a:t>
            </a:r>
            <a:r>
              <a:rPr lang="es-E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mba</a:t>
            </a:r>
            <a:endParaRPr lang="es-E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DIRECTOR GENERAL DEL TESORO PÚBLICO</a:t>
            </a:r>
            <a:endParaRPr lang="es-E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1571636" cy="24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9 Imagen" descr="logo_bicentenario pequeñ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733256"/>
            <a:ext cx="1224136" cy="8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1345439" y="4077072"/>
            <a:ext cx="6480720" cy="1224136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PROMOVIENDO LA EFICIENCIA EN LA GESTIÓN DE LA LIQUIDEZ</a:t>
            </a:r>
            <a:endParaRPr kumimoji="0" lang="es-ES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</a:endParaRPr>
          </a:p>
        </p:txBody>
      </p:sp>
      <p:pic>
        <p:nvPicPr>
          <p:cNvPr id="11" name="Picture 6" descr="http://www.ngw.nl/int/zam/images/paragua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747745"/>
            <a:ext cx="1000132" cy="1008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85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7500" lnSpcReduction="20000"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MODERNIZACION DEL SISTEMA DE PAGOS DE LA TESORERIA GENERAL PARA LA IMPLEMENTACION DE LA CUT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36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8670" y="764704"/>
            <a:ext cx="840588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Mejoramiento del Sistema de Tesorería (SITE)</a:t>
            </a:r>
          </a:p>
          <a:p>
            <a:pPr marL="914400" lvl="1" indent="-457200" algn="just">
              <a:buAutoNum type="alphaLcParenR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Módulo de transferencias vía WS con el BCP </a:t>
            </a:r>
          </a:p>
          <a:p>
            <a:pPr marL="914400" lvl="1" indent="-457200" algn="just">
              <a:buAutoNum type="alphaLcParenR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Automatización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del registro contable del ingreso y del egreso de las operaciones de 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DGTP. Conciliación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automática de las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Cuentas</a:t>
            </a:r>
          </a:p>
          <a:p>
            <a:pPr marL="914400" lvl="1" indent="-457200" algn="just">
              <a:buAutoNum type="alphaLcParenR"/>
            </a:pPr>
            <a:r>
              <a:rPr lang="es-ES" dirty="0">
                <a:latin typeface="Arial" pitchFamily="34" charset="0"/>
                <a:cs typeface="Arial" pitchFamily="34" charset="0"/>
              </a:rPr>
              <a:t>Módulo de Administración de Cuentas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Corrientes</a:t>
            </a:r>
          </a:p>
          <a:p>
            <a:pPr marL="914400" lvl="1" indent="-457200" algn="just">
              <a:buAutoNum type="alphaLcParenR"/>
            </a:pPr>
            <a:r>
              <a:rPr lang="es-ES" dirty="0">
                <a:latin typeface="Arial" pitchFamily="34" charset="0"/>
                <a:cs typeface="Arial" pitchFamily="34" charset="0"/>
              </a:rPr>
              <a:t>Incorporación de Cuentas Escriturales a las Solicitudes de Transferencia de Recursos (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STR’s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endParaRPr lang="es-ES" sz="9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Fortalecimiento en la gestión de registración de la recaudación de los ingresos aduaneros, tributarios e institucionales de los OEE de la AC</a:t>
            </a:r>
          </a:p>
          <a:p>
            <a:pPr marL="914400" lvl="1" indent="-457200" algn="just">
              <a:buAutoNum type="alphaLcParenR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MX" dirty="0">
                <a:latin typeface="Arial" pitchFamily="34" charset="0"/>
                <a:cs typeface="Arial" pitchFamily="34" charset="0"/>
              </a:rPr>
              <a:t>y automatización de la recaudación de los ingresos institucionales a través del Banco Nacional de Fomento (BNF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just">
              <a:buAutoNum type="alphaLcParenR"/>
            </a:pPr>
            <a:r>
              <a:rPr lang="es-MX" dirty="0">
                <a:latin typeface="Arial" pitchFamily="34" charset="0"/>
                <a:cs typeface="Arial" pitchFamily="34" charset="0"/>
              </a:rPr>
              <a:t>Registro y automatización de la recaudación de los ingresos tributarios (SSET) y aduaneros (DNA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just">
              <a:buAutoNum type="alphaLcParenR"/>
            </a:pPr>
            <a:endParaRPr lang="es-MX" sz="9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es-MX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Proyecto de Ley “De Modernización Financiera del Estado</a:t>
            </a:r>
            <a:r>
              <a:rPr lang="es-MX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457200" indent="-457200" algn="just">
              <a:buAutoNum type="arabicPeriod"/>
            </a:pPr>
            <a:endParaRPr lang="es-MX" sz="9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es-PY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Implementación del Sistema de Gestión </a:t>
            </a:r>
            <a:r>
              <a:rPr lang="es-PY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PY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Calidad </a:t>
            </a:r>
            <a:r>
              <a:rPr lang="es-PY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bajo la norma ISO 9001:2008 del proceso de transferencia de recursos de la </a:t>
            </a:r>
            <a:r>
              <a:rPr lang="es-PY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DGTP</a:t>
            </a:r>
            <a:endParaRPr lang="es-E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3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EJECUCION DEL PLAN DE IMPLEMENTACION DE LA CUT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xmlns="" val="1601370581"/>
              </p:ext>
            </p:extLst>
          </p:nvPr>
        </p:nvGraphicFramePr>
        <p:xfrm>
          <a:off x="-32" y="764704"/>
          <a:ext cx="764386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85720" y="37651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Dic-10</a:t>
            </a:r>
            <a:endParaRPr lang="es-PY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00166" y="275282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Nov-11</a:t>
            </a:r>
            <a:endParaRPr lang="es-PY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00364" y="2038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Dic-11</a:t>
            </a:r>
            <a:endParaRPr lang="es-PY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86314" y="153838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Feb -12</a:t>
            </a:r>
            <a:endParaRPr lang="es-PY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00990" y="979018"/>
            <a:ext cx="1643042" cy="150019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CUT</a:t>
            </a:r>
          </a:p>
          <a:p>
            <a:pPr algn="ctr"/>
            <a:r>
              <a:rPr lang="es-PY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Gestión eficiente de liquidez</a:t>
            </a:r>
            <a:endParaRPr lang="es-PY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14282" y="4408042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AUTOMATIZACIÓN DE PROCESOS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s-PY" sz="1200" dirty="0" smtClean="0"/>
              <a:t>Automatización del Egreso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s-PY" sz="1200" dirty="0" smtClean="0"/>
              <a:t>Conciliación bancaria automática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s-PY" sz="1200" dirty="0" smtClean="0"/>
              <a:t>Servicio web BCP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s-PY" sz="1200" dirty="0" smtClean="0"/>
              <a:t>Sistema de Cuentas Corrientes SITE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2071670" y="3461632"/>
            <a:ext cx="1536202" cy="2089418"/>
            <a:chOff x="2219892" y="2482613"/>
            <a:chExt cx="1536202" cy="2089418"/>
          </a:xfrm>
        </p:grpSpPr>
        <p:sp>
          <p:nvSpPr>
            <p:cNvPr id="19" name="18 Rectángulo"/>
            <p:cNvSpPr/>
            <p:nvPr/>
          </p:nvSpPr>
          <p:spPr>
            <a:xfrm>
              <a:off x="2219892" y="2482613"/>
              <a:ext cx="1536202" cy="2089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2219892" y="2482613"/>
              <a:ext cx="1536202" cy="2089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048" tIns="0" rIns="0" bIns="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INTERCONEXIÓN MARANGATU – SOFIA - SIAF</a:t>
              </a:r>
              <a:endParaRPr lang="es-PY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Y" sz="1200" kern="1200" dirty="0" smtClean="0"/>
                <a:t>Captura automática de información de la liquidación de los ingresos por concepto (IRACIS, </a:t>
              </a:r>
              <a:r>
                <a:rPr lang="es-PY" sz="1200" kern="1200" dirty="0" err="1" smtClean="0"/>
                <a:t>Imagro</a:t>
              </a:r>
              <a:r>
                <a:rPr lang="es-PY" sz="1200" kern="1200" dirty="0" smtClean="0"/>
                <a:t>, IVA, etc.) para registración en el SIAF.</a:t>
              </a:r>
              <a:endParaRPr lang="es-PY" sz="12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571868" y="2725535"/>
            <a:ext cx="1714512" cy="2825515"/>
            <a:chOff x="3786217" y="1746516"/>
            <a:chExt cx="1534482" cy="2825515"/>
          </a:xfrm>
        </p:grpSpPr>
        <p:sp>
          <p:nvSpPr>
            <p:cNvPr id="22" name="21 Rectángulo"/>
            <p:cNvSpPr/>
            <p:nvPr/>
          </p:nvSpPr>
          <p:spPr>
            <a:xfrm>
              <a:off x="3786217" y="1746516"/>
              <a:ext cx="1534482" cy="28255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3786217" y="1746516"/>
              <a:ext cx="1534482" cy="2825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439" tIns="0" rIns="0" bIns="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AUTOMATIZACIÓN Y BANCARIZACIÓN DE LOS INGRESOS INSTITUCIONALES</a:t>
              </a:r>
              <a:endParaRPr lang="es-PY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Y" sz="1200" kern="1200" dirty="0" smtClean="0"/>
                <a:t>Estandarización de los procesos de recaudación y registración de FF30 (AC)</a:t>
              </a:r>
              <a:endParaRPr lang="es-PY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Y" sz="1200" kern="1200" dirty="0" smtClean="0"/>
                <a:t>Bancarización (BNF) de los ingresos institucionales FF30 (AC)</a:t>
              </a:r>
              <a:endParaRPr lang="es-PY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Y" sz="1200" kern="1200" dirty="0" smtClean="0"/>
                <a:t>Convenio marco con BNF para el acceso e intercambio de información</a:t>
              </a:r>
              <a:endParaRPr lang="es-PY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Y" sz="1200" kern="1200" dirty="0" smtClean="0"/>
                <a:t>Automatización de la registración de los ingresos en el SICO</a:t>
              </a:r>
              <a:endParaRPr lang="es-PY" sz="1200" kern="1200" dirty="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5500694" y="2050588"/>
            <a:ext cx="1714512" cy="1571636"/>
            <a:chOff x="5504440" y="1293885"/>
            <a:chExt cx="1536202" cy="3278146"/>
          </a:xfrm>
        </p:grpSpPr>
        <p:sp>
          <p:nvSpPr>
            <p:cNvPr id="25" name="24 Rectángulo"/>
            <p:cNvSpPr/>
            <p:nvPr/>
          </p:nvSpPr>
          <p:spPr>
            <a:xfrm>
              <a:off x="5504440" y="1293885"/>
              <a:ext cx="1536202" cy="32781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504440" y="1293885"/>
              <a:ext cx="1536202" cy="3278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5210" tIns="0" rIns="0" bIns="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DE PAGOS</a:t>
              </a:r>
              <a:endParaRPr lang="es-PY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Y" sz="1200" kern="1200" dirty="0" smtClean="0"/>
                <a:t>Incorporación de la DGTP al Sistema de Pagos del BCP.</a:t>
              </a:r>
              <a:endParaRPr lang="es-PY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Y" sz="1200" kern="1200" dirty="0" smtClean="0"/>
                <a:t>Pagos electrónicos (SWIFT)</a:t>
              </a:r>
              <a:endParaRPr lang="es-PY" sz="1200" kern="1200" dirty="0"/>
            </a:p>
          </p:txBody>
        </p:sp>
      </p:grpSp>
      <p:sp>
        <p:nvSpPr>
          <p:cNvPr id="3" name="2 Flecha arriba"/>
          <p:cNvSpPr/>
          <p:nvPr/>
        </p:nvSpPr>
        <p:spPr>
          <a:xfrm>
            <a:off x="1744638" y="1740223"/>
            <a:ext cx="379090" cy="89668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7" name="26 Flecha arriba"/>
          <p:cNvSpPr/>
          <p:nvPr/>
        </p:nvSpPr>
        <p:spPr>
          <a:xfrm>
            <a:off x="3275856" y="1475660"/>
            <a:ext cx="379090" cy="51318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8" name="27 Flecha arriba"/>
          <p:cNvSpPr/>
          <p:nvPr/>
        </p:nvSpPr>
        <p:spPr>
          <a:xfrm>
            <a:off x="5076056" y="1200517"/>
            <a:ext cx="379090" cy="31686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9" name="28 Flecha arriba"/>
          <p:cNvSpPr/>
          <p:nvPr/>
        </p:nvSpPr>
        <p:spPr>
          <a:xfrm>
            <a:off x="592510" y="2820343"/>
            <a:ext cx="379090" cy="89668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5 Rectángulo redondeado"/>
          <p:cNvSpPr/>
          <p:nvPr/>
        </p:nvSpPr>
        <p:spPr>
          <a:xfrm>
            <a:off x="1378889" y="1268760"/>
            <a:ext cx="1104879" cy="413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EJECUCION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226761" y="2348880"/>
            <a:ext cx="1104879" cy="413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CUMPLIDO</a:t>
            </a:r>
            <a:endParaRPr lang="es-PY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2912961" y="993617"/>
            <a:ext cx="1104879" cy="413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EJECUCION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4691257" y="764704"/>
            <a:ext cx="1104879" cy="413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EJECUCION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1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  <p:bldP spid="12" grpId="0"/>
      <p:bldP spid="13" grpId="0"/>
      <p:bldP spid="14" grpId="0"/>
      <p:bldP spid="15" grpId="0" animBg="1"/>
      <p:bldP spid="17" grpId="0"/>
      <p:bldP spid="3" grpId="0" animBg="1"/>
      <p:bldP spid="27" grpId="0" animBg="1"/>
      <p:bldP spid="28" grpId="0" animBg="1"/>
      <p:bldP spid="29" grpId="0" animBg="1"/>
      <p:bldP spid="6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1.a. Mejoramiento del SITE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1990" y="1207780"/>
            <a:ext cx="84884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Permitir a la DGTP agrupar varias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OT’s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en REMITOS que permitan pagos masivos, agrupados por banco de destino.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Automatizar las tareas de envío de datos. 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Disminuir los errores derivados de los procesos manuales. </a:t>
            </a:r>
          </a:p>
          <a:p>
            <a:pPr marL="285750" indent="-285750" algn="just">
              <a:buBlip>
                <a:blip r:embed="rId4"/>
              </a:buBlip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Control automatizado de los datos enviados al BCP, restringiendo el envío de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OT’s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aquellas que han superado la verificación.</a:t>
            </a:r>
          </a:p>
          <a:p>
            <a:pPr marL="285750" indent="-285750" algn="just">
              <a:buBlip>
                <a:blip r:embed="rId4"/>
              </a:buBlip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Conocer el estado exacto en que se encuentran las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OT’s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enviadas y recibidas desde y hacia el BCP</a:t>
            </a:r>
          </a:p>
          <a:p>
            <a:pPr marL="285750" indent="-285750" algn="just">
              <a:buBlip>
                <a:blip r:embed="rId4"/>
              </a:buBlip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Módulo de Transferencias vía WS con el BCP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8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1.a. Mejoramiento del SITE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Módulo de Transferencias vía WS con el BCP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6007" y="1052736"/>
            <a:ext cx="8488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ACTUAL</a:t>
            </a:r>
          </a:p>
        </p:txBody>
      </p:sp>
      <p:pic>
        <p:nvPicPr>
          <p:cNvPr id="17" name="3 Imagen" descr="Transferencias-Propuesta-Remito DGTP-BC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804105"/>
            <a:ext cx="8064896" cy="1336863"/>
          </a:xfrm>
          <a:prstGeom prst="rect">
            <a:avLst/>
          </a:prstGeom>
        </p:spPr>
      </p:pic>
      <p:pic>
        <p:nvPicPr>
          <p:cNvPr id="18" name="4 Imagen" descr="Transferencias-Propuesta-Remito BCP-DGT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812" y="3830265"/>
            <a:ext cx="7681548" cy="1443023"/>
          </a:xfrm>
          <a:prstGeom prst="rect">
            <a:avLst/>
          </a:prstGeom>
        </p:spPr>
      </p:pic>
      <p:sp>
        <p:nvSpPr>
          <p:cNvPr id="19" name="5 Flecha curvada hacia la izquierda"/>
          <p:cNvSpPr/>
          <p:nvPr/>
        </p:nvSpPr>
        <p:spPr>
          <a:xfrm>
            <a:off x="8471387" y="2780928"/>
            <a:ext cx="576064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2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build="p" bldLvl="4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1.a. Mejoramiento del SITE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13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Módulo de Transferencias vía WS con el BCP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9983" y="1012666"/>
            <a:ext cx="8488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ACTUAL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23528" y="1412776"/>
            <a:ext cx="8713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En el SITE se confirman los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/>
              </a:rPr>
              <a:t>REMITOS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con sus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OTs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en la pantalla de grabación.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El sistema valida de manera automática los datos de los REMITOS de manera a que si estos datos poseen errores o no serán útiles al BCP, no se guardarán en la BD y emitirá un mensaje de error.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PY" sz="2000" dirty="0">
                <a:latin typeface="Arial" pitchFamily="34" charset="0"/>
                <a:cs typeface="Arial" pitchFamily="34" charset="0"/>
              </a:rPr>
              <a:t>Con este nuevo proceso, se deben seleccionar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(tildar)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 los Remitos a ser enviados al BCP. De esta manera automáticamente se «</a:t>
            </a:r>
            <a:r>
              <a:rPr lang="es-PY" sz="2000" dirty="0" err="1">
                <a:latin typeface="Arial" pitchFamily="34" charset="0"/>
                <a:cs typeface="Arial" pitchFamily="34" charset="0"/>
              </a:rPr>
              <a:t>disponibilizan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» los mismos para el BCP.</a:t>
            </a:r>
          </a:p>
          <a:p>
            <a:pPr algn="just"/>
            <a:endParaRPr lang="es-PY" sz="10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Blip>
                <a:blip r:embed="rId4"/>
              </a:buBlip>
            </a:pPr>
            <a:r>
              <a:rPr lang="es-PY" sz="2000" dirty="0">
                <a:latin typeface="Arial" pitchFamily="34" charset="0"/>
                <a:cs typeface="Arial" pitchFamily="34" charset="0"/>
              </a:rPr>
              <a:t>El usuario ya no interfiere directamente en el proceso. Con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una sola tecla el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sistema envía los datos necesarios mediante el WS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PY" sz="2000" b="1" dirty="0">
                <a:latin typeface="Arial" pitchFamily="34" charset="0"/>
                <a:cs typeface="Arial" pitchFamily="34" charset="0"/>
              </a:rPr>
              <a:t>Método de Contingencia: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El proceso anterior (envío por FTP) se conserva como método alternativo al WS para casos de contingencia, modificándose de manera a que se validen los datos antes de enviarse los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TXTs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al BCP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2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9" grpId="0" build="p" bldLvl="4"/>
      <p:bldP spid="15" grpId="0" build="allAtOnce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0000" lnSpcReduction="20000"/>
          </a:bodyPr>
          <a:lstStyle/>
          <a:p>
            <a:r>
              <a:rPr lang="es-PY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1.a. </a:t>
            </a:r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Mejoramiento del SITE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PAGOS DEL GOBIERNO CENTRAL (PROVEEDORES)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14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285750" y="692696"/>
            <a:ext cx="8642350" cy="0"/>
          </a:xfrm>
          <a:prstGeom prst="line">
            <a:avLst/>
          </a:prstGeom>
          <a:noFill/>
          <a:ln w="25400">
            <a:solidFill>
              <a:srgbClr val="CC1204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676102" y="844452"/>
            <a:ext cx="1784330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PY" sz="1600" b="1" dirty="0" smtClean="0">
                <a:latin typeface="Times New Roman" pitchFamily="18" charset="0"/>
              </a:rPr>
              <a:t>Entidad Bancaria</a:t>
            </a:r>
            <a:endParaRPr lang="es-PY" sz="1600" b="1" dirty="0">
              <a:latin typeface="Times New Roman" pitchFamily="18" charset="0"/>
            </a:endParaRP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4735876" y="692696"/>
            <a:ext cx="0" cy="585789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6532086" y="692696"/>
            <a:ext cx="0" cy="58490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806786" y="1307397"/>
            <a:ext cx="1785950" cy="42862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200" b="1" dirty="0">
                <a:latin typeface="Arial" pitchFamily="34" charset="0"/>
              </a:rPr>
              <a:t>Proceso de Ejecución Presupuestaria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806786" y="1770800"/>
            <a:ext cx="1785950" cy="64928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PY" sz="1200" b="1" dirty="0">
                <a:latin typeface="Arial" pitchFamily="34" charset="0"/>
              </a:rPr>
              <a:t>1.  Plan de Caja</a:t>
            </a:r>
          </a:p>
          <a:p>
            <a:r>
              <a:rPr lang="es-PY" sz="1200" b="1" dirty="0">
                <a:latin typeface="Arial" pitchFamily="34" charset="0"/>
              </a:rPr>
              <a:t>2.  Obligación</a:t>
            </a:r>
          </a:p>
          <a:p>
            <a:r>
              <a:rPr lang="es-PY" sz="1200" b="1" dirty="0">
                <a:latin typeface="Arial" pitchFamily="34" charset="0"/>
              </a:rPr>
              <a:t>3.  </a:t>
            </a:r>
            <a:r>
              <a:rPr lang="es-PY" sz="1200" b="1" dirty="0" smtClean="0">
                <a:latin typeface="Arial" pitchFamily="34" charset="0"/>
              </a:rPr>
              <a:t>STR</a:t>
            </a:r>
            <a:endParaRPr lang="es-PY" sz="1200" b="1" dirty="0">
              <a:latin typeface="Arial" pitchFamily="34" charset="0"/>
            </a:endParaRPr>
          </a:p>
        </p:txBody>
      </p:sp>
      <p:sp>
        <p:nvSpPr>
          <p:cNvPr id="45" name="AutoShape 36"/>
          <p:cNvSpPr>
            <a:spLocks noChangeArrowheads="1"/>
          </p:cNvSpPr>
          <p:nvPr/>
        </p:nvSpPr>
        <p:spPr bwMode="auto">
          <a:xfrm>
            <a:off x="1021100" y="2616763"/>
            <a:ext cx="1357322" cy="504825"/>
          </a:xfrm>
          <a:prstGeom prst="flowChartDocumen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6604094" y="5517158"/>
            <a:ext cx="1571636" cy="648146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 dirty="0">
                <a:latin typeface="Arial" pitchFamily="34" charset="0"/>
              </a:rPr>
              <a:t>Se acredita en la Cuenta del </a:t>
            </a:r>
            <a:r>
              <a:rPr lang="es-PY" sz="1200" b="1" dirty="0" smtClean="0">
                <a:latin typeface="Arial" pitchFamily="34" charset="0"/>
              </a:rPr>
              <a:t>Proveedor</a:t>
            </a:r>
            <a:endParaRPr lang="es-PY" sz="1200" b="1" dirty="0">
              <a:latin typeface="Arial" pitchFamily="34" charset="0"/>
            </a:endParaRPr>
          </a:p>
        </p:txBody>
      </p:sp>
      <p:sp>
        <p:nvSpPr>
          <p:cNvPr id="47" name="AutoShape 37"/>
          <p:cNvSpPr>
            <a:spLocks noChangeArrowheads="1"/>
          </p:cNvSpPr>
          <p:nvPr/>
        </p:nvSpPr>
        <p:spPr bwMode="auto">
          <a:xfrm>
            <a:off x="4958740" y="4426985"/>
            <a:ext cx="1357322" cy="586191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 dirty="0" smtClean="0">
                <a:latin typeface="Arial" pitchFamily="34" charset="0"/>
              </a:rPr>
              <a:t>Procesa Transferencias</a:t>
            </a:r>
            <a:endParaRPr lang="es-PY" sz="1200" b="1" dirty="0">
              <a:latin typeface="Arial" pitchFamily="34" charset="0"/>
            </a:endParaRPr>
          </a:p>
        </p:txBody>
      </p:sp>
      <p:cxnSp>
        <p:nvCxnSpPr>
          <p:cNvPr id="48" name="47 Conector recto de flecha"/>
          <p:cNvCxnSpPr>
            <a:stCxn id="44" idx="2"/>
            <a:endCxn id="45" idx="0"/>
          </p:cNvCxnSpPr>
          <p:nvPr/>
        </p:nvCxnSpPr>
        <p:spPr>
          <a:xfrm>
            <a:off x="1699761" y="2420087"/>
            <a:ext cx="0" cy="196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806786" y="844452"/>
            <a:ext cx="1857388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PY" sz="1600" b="1" dirty="0" smtClean="0">
                <a:latin typeface="Times New Roman" pitchFamily="18" charset="0"/>
              </a:rPr>
              <a:t>Entidades (UAF)</a:t>
            </a:r>
            <a:endParaRPr lang="es-PY" sz="1600" b="1" dirty="0">
              <a:latin typeface="Times New Roman" pitchFamily="18" charset="0"/>
            </a:endParaRPr>
          </a:p>
        </p:txBody>
      </p:sp>
      <p:cxnSp>
        <p:nvCxnSpPr>
          <p:cNvPr id="50" name="54 Forma"/>
          <p:cNvCxnSpPr>
            <a:stCxn id="45" idx="3"/>
          </p:cNvCxnSpPr>
          <p:nvPr/>
        </p:nvCxnSpPr>
        <p:spPr>
          <a:xfrm>
            <a:off x="2378422" y="2869176"/>
            <a:ext cx="1323202" cy="2524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2807050" y="844452"/>
            <a:ext cx="1857388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PY" sz="1600" b="1" dirty="0" smtClean="0">
                <a:latin typeface="Times New Roman" pitchFamily="18" charset="0"/>
              </a:rPr>
              <a:t>MH - DGTP</a:t>
            </a:r>
            <a:endParaRPr lang="es-PY" sz="1600" b="1" dirty="0">
              <a:latin typeface="Times New Roman" pitchFamily="18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8182" y="844452"/>
            <a:ext cx="1509888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PY" sz="1600" b="1" dirty="0" smtClean="0">
                <a:latin typeface="Times New Roman" pitchFamily="18" charset="0"/>
              </a:rPr>
              <a:t>BCP</a:t>
            </a:r>
            <a:endParaRPr lang="es-PY" sz="1600" b="1" dirty="0">
              <a:latin typeface="Times New Roman" pitchFamily="18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2735612" y="692696"/>
            <a:ext cx="0" cy="585789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>
            <a:off x="3021364" y="5321384"/>
            <a:ext cx="1357322" cy="627896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 dirty="0" err="1" smtClean="0">
                <a:latin typeface="Arial" pitchFamily="34" charset="0"/>
              </a:rPr>
              <a:t>Contabilizacion</a:t>
            </a:r>
            <a:r>
              <a:rPr lang="es-PY" sz="1200" b="1" dirty="0" smtClean="0">
                <a:latin typeface="Arial" pitchFamily="34" charset="0"/>
              </a:rPr>
              <a:t> automática del «egreso»</a:t>
            </a:r>
            <a:endParaRPr lang="es-PY" sz="1200" b="1" dirty="0">
              <a:latin typeface="Arial" pitchFamily="34" charset="0"/>
            </a:endParaRPr>
          </a:p>
        </p:txBody>
      </p:sp>
      <p:cxnSp>
        <p:nvCxnSpPr>
          <p:cNvPr id="55" name="83 Forma"/>
          <p:cNvCxnSpPr>
            <a:stCxn id="47" idx="2"/>
            <a:endCxn id="54" idx="3"/>
          </p:cNvCxnSpPr>
          <p:nvPr/>
        </p:nvCxnSpPr>
        <p:spPr>
          <a:xfrm rot="5400000">
            <a:off x="4696966" y="4694897"/>
            <a:ext cx="622156" cy="12587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55 Conector angular"/>
          <p:cNvCxnSpPr>
            <a:endCxn id="47" idx="0"/>
          </p:cNvCxnSpPr>
          <p:nvPr/>
        </p:nvCxnSpPr>
        <p:spPr>
          <a:xfrm>
            <a:off x="4450124" y="4121720"/>
            <a:ext cx="1187277" cy="3052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AutoShape 36"/>
          <p:cNvSpPr>
            <a:spLocks noChangeArrowheads="1"/>
          </p:cNvSpPr>
          <p:nvPr/>
        </p:nvSpPr>
        <p:spPr bwMode="auto">
          <a:xfrm>
            <a:off x="987470" y="5326402"/>
            <a:ext cx="1357322" cy="622878"/>
          </a:xfrm>
          <a:prstGeom prst="flowChartDocumen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100" b="1" dirty="0" smtClean="0">
                <a:latin typeface="Arial" pitchFamily="34" charset="0"/>
              </a:rPr>
              <a:t>Imprime documento del SIAF</a:t>
            </a:r>
            <a:endParaRPr lang="es-PY" sz="1100" b="1" dirty="0">
              <a:latin typeface="Arial" pitchFamily="34" charset="0"/>
            </a:endParaRPr>
          </a:p>
        </p:txBody>
      </p:sp>
      <p:cxnSp>
        <p:nvCxnSpPr>
          <p:cNvPr id="58" name="57 Conector recto de flecha"/>
          <p:cNvCxnSpPr>
            <a:stCxn id="54" idx="1"/>
            <a:endCxn id="57" idx="3"/>
          </p:cNvCxnSpPr>
          <p:nvPr/>
        </p:nvCxnSpPr>
        <p:spPr>
          <a:xfrm flipH="1">
            <a:off x="2344792" y="5635332"/>
            <a:ext cx="676572" cy="2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58 Conector angular"/>
          <p:cNvCxnSpPr>
            <a:stCxn id="47" idx="3"/>
            <a:endCxn id="46" idx="0"/>
          </p:cNvCxnSpPr>
          <p:nvPr/>
        </p:nvCxnSpPr>
        <p:spPr>
          <a:xfrm>
            <a:off x="6316062" y="4720081"/>
            <a:ext cx="1073850" cy="79707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0" name="59 Grupo"/>
          <p:cNvGrpSpPr/>
          <p:nvPr/>
        </p:nvGrpSpPr>
        <p:grpSpPr>
          <a:xfrm>
            <a:off x="2953124" y="3121588"/>
            <a:ext cx="1497000" cy="2000264"/>
            <a:chOff x="2953124" y="3121588"/>
            <a:chExt cx="1497000" cy="2000264"/>
          </a:xfrm>
        </p:grpSpPr>
        <p:grpSp>
          <p:nvGrpSpPr>
            <p:cNvPr id="61" name="60 Grupo"/>
            <p:cNvGrpSpPr/>
            <p:nvPr/>
          </p:nvGrpSpPr>
          <p:grpSpPr>
            <a:xfrm>
              <a:off x="2953124" y="3121588"/>
              <a:ext cx="1497000" cy="2000264"/>
              <a:chOff x="2574934" y="3398506"/>
              <a:chExt cx="1497000" cy="2500330"/>
            </a:xfrm>
            <a:solidFill>
              <a:srgbClr val="FFFF00"/>
            </a:solidFill>
          </p:grpSpPr>
          <p:sp>
            <p:nvSpPr>
              <p:cNvPr id="63" name="62 Documento"/>
              <p:cNvSpPr/>
              <p:nvPr/>
            </p:nvSpPr>
            <p:spPr>
              <a:xfrm>
                <a:off x="2574934" y="3398506"/>
                <a:ext cx="1497000" cy="2500330"/>
              </a:xfrm>
              <a:prstGeom prst="flowChartDocumen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s-PY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OT</a:t>
                </a:r>
                <a:endParaRPr lang="es-PY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AutoShape 37"/>
              <p:cNvSpPr>
                <a:spLocks noChangeArrowheads="1"/>
              </p:cNvSpPr>
              <p:nvPr/>
            </p:nvSpPr>
            <p:spPr bwMode="auto">
              <a:xfrm>
                <a:off x="2698256" y="3857059"/>
                <a:ext cx="1295400" cy="285753"/>
              </a:xfrm>
              <a:prstGeom prst="foldedCorner">
                <a:avLst>
                  <a:gd name="adj" fmla="val 125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13500000">
                  <a:srgbClr val="99995C"/>
                </a:prstShdw>
              </a:effectLst>
            </p:spPr>
            <p:txBody>
              <a:bodyPr anchor="ctr"/>
              <a:lstStyle/>
              <a:p>
                <a:pPr algn="ctr"/>
                <a:r>
                  <a:rPr lang="es-PY" sz="1200" b="1" dirty="0" smtClean="0">
                    <a:latin typeface="Arial" pitchFamily="34" charset="0"/>
                  </a:rPr>
                  <a:t>Proveedor </a:t>
                </a:r>
                <a:endParaRPr lang="es-PY" sz="1200" b="1" dirty="0">
                  <a:latin typeface="Arial" pitchFamily="34" charset="0"/>
                </a:endParaRPr>
              </a:p>
            </p:txBody>
          </p:sp>
          <p:sp>
            <p:nvSpPr>
              <p:cNvPr id="65" name="AutoShape 37"/>
              <p:cNvSpPr>
                <a:spLocks noChangeArrowheads="1"/>
              </p:cNvSpPr>
              <p:nvPr/>
            </p:nvSpPr>
            <p:spPr bwMode="auto">
              <a:xfrm>
                <a:off x="2698256" y="4667147"/>
                <a:ext cx="1295400" cy="465774"/>
              </a:xfrm>
              <a:prstGeom prst="foldedCorner">
                <a:avLst>
                  <a:gd name="adj" fmla="val 125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13500000">
                  <a:srgbClr val="99995C"/>
                </a:prstShdw>
              </a:effectLst>
            </p:spPr>
            <p:txBody>
              <a:bodyPr anchor="ctr"/>
              <a:lstStyle/>
              <a:p>
                <a:pPr algn="ctr"/>
                <a:r>
                  <a:rPr lang="es-PY" sz="1200" b="1" dirty="0" smtClean="0">
                    <a:latin typeface="Arial" pitchFamily="34" charset="0"/>
                  </a:rPr>
                  <a:t>Retenciones y Garantías</a:t>
                </a:r>
                <a:endParaRPr lang="es-PY" sz="1200" b="1" dirty="0">
                  <a:latin typeface="Arial" pitchFamily="34" charset="0"/>
                </a:endParaRPr>
              </a:p>
            </p:txBody>
          </p:sp>
        </p:grpSp>
        <p:sp>
          <p:nvSpPr>
            <p:cNvPr id="62" name="AutoShape 37"/>
            <p:cNvSpPr>
              <a:spLocks noChangeArrowheads="1"/>
            </p:cNvSpPr>
            <p:nvPr/>
          </p:nvSpPr>
          <p:spPr bwMode="auto">
            <a:xfrm>
              <a:off x="3076446" y="3809833"/>
              <a:ext cx="1295400" cy="228602"/>
            </a:xfrm>
            <a:prstGeom prst="foldedCorner">
              <a:avLst>
                <a:gd name="adj" fmla="val 125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 anchor="ctr"/>
            <a:lstStyle/>
            <a:p>
              <a:pPr algn="ctr"/>
              <a:r>
                <a:rPr lang="es-PY" sz="1200" b="1" dirty="0" smtClean="0">
                  <a:latin typeface="Arial" pitchFamily="34" charset="0"/>
                </a:rPr>
                <a:t>DNCP</a:t>
              </a:r>
              <a:endParaRPr lang="es-PY" sz="1200" b="1" dirty="0">
                <a:latin typeface="Arial" pitchFamily="34" charset="0"/>
              </a:endParaRPr>
            </a:p>
          </p:txBody>
        </p:sp>
      </p:grpSp>
      <p:sp>
        <p:nvSpPr>
          <p:cNvPr id="66" name="65 Elipse"/>
          <p:cNvSpPr/>
          <p:nvPr/>
        </p:nvSpPr>
        <p:spPr>
          <a:xfrm>
            <a:off x="2283614" y="2276872"/>
            <a:ext cx="4464496" cy="4264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19256237">
            <a:off x="6012160" y="2276872"/>
            <a:ext cx="840827" cy="33989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CuadroTexto"/>
          <p:cNvSpPr txBox="1"/>
          <p:nvPr/>
        </p:nvSpPr>
        <p:spPr>
          <a:xfrm>
            <a:off x="6852988" y="1307397"/>
            <a:ext cx="20751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</a:t>
            </a:r>
            <a:r>
              <a:rPr lang="es-ES" sz="2800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Service</a:t>
            </a:r>
            <a:endParaRPr lang="es-ES" sz="2800" b="1" i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9" name="6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572430"/>
              </p:ext>
            </p:extLst>
          </p:nvPr>
        </p:nvGraphicFramePr>
        <p:xfrm>
          <a:off x="7140730" y="1860679"/>
          <a:ext cx="1499628" cy="151216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499628"/>
              </a:tblGrid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Estados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0 = INICIAL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1 = CONFIRMADO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2 = DESCARGADO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3 = PROCESADO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4 = RECHAZADO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5 = CONCILIADO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1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7" grpId="0" animBg="1"/>
      <p:bldP spid="66" grpId="0" animBg="1"/>
      <p:bldP spid="67" grpId="0" animBg="1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0000" lnSpcReduction="20000"/>
          </a:bodyPr>
          <a:lstStyle/>
          <a:p>
            <a:r>
              <a:rPr lang="es-PY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1.a. </a:t>
            </a:r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Mejoramiento del SITE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PAGOS DEL GOBIERNO CENTRAL (NOMINA)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15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285750" y="692696"/>
            <a:ext cx="8642350" cy="0"/>
          </a:xfrm>
          <a:prstGeom prst="line">
            <a:avLst/>
          </a:prstGeom>
          <a:noFill/>
          <a:ln w="25400">
            <a:solidFill>
              <a:srgbClr val="CC1204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676102" y="844452"/>
            <a:ext cx="1784330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PY" sz="1600" b="1" dirty="0" smtClean="0">
                <a:latin typeface="Times New Roman" pitchFamily="18" charset="0"/>
              </a:rPr>
              <a:t>Entidad Bancaria</a:t>
            </a:r>
            <a:endParaRPr lang="es-PY" sz="1600" b="1" dirty="0">
              <a:latin typeface="Times New Roman" pitchFamily="18" charset="0"/>
            </a:endParaRP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4788024" y="692696"/>
            <a:ext cx="0" cy="585789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71" name="Line 32"/>
          <p:cNvSpPr>
            <a:spLocks noChangeShapeType="1"/>
          </p:cNvSpPr>
          <p:nvPr/>
        </p:nvSpPr>
        <p:spPr bwMode="auto">
          <a:xfrm>
            <a:off x="6532086" y="692696"/>
            <a:ext cx="0" cy="58490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806786" y="1307397"/>
            <a:ext cx="1785950" cy="42862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200" b="1" dirty="0">
                <a:latin typeface="Arial" pitchFamily="34" charset="0"/>
              </a:rPr>
              <a:t>Proceso de Ejecución Presupuestaria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806786" y="1770800"/>
            <a:ext cx="1785950" cy="82932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PY" sz="1200" b="1" dirty="0">
                <a:latin typeface="Arial" pitchFamily="34" charset="0"/>
              </a:rPr>
              <a:t>1.  Plan de Caja</a:t>
            </a:r>
          </a:p>
          <a:p>
            <a:pPr marL="228600" indent="-228600">
              <a:buAutoNum type="arabicPeriod" startAt="2"/>
            </a:pPr>
            <a:r>
              <a:rPr lang="es-PY" sz="1200" b="1" dirty="0" smtClean="0">
                <a:latin typeface="Arial" pitchFamily="34" charset="0"/>
              </a:rPr>
              <a:t>Obligación</a:t>
            </a:r>
          </a:p>
          <a:p>
            <a:pPr marL="228600" indent="-228600">
              <a:buAutoNum type="arabicPeriod" startAt="2"/>
            </a:pPr>
            <a:r>
              <a:rPr lang="es-PY" sz="1200" b="1" dirty="0" smtClean="0">
                <a:solidFill>
                  <a:srgbClr val="FF0000"/>
                </a:solidFill>
                <a:latin typeface="Arial" pitchFamily="34" charset="0"/>
              </a:rPr>
              <a:t>Orden de Pago</a:t>
            </a:r>
            <a:endParaRPr lang="es-PY" sz="1200" b="1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s-PY" sz="1200" b="1" dirty="0">
                <a:latin typeface="Arial" pitchFamily="34" charset="0"/>
              </a:rPr>
              <a:t>3.  </a:t>
            </a:r>
            <a:r>
              <a:rPr lang="es-PY" sz="1200" b="1" dirty="0" smtClean="0">
                <a:latin typeface="Arial" pitchFamily="34" charset="0"/>
              </a:rPr>
              <a:t>STR</a:t>
            </a:r>
            <a:endParaRPr lang="es-PY" sz="1200" b="1" dirty="0">
              <a:latin typeface="Arial" pitchFamily="34" charset="0"/>
            </a:endParaRPr>
          </a:p>
        </p:txBody>
      </p:sp>
      <p:sp>
        <p:nvSpPr>
          <p:cNvPr id="74" name="AutoShape 36"/>
          <p:cNvSpPr>
            <a:spLocks noChangeArrowheads="1"/>
          </p:cNvSpPr>
          <p:nvPr/>
        </p:nvSpPr>
        <p:spPr bwMode="auto">
          <a:xfrm>
            <a:off x="1021100" y="2852936"/>
            <a:ext cx="1357322" cy="504825"/>
          </a:xfrm>
          <a:prstGeom prst="flowChartDocumen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</a:p>
        </p:txBody>
      </p:sp>
      <p:sp>
        <p:nvSpPr>
          <p:cNvPr id="75" name="AutoShape 41"/>
          <p:cNvSpPr>
            <a:spLocks noChangeArrowheads="1"/>
          </p:cNvSpPr>
          <p:nvPr/>
        </p:nvSpPr>
        <p:spPr bwMode="auto">
          <a:xfrm>
            <a:off x="6960804" y="3356918"/>
            <a:ext cx="1571636" cy="648146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 dirty="0">
                <a:latin typeface="Arial" pitchFamily="34" charset="0"/>
              </a:rPr>
              <a:t>Se acredita en la </a:t>
            </a:r>
            <a:r>
              <a:rPr lang="es-PY" sz="1200" b="1" dirty="0" smtClean="0">
                <a:latin typeface="Arial" pitchFamily="34" charset="0"/>
              </a:rPr>
              <a:t>del Beneficiario</a:t>
            </a:r>
            <a:endParaRPr lang="es-PY" sz="1200" b="1" dirty="0">
              <a:latin typeface="Arial" pitchFamily="34" charset="0"/>
            </a:endParaRPr>
          </a:p>
        </p:txBody>
      </p:sp>
      <p:sp>
        <p:nvSpPr>
          <p:cNvPr id="76" name="AutoShape 37"/>
          <p:cNvSpPr>
            <a:spLocks noChangeArrowheads="1"/>
          </p:cNvSpPr>
          <p:nvPr/>
        </p:nvSpPr>
        <p:spPr bwMode="auto">
          <a:xfrm>
            <a:off x="4998651" y="4687761"/>
            <a:ext cx="1389419" cy="456552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 dirty="0" smtClean="0">
                <a:latin typeface="Arial" pitchFamily="34" charset="0"/>
              </a:rPr>
              <a:t>Procesa Transferencias</a:t>
            </a:r>
            <a:endParaRPr lang="es-PY" sz="1200" b="1" dirty="0">
              <a:latin typeface="Arial" pitchFamily="34" charset="0"/>
            </a:endParaRPr>
          </a:p>
        </p:txBody>
      </p:sp>
      <p:cxnSp>
        <p:nvCxnSpPr>
          <p:cNvPr id="77" name="76 Conector recto de flecha"/>
          <p:cNvCxnSpPr>
            <a:stCxn id="73" idx="2"/>
            <a:endCxn id="74" idx="0"/>
          </p:cNvCxnSpPr>
          <p:nvPr/>
        </p:nvCxnSpPr>
        <p:spPr>
          <a:xfrm>
            <a:off x="1699761" y="2600123"/>
            <a:ext cx="0" cy="252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24"/>
          <p:cNvSpPr>
            <a:spLocks noChangeArrowheads="1"/>
          </p:cNvSpPr>
          <p:nvPr/>
        </p:nvSpPr>
        <p:spPr bwMode="auto">
          <a:xfrm>
            <a:off x="806786" y="844452"/>
            <a:ext cx="1857388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PY" sz="1600" b="1" dirty="0" smtClean="0">
                <a:latin typeface="Times New Roman" pitchFamily="18" charset="0"/>
              </a:rPr>
              <a:t>Entidades (UAF)</a:t>
            </a:r>
            <a:endParaRPr lang="es-PY" sz="1600" b="1" dirty="0">
              <a:latin typeface="Times New Roman" pitchFamily="18" charset="0"/>
            </a:endParaRPr>
          </a:p>
        </p:txBody>
      </p:sp>
      <p:sp>
        <p:nvSpPr>
          <p:cNvPr id="79" name="Rectangle 24"/>
          <p:cNvSpPr>
            <a:spLocks noChangeArrowheads="1"/>
          </p:cNvSpPr>
          <p:nvPr/>
        </p:nvSpPr>
        <p:spPr bwMode="auto">
          <a:xfrm>
            <a:off x="2807050" y="844452"/>
            <a:ext cx="1857388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PY" sz="1600" b="1" dirty="0" smtClean="0">
                <a:latin typeface="Times New Roman" pitchFamily="18" charset="0"/>
              </a:rPr>
              <a:t>MH - DGTP</a:t>
            </a:r>
            <a:endParaRPr lang="es-PY" sz="1600" b="1" dirty="0">
              <a:latin typeface="Times New Roman" pitchFamily="18" charset="0"/>
            </a:endParaRPr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4878182" y="844452"/>
            <a:ext cx="1509888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PY" sz="1600" b="1" dirty="0" smtClean="0">
                <a:latin typeface="Times New Roman" pitchFamily="18" charset="0"/>
              </a:rPr>
              <a:t>BCP</a:t>
            </a:r>
            <a:endParaRPr lang="es-PY" sz="1600" b="1" dirty="0">
              <a:latin typeface="Times New Roman" pitchFamily="18" charset="0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>
            <a:off x="2735612" y="692696"/>
            <a:ext cx="0" cy="585789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82" name="AutoShape 37"/>
          <p:cNvSpPr>
            <a:spLocks noChangeArrowheads="1"/>
          </p:cNvSpPr>
          <p:nvPr/>
        </p:nvSpPr>
        <p:spPr bwMode="auto">
          <a:xfrm>
            <a:off x="3070662" y="5820993"/>
            <a:ext cx="1357322" cy="501206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 dirty="0" smtClean="0">
                <a:latin typeface="Arial" pitchFamily="34" charset="0"/>
              </a:rPr>
              <a:t>Contabiliza el «egreso»</a:t>
            </a:r>
            <a:endParaRPr lang="es-PY" sz="1200" b="1" dirty="0">
              <a:latin typeface="Arial" pitchFamily="34" charset="0"/>
            </a:endParaRPr>
          </a:p>
        </p:txBody>
      </p:sp>
      <p:sp>
        <p:nvSpPr>
          <p:cNvPr id="83" name="AutoShape 36"/>
          <p:cNvSpPr>
            <a:spLocks noChangeArrowheads="1"/>
          </p:cNvSpPr>
          <p:nvPr/>
        </p:nvSpPr>
        <p:spPr bwMode="auto">
          <a:xfrm>
            <a:off x="987470" y="5758450"/>
            <a:ext cx="1357322" cy="622878"/>
          </a:xfrm>
          <a:prstGeom prst="flowChartDocumen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100" b="1" dirty="0" smtClean="0">
                <a:latin typeface="Arial" pitchFamily="34" charset="0"/>
              </a:rPr>
              <a:t>Imprime documento del SIAF</a:t>
            </a:r>
            <a:endParaRPr lang="es-PY" sz="1100" b="1" dirty="0">
              <a:latin typeface="Arial" pitchFamily="34" charset="0"/>
            </a:endParaRPr>
          </a:p>
        </p:txBody>
      </p:sp>
      <p:cxnSp>
        <p:nvCxnSpPr>
          <p:cNvPr id="84" name="83 Conector recto de flecha"/>
          <p:cNvCxnSpPr>
            <a:stCxn id="82" idx="1"/>
            <a:endCxn id="83" idx="3"/>
          </p:cNvCxnSpPr>
          <p:nvPr/>
        </p:nvCxnSpPr>
        <p:spPr>
          <a:xfrm flipH="1" flipV="1">
            <a:off x="2344792" y="6069889"/>
            <a:ext cx="725870" cy="1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5" name="84 Grupo"/>
          <p:cNvGrpSpPr/>
          <p:nvPr/>
        </p:nvGrpSpPr>
        <p:grpSpPr>
          <a:xfrm>
            <a:off x="3002992" y="4319183"/>
            <a:ext cx="1497000" cy="1198049"/>
            <a:chOff x="3002992" y="4319183"/>
            <a:chExt cx="1497000" cy="1198049"/>
          </a:xfrm>
        </p:grpSpPr>
        <p:grpSp>
          <p:nvGrpSpPr>
            <p:cNvPr id="86" name="85 Grupo"/>
            <p:cNvGrpSpPr/>
            <p:nvPr/>
          </p:nvGrpSpPr>
          <p:grpSpPr>
            <a:xfrm>
              <a:off x="3002992" y="4319183"/>
              <a:ext cx="1497000" cy="1198049"/>
              <a:chOff x="2574934" y="3398506"/>
              <a:chExt cx="1497000" cy="1497561"/>
            </a:xfrm>
            <a:solidFill>
              <a:srgbClr val="FFFF00"/>
            </a:solidFill>
          </p:grpSpPr>
          <p:sp>
            <p:nvSpPr>
              <p:cNvPr id="88" name="87 Documento"/>
              <p:cNvSpPr/>
              <p:nvPr/>
            </p:nvSpPr>
            <p:spPr>
              <a:xfrm>
                <a:off x="2574934" y="3398506"/>
                <a:ext cx="1497000" cy="1497561"/>
              </a:xfrm>
              <a:prstGeom prst="flowChartDocumen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s-PY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OT</a:t>
                </a:r>
                <a:endParaRPr lang="es-PY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AutoShape 37"/>
              <p:cNvSpPr>
                <a:spLocks noChangeArrowheads="1"/>
              </p:cNvSpPr>
              <p:nvPr/>
            </p:nvSpPr>
            <p:spPr bwMode="auto">
              <a:xfrm>
                <a:off x="2698256" y="4175987"/>
                <a:ext cx="1295400" cy="331589"/>
              </a:xfrm>
              <a:prstGeom prst="foldedCorner">
                <a:avLst>
                  <a:gd name="adj" fmla="val 125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13500000">
                  <a:srgbClr val="99995C"/>
                </a:prstShdw>
              </a:effectLst>
            </p:spPr>
            <p:txBody>
              <a:bodyPr anchor="ctr"/>
              <a:lstStyle/>
              <a:p>
                <a:pPr algn="ctr"/>
                <a:r>
                  <a:rPr lang="es-PY" sz="1200" b="1" dirty="0" smtClean="0">
                    <a:latin typeface="Arial" pitchFamily="34" charset="0"/>
                  </a:rPr>
                  <a:t>Jubilaciones</a:t>
                </a:r>
                <a:endParaRPr lang="es-PY" sz="1200" b="1" dirty="0">
                  <a:latin typeface="Arial" pitchFamily="34" charset="0"/>
                </a:endParaRPr>
              </a:p>
            </p:txBody>
          </p:sp>
        </p:grpSp>
        <p:sp>
          <p:nvSpPr>
            <p:cNvPr id="87" name="AutoShape 37"/>
            <p:cNvSpPr>
              <a:spLocks noChangeArrowheads="1"/>
            </p:cNvSpPr>
            <p:nvPr/>
          </p:nvSpPr>
          <p:spPr bwMode="auto">
            <a:xfrm>
              <a:off x="3126314" y="4653136"/>
              <a:ext cx="1295400" cy="228602"/>
            </a:xfrm>
            <a:prstGeom prst="foldedCorner">
              <a:avLst>
                <a:gd name="adj" fmla="val 125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 anchor="ctr"/>
            <a:lstStyle/>
            <a:p>
              <a:pPr algn="ctr"/>
              <a:r>
                <a:rPr lang="es-PY" sz="1200" b="1" dirty="0" smtClean="0">
                  <a:latin typeface="Arial" pitchFamily="34" charset="0"/>
                </a:rPr>
                <a:t>Retenciones</a:t>
              </a:r>
              <a:endParaRPr lang="es-PY" sz="1200" b="1" dirty="0">
                <a:latin typeface="Arial" pitchFamily="34" charset="0"/>
              </a:endParaRPr>
            </a:p>
          </p:txBody>
        </p:sp>
      </p:grpSp>
      <p:sp>
        <p:nvSpPr>
          <p:cNvPr id="90" name="89 Disco magnético"/>
          <p:cNvSpPr/>
          <p:nvPr/>
        </p:nvSpPr>
        <p:spPr>
          <a:xfrm>
            <a:off x="1230883" y="3717032"/>
            <a:ext cx="951974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SINARH</a:t>
            </a:r>
            <a:endParaRPr lang="es-E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1" name="90 Conector recto de flecha"/>
          <p:cNvCxnSpPr>
            <a:stCxn id="74" idx="2"/>
            <a:endCxn id="90" idx="1"/>
          </p:cNvCxnSpPr>
          <p:nvPr/>
        </p:nvCxnSpPr>
        <p:spPr>
          <a:xfrm>
            <a:off x="1699761" y="3324386"/>
            <a:ext cx="7109" cy="392646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AutoShape 37"/>
          <p:cNvSpPr>
            <a:spLocks noChangeArrowheads="1"/>
          </p:cNvSpPr>
          <p:nvPr/>
        </p:nvSpPr>
        <p:spPr bwMode="auto">
          <a:xfrm>
            <a:off x="2918199" y="1772816"/>
            <a:ext cx="1653801" cy="82730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100" b="1" dirty="0" smtClean="0">
                <a:latin typeface="Arial" pitchFamily="34" charset="0"/>
              </a:rPr>
              <a:t>Solicita transferencia para cuentas de la T.G. en Bancos Operantes</a:t>
            </a:r>
            <a:endParaRPr lang="es-PY" sz="1100" b="1" dirty="0">
              <a:latin typeface="Arial" pitchFamily="34" charset="0"/>
            </a:endParaRPr>
          </a:p>
        </p:txBody>
      </p:sp>
      <p:sp>
        <p:nvSpPr>
          <p:cNvPr id="93" name="AutoShape 37"/>
          <p:cNvSpPr>
            <a:spLocks noChangeArrowheads="1"/>
          </p:cNvSpPr>
          <p:nvPr/>
        </p:nvSpPr>
        <p:spPr bwMode="auto">
          <a:xfrm>
            <a:off x="6889606" y="1929711"/>
            <a:ext cx="1714842" cy="501206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 dirty="0" smtClean="0">
                <a:latin typeface="Arial" pitchFamily="34" charset="0"/>
              </a:rPr>
              <a:t>Recibe fondos en la Cuenta de la T.G.</a:t>
            </a:r>
            <a:endParaRPr lang="es-PY" sz="1200" b="1" dirty="0">
              <a:latin typeface="Arial" pitchFamily="34" charset="0"/>
            </a:endParaRPr>
          </a:p>
        </p:txBody>
      </p:sp>
      <p:sp>
        <p:nvSpPr>
          <p:cNvPr id="94" name="AutoShape 37"/>
          <p:cNvSpPr>
            <a:spLocks noChangeArrowheads="1"/>
          </p:cNvSpPr>
          <p:nvPr/>
        </p:nvSpPr>
        <p:spPr bwMode="auto">
          <a:xfrm>
            <a:off x="4998651" y="1929711"/>
            <a:ext cx="1357322" cy="501206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 dirty="0" smtClean="0">
                <a:latin typeface="Arial" pitchFamily="34" charset="0"/>
              </a:rPr>
              <a:t>Procesa Transferencias</a:t>
            </a:r>
            <a:endParaRPr lang="es-PY" sz="1200" b="1" dirty="0">
              <a:latin typeface="Arial" pitchFamily="34" charset="0"/>
            </a:endParaRPr>
          </a:p>
        </p:txBody>
      </p:sp>
      <p:grpSp>
        <p:nvGrpSpPr>
          <p:cNvPr id="95" name="94 Grupo"/>
          <p:cNvGrpSpPr/>
          <p:nvPr/>
        </p:nvGrpSpPr>
        <p:grpSpPr>
          <a:xfrm>
            <a:off x="3002992" y="3271229"/>
            <a:ext cx="1497000" cy="805843"/>
            <a:chOff x="2574934" y="3398506"/>
            <a:chExt cx="1497000" cy="1150180"/>
          </a:xfrm>
          <a:solidFill>
            <a:srgbClr val="FFFF00"/>
          </a:solidFill>
        </p:grpSpPr>
        <p:sp>
          <p:nvSpPr>
            <p:cNvPr id="96" name="95 Documento"/>
            <p:cNvSpPr/>
            <p:nvPr/>
          </p:nvSpPr>
          <p:spPr>
            <a:xfrm>
              <a:off x="2574934" y="3398506"/>
              <a:ext cx="1497000" cy="1150180"/>
            </a:xfrm>
            <a:prstGeom prst="flowChartDocumen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s-PY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Remito</a:t>
              </a:r>
              <a:endParaRPr lang="es-P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AutoShape 37"/>
            <p:cNvSpPr>
              <a:spLocks noChangeArrowheads="1"/>
            </p:cNvSpPr>
            <p:nvPr/>
          </p:nvSpPr>
          <p:spPr bwMode="auto">
            <a:xfrm>
              <a:off x="2698256" y="3857059"/>
              <a:ext cx="1295400" cy="285753"/>
            </a:xfrm>
            <a:prstGeom prst="foldedCorner">
              <a:avLst>
                <a:gd name="adj" fmla="val 125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 anchor="ctr"/>
            <a:lstStyle/>
            <a:p>
              <a:pPr algn="ctr"/>
              <a:r>
                <a:rPr lang="es-PY" sz="1200" b="1" dirty="0" smtClean="0">
                  <a:latin typeface="Arial" pitchFamily="34" charset="0"/>
                </a:rPr>
                <a:t>Beneficiario</a:t>
              </a:r>
              <a:endParaRPr lang="es-PY" sz="1200" b="1" dirty="0">
                <a:latin typeface="Arial" pitchFamily="34" charset="0"/>
              </a:endParaRPr>
            </a:p>
          </p:txBody>
        </p:sp>
      </p:grpSp>
      <p:cxnSp>
        <p:nvCxnSpPr>
          <p:cNvPr id="98" name="97 Conector recto de flecha"/>
          <p:cNvCxnSpPr>
            <a:stCxn id="92" idx="3"/>
            <a:endCxn id="94" idx="1"/>
          </p:cNvCxnSpPr>
          <p:nvPr/>
        </p:nvCxnSpPr>
        <p:spPr>
          <a:xfrm flipV="1">
            <a:off x="4572000" y="2180314"/>
            <a:ext cx="426651" cy="6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>
            <a:stCxn id="94" idx="3"/>
            <a:endCxn id="93" idx="1"/>
          </p:cNvCxnSpPr>
          <p:nvPr/>
        </p:nvCxnSpPr>
        <p:spPr>
          <a:xfrm>
            <a:off x="6355973" y="2180314"/>
            <a:ext cx="5336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99 Conector angular"/>
          <p:cNvCxnSpPr>
            <a:stCxn id="74" idx="3"/>
            <a:endCxn id="96" idx="0"/>
          </p:cNvCxnSpPr>
          <p:nvPr/>
        </p:nvCxnSpPr>
        <p:spPr>
          <a:xfrm>
            <a:off x="2378422" y="3105349"/>
            <a:ext cx="1373070" cy="1658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>
            <a:stCxn id="96" idx="2"/>
            <a:endCxn id="88" idx="0"/>
          </p:cNvCxnSpPr>
          <p:nvPr/>
        </p:nvCxnSpPr>
        <p:spPr>
          <a:xfrm>
            <a:off x="3751492" y="4023797"/>
            <a:ext cx="0" cy="295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>
            <a:stCxn id="88" idx="2"/>
            <a:endCxn id="82" idx="0"/>
          </p:cNvCxnSpPr>
          <p:nvPr/>
        </p:nvCxnSpPr>
        <p:spPr>
          <a:xfrm flipH="1">
            <a:off x="3749323" y="5438028"/>
            <a:ext cx="2169" cy="382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>
            <a:stCxn id="96" idx="3"/>
            <a:endCxn id="75" idx="1"/>
          </p:cNvCxnSpPr>
          <p:nvPr/>
        </p:nvCxnSpPr>
        <p:spPr>
          <a:xfrm>
            <a:off x="4499992" y="3674151"/>
            <a:ext cx="2460812" cy="6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>
            <a:stCxn id="93" idx="2"/>
            <a:endCxn id="75" idx="0"/>
          </p:cNvCxnSpPr>
          <p:nvPr/>
        </p:nvCxnSpPr>
        <p:spPr>
          <a:xfrm flipH="1">
            <a:off x="7746622" y="2430917"/>
            <a:ext cx="405" cy="926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>
            <a:stCxn id="88" idx="3"/>
            <a:endCxn id="76" idx="1"/>
          </p:cNvCxnSpPr>
          <p:nvPr/>
        </p:nvCxnSpPr>
        <p:spPr>
          <a:xfrm flipV="1">
            <a:off x="4499992" y="4916037"/>
            <a:ext cx="498659" cy="2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105 Conector angular"/>
          <p:cNvCxnSpPr>
            <a:stCxn id="75" idx="2"/>
            <a:endCxn id="82" idx="3"/>
          </p:cNvCxnSpPr>
          <p:nvPr/>
        </p:nvCxnSpPr>
        <p:spPr>
          <a:xfrm rot="5400000">
            <a:off x="5054037" y="3379011"/>
            <a:ext cx="2066532" cy="33186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106 Conector angular"/>
          <p:cNvCxnSpPr>
            <a:stCxn id="76" idx="2"/>
            <a:endCxn id="82" idx="3"/>
          </p:cNvCxnSpPr>
          <p:nvPr/>
        </p:nvCxnSpPr>
        <p:spPr>
          <a:xfrm rot="5400000">
            <a:off x="4597032" y="4975266"/>
            <a:ext cx="927283" cy="126537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107 Rectángulo"/>
          <p:cNvSpPr/>
          <p:nvPr/>
        </p:nvSpPr>
        <p:spPr>
          <a:xfrm>
            <a:off x="2807050" y="3212976"/>
            <a:ext cx="6121050" cy="917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Flecha derecha"/>
          <p:cNvSpPr/>
          <p:nvPr/>
        </p:nvSpPr>
        <p:spPr>
          <a:xfrm rot="5400000">
            <a:off x="8114231" y="4155388"/>
            <a:ext cx="352507" cy="33989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CuadroTexto"/>
          <p:cNvSpPr txBox="1"/>
          <p:nvPr/>
        </p:nvSpPr>
        <p:spPr>
          <a:xfrm>
            <a:off x="7660805" y="4509120"/>
            <a:ext cx="151970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</a:t>
            </a:r>
            <a:r>
              <a:rPr lang="es-ES" sz="2000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Service</a:t>
            </a:r>
            <a:endParaRPr lang="es-ES" sz="2000" b="1" i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1" name="1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8742320"/>
              </p:ext>
            </p:extLst>
          </p:nvPr>
        </p:nvGraphicFramePr>
        <p:xfrm>
          <a:off x="7872444" y="4941168"/>
          <a:ext cx="1175976" cy="153998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175976"/>
              </a:tblGrid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Estados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90 = PROCESADO</a:t>
                      </a:r>
                      <a:r>
                        <a:rPr lang="es-ES_tradnl" sz="800" baseline="0" dirty="0" smtClean="0">
                          <a:effectLst/>
                        </a:rPr>
                        <a:t> DGTP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3 = ENVIADO AL BCO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35 = PROCESADO X BCO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4 = ACREDITADO EN CTA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5 = RECHAZADO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effectLst/>
                        </a:rPr>
                        <a:t>6 = REPROCESADO</a:t>
                      </a:r>
                      <a:endParaRPr lang="es-ES" sz="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94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82" grpId="0" animBg="1"/>
      <p:bldP spid="83" grpId="0" animBg="1"/>
      <p:bldP spid="90" grpId="0" animBg="1"/>
      <p:bldP spid="92" grpId="0" animBg="1"/>
      <p:bldP spid="93" grpId="0" animBg="1"/>
      <p:bldP spid="94" grpId="0" animBg="1"/>
      <p:bldP spid="108" grpId="0" animBg="1"/>
      <p:bldP spid="109" grpId="0" animBg="1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1.a. Mejoramiento del SITE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16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Módulo de Transferencias vía WS con el BCP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1990" y="1084674"/>
            <a:ext cx="8488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DRASTICA REDUCCION DE LOS TIEMPOS DE PROCESO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747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>
            <a:hlinkClick r:id="rId6" action="ppaction://hlinksldjump"/>
          </p:cNvPr>
          <p:cNvSpPr/>
          <p:nvPr/>
        </p:nvSpPr>
        <p:spPr>
          <a:xfrm>
            <a:off x="2987824" y="151672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A AGOSTO</a:t>
            </a:r>
          </a:p>
        </p:txBody>
      </p:sp>
      <p:sp>
        <p:nvSpPr>
          <p:cNvPr id="3" name="2 Elipse"/>
          <p:cNvSpPr/>
          <p:nvPr/>
        </p:nvSpPr>
        <p:spPr>
          <a:xfrm>
            <a:off x="8461579" y="2564904"/>
            <a:ext cx="574917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4788024" y="2564904"/>
            <a:ext cx="574917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44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2" grpId="0" autoUpdateAnimBg="0"/>
      <p:bldP spid="9" grpId="0" build="p" bldLvl="4"/>
      <p:bldP spid="17" grpId="0" build="p" bldLvl="4"/>
      <p:bldP spid="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1.b. Automatización de los registros contables de la DGTP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Línea Base de la Contabilidad de la DGTP (2008)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17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3999" y="1240879"/>
            <a:ext cx="848848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</a:pPr>
            <a:r>
              <a:rPr lang="es-PY" sz="2400" dirty="0" smtClean="0">
                <a:latin typeface="Arial" pitchFamily="34" charset="0"/>
                <a:cs typeface="Arial" pitchFamily="34" charset="0"/>
              </a:rPr>
              <a:t>La contabilidad de la Entidad 1 – 1 Tesorería General tenía un atraso de hasta 60 días. </a:t>
            </a:r>
          </a:p>
          <a:p>
            <a:pPr algn="just"/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400" dirty="0" smtClean="0">
                <a:latin typeface="Arial" pitchFamily="34" charset="0"/>
                <a:cs typeface="Arial" pitchFamily="34" charset="0"/>
              </a:rPr>
              <a:t>Todo el proceso de registración de los asientos contables era manual.</a:t>
            </a:r>
          </a:p>
          <a:p>
            <a:pPr algn="just"/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400" dirty="0" smtClean="0">
                <a:latin typeface="Arial" pitchFamily="34" charset="0"/>
                <a:cs typeface="Arial" pitchFamily="34" charset="0"/>
              </a:rPr>
              <a:t>Escaso personal calificado que realice un análisis de la naturaleza de los asientos contables. </a:t>
            </a:r>
          </a:p>
          <a:p>
            <a:pPr algn="just"/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400" dirty="0" smtClean="0">
                <a:latin typeface="Arial" pitchFamily="34" charset="0"/>
                <a:cs typeface="Arial" pitchFamily="34" charset="0"/>
              </a:rPr>
              <a:t>Gran cantidad de funcionarios «cargadores» o «digitadores». </a:t>
            </a:r>
          </a:p>
          <a:p>
            <a:pPr marL="342900" indent="-342900" algn="just">
              <a:buBlip>
                <a:blip r:embed="rId4"/>
              </a:buBlip>
            </a:pPr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400" dirty="0" smtClean="0">
                <a:latin typeface="Arial" pitchFamily="34" charset="0"/>
                <a:cs typeface="Arial" pitchFamily="34" charset="0"/>
              </a:rPr>
              <a:t>Gran cantidad de recursos presupuestarios destinados a horas extraordinarias y adicionales para reducir la brecha para tener actualizado los registros contables. </a:t>
            </a:r>
          </a:p>
          <a:p>
            <a:pPr marL="342900" indent="-342900" algn="just">
              <a:buBlip>
                <a:blip r:embed="rId4"/>
              </a:buBlip>
            </a:pPr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400" dirty="0" smtClean="0">
                <a:latin typeface="Arial" pitchFamily="34" charset="0"/>
                <a:cs typeface="Arial" pitchFamily="34" charset="0"/>
              </a:rPr>
              <a:t>Observaciones de los órganos de control (CGR – AI).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0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7" grpId="0" autoUpdateAnimBg="0"/>
      <p:bldP spid="14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1.b. Automatización de los registros contables de la DGTP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 de la Automatización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los Asientos Contables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18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3528" y="1484784"/>
            <a:ext cx="84884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</a:pPr>
            <a:r>
              <a:rPr lang="es-PY" sz="2000" dirty="0">
                <a:latin typeface="Arial" pitchFamily="34" charset="0"/>
                <a:cs typeface="Arial" pitchFamily="34" charset="0"/>
              </a:rPr>
              <a:t>Automatizar la generación de asientos con comportamiento estándar, definidos de acuerdo a “bibliotecas contables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 algn="just"/>
            <a:endParaRPr lang="es-PY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000" dirty="0">
                <a:latin typeface="Arial" pitchFamily="34" charset="0"/>
                <a:cs typeface="Arial" pitchFamily="34" charset="0"/>
              </a:rPr>
              <a:t>Ejercer controles automáticos sobre los datos a procesar como origen de los asientos, en base a las dinámicas contables definidas por la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DGCP.</a:t>
            </a:r>
          </a:p>
          <a:p>
            <a:pPr marL="342900" indent="-342900" algn="just">
              <a:buBlip>
                <a:blip r:embed="rId4"/>
              </a:buBlip>
            </a:pPr>
            <a:endParaRPr lang="es-PY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Disminuir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las tareas realizadas manualmente,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limitándose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a un control sobre los asientos generados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automáticamente</a:t>
            </a:r>
          </a:p>
          <a:p>
            <a:pPr marL="342900" indent="-342900" algn="just">
              <a:buBlip>
                <a:blip r:embed="rId4"/>
              </a:buBlip>
            </a:pPr>
            <a:endParaRPr lang="es-PY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000" dirty="0">
                <a:latin typeface="Arial" pitchFamily="34" charset="0"/>
                <a:cs typeface="Arial" pitchFamily="34" charset="0"/>
              </a:rPr>
              <a:t>Permitir generar asientos aprobados y no aprobados, permitiendo aprobar estos últimos desde el sistema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Blip>
                <a:blip r:embed="rId4"/>
              </a:buBlip>
            </a:pPr>
            <a:endParaRPr lang="es-PY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Automatizar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la Conciliación Bancaria integrando la recepción de transacciones del BCP y la generación automática de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asientos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5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7" grpId="0" autoUpdateAnimBg="0"/>
      <p:bldP spid="14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CUENTA UNICA DEL TESORO. MARCO LEGAL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20688"/>
            <a:ext cx="84548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N° 1535/99</a:t>
            </a:r>
            <a:r>
              <a:rPr lang="es-PY" sz="2000" b="1" dirty="0" smtClean="0">
                <a:solidFill>
                  <a:srgbClr val="0070C0"/>
                </a:solidFill>
              </a:rPr>
              <a:t> – </a:t>
            </a:r>
            <a:r>
              <a:rPr lang="es-PY" sz="2000" b="1" dirty="0" smtClean="0"/>
              <a:t>DE ADMINISTRACIÓN FINANCIERA DEL ESTADO.</a:t>
            </a:r>
          </a:p>
          <a:p>
            <a:pPr algn="just"/>
            <a:r>
              <a:rPr lang="es-PY" b="1" i="1" dirty="0" smtClean="0"/>
              <a:t>ART. 32°  </a:t>
            </a:r>
            <a:r>
              <a:rPr lang="es-ES_tradnl" b="1" i="1" dirty="0" smtClean="0"/>
              <a:t>Cuentas Unificadas.</a:t>
            </a:r>
          </a:p>
          <a:p>
            <a:pPr algn="just"/>
            <a:r>
              <a:rPr lang="es-PY" i="1" dirty="0" smtClean="0"/>
              <a:t>La administración de los recursos del Tesoro Público se basará en un sistema de cuentas o fondos unificados que operan descentralizadamente, de conformidad con las disposiciones legales pertinentes y en concordancia con lo establecido en el Artículo 35 de la presente ley”</a:t>
            </a:r>
            <a:r>
              <a:rPr lang="es-PY" dirty="0" smtClean="0"/>
              <a:t>.</a:t>
            </a:r>
            <a:endParaRPr lang="es-ES_tradnl" i="1" dirty="0" smtClean="0"/>
          </a:p>
          <a:p>
            <a:pPr algn="just"/>
            <a:endParaRPr lang="es-ES_tradnl" dirty="0" smtClean="0"/>
          </a:p>
          <a:p>
            <a:pPr algn="just"/>
            <a:r>
              <a:rPr lang="es-PY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N° 4249/11</a:t>
            </a:r>
            <a:r>
              <a:rPr lang="es-PY" sz="2000" b="1" dirty="0" smtClean="0">
                <a:solidFill>
                  <a:srgbClr val="0070C0"/>
                </a:solidFill>
              </a:rPr>
              <a:t> – </a:t>
            </a:r>
            <a:r>
              <a:rPr lang="es-PY" sz="2000" b="1" dirty="0" smtClean="0"/>
              <a:t>QUE APRUEBA EL PRESUPUESTO GENERAL DE LA NACIÓN PARA EL EJERCICIO  FISCAL 2011 </a:t>
            </a:r>
          </a:p>
          <a:p>
            <a:pPr algn="just"/>
            <a:r>
              <a:rPr lang="es-PY" b="1" i="1" dirty="0" smtClean="0"/>
              <a:t>ART. 59° </a:t>
            </a:r>
            <a:r>
              <a:rPr lang="es-PY" i="1" dirty="0" smtClean="0"/>
              <a:t>“…</a:t>
            </a:r>
            <a:r>
              <a:rPr lang="es-ES" i="1" dirty="0" err="1" smtClean="0"/>
              <a:t>Autorízase</a:t>
            </a:r>
            <a:r>
              <a:rPr lang="es-ES" i="1" dirty="0" smtClean="0"/>
              <a:t> al Poder Ejecutivo por intermedio del Ministerio de Hacienda a realizar las operaciones patrimoniales, financieras y contables que resultaren necesarias para la liquidación de las cuentas oficiales y la instrumentación de la cuenta única del tesoro, conforme a lo establecido en el Artículo 32 de la Ley Nº 1.535/99 “De Administración Financiera del Estado</a:t>
            </a:r>
            <a:r>
              <a:rPr lang="es-PY" i="1" dirty="0" smtClean="0"/>
              <a:t>”</a:t>
            </a:r>
          </a:p>
          <a:p>
            <a:pPr algn="just"/>
            <a:endParaRPr lang="es-PY" i="1" dirty="0"/>
          </a:p>
          <a:p>
            <a:pPr algn="just"/>
            <a:r>
              <a:rPr lang="es-PY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Nº 5053/10</a:t>
            </a:r>
            <a:r>
              <a:rPr lang="es-PY" sz="2000" b="1" dirty="0" smtClean="0">
                <a:solidFill>
                  <a:srgbClr val="0070C0"/>
                </a:solidFill>
              </a:rPr>
              <a:t> </a:t>
            </a:r>
            <a:r>
              <a:rPr lang="es-PY" sz="2000" b="1" dirty="0">
                <a:solidFill>
                  <a:srgbClr val="0070C0"/>
                </a:solidFill>
              </a:rPr>
              <a:t>– </a:t>
            </a:r>
            <a:r>
              <a:rPr lang="es-PY" sz="2000" b="1" dirty="0" smtClean="0"/>
              <a:t>POR EL CUAL SE ESTABLECEN LOS LINEAMIENTOS GENERALES PARA LA IMPLEMENTACIÓN GRADUAL Y FUNCIONAMIENTO DE LA CUENTA ÚNICA DEL TESORO (CUT) ESTABLECIDA EN EL ARTÍCULO 32º DE LA LEY Nº 1535/99 DE ADMINISTRACION FINANCIERA DEL ESTADO</a:t>
            </a:r>
            <a:endParaRPr lang="es-PY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515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1.b. </a:t>
            </a:r>
            <a:r>
              <a:rPr lang="es-PY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Automatización de los registros contables de la DGTP</a:t>
            </a: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Reporte de Asientos Generados sobre </a:t>
            </a:r>
            <a:r>
              <a:rPr lang="es-ES_tradnl" b="1" u="sng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OTs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3 Marcador de contenido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004664"/>
            <a:ext cx="659939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276907" y="3504994"/>
            <a:ext cx="6143668" cy="2286016"/>
            <a:chOff x="2074" y="4650"/>
            <a:chExt cx="9009" cy="3341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4050" y="4650"/>
              <a:ext cx="5622" cy="334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9699" y="4650"/>
              <a:ext cx="1384" cy="334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grpSp>
          <p:nvGrpSpPr>
            <p:cNvPr id="30" name="Group 5"/>
            <p:cNvGrpSpPr>
              <a:grpSpLocks/>
            </p:cNvGrpSpPr>
            <p:nvPr/>
          </p:nvGrpSpPr>
          <p:grpSpPr bwMode="auto">
            <a:xfrm>
              <a:off x="2074" y="4650"/>
              <a:ext cx="1854" cy="3341"/>
              <a:chOff x="2074" y="10756"/>
              <a:chExt cx="1854" cy="3341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2074" y="10756"/>
                <a:ext cx="1854" cy="3341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2247" y="11727"/>
                <a:ext cx="1555" cy="818"/>
              </a:xfrm>
              <a:prstGeom prst="foldedCorner">
                <a:avLst>
                  <a:gd name="adj" fmla="val 12500"/>
                </a:avLst>
              </a:prstGeom>
              <a:solidFill>
                <a:srgbClr val="FABF8F">
                  <a:alpha val="80000"/>
                </a:srgbClr>
              </a:solidFill>
              <a:ln w="127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137160" tIns="91440" rIns="13716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1" u="none" strike="noStrike" cap="none" normalizeH="0" baseline="0" dirty="0" smtClean="0">
                    <a:ln>
                      <a:noFill/>
                    </a:ln>
                    <a:effectLst/>
                    <a:latin typeface="Cambria" pitchFamily="18" charset="0"/>
                  </a:rPr>
                  <a:t>Información de la OT</a:t>
                </a:r>
                <a:endParaRPr kumimoji="0" lang="es-MX" sz="1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2777237" y="4147936"/>
            <a:ext cx="1076325" cy="520700"/>
          </a:xfrm>
          <a:prstGeom prst="foldedCorner">
            <a:avLst>
              <a:gd name="adj" fmla="val 11634"/>
            </a:avLst>
          </a:prstGeom>
          <a:solidFill>
            <a:srgbClr val="FABF8F">
              <a:alpha val="80000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vert="horz" wrap="square" lIns="137160" tIns="91440" rIns="13716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1" u="none" strike="noStrike" cap="none" normalizeH="0" baseline="0" dirty="0" smtClean="0">
                <a:ln>
                  <a:noFill/>
                </a:ln>
                <a:latin typeface="Cambria" pitchFamily="18" charset="0"/>
              </a:rPr>
              <a:t>Información del Asiento</a:t>
            </a:r>
            <a:endParaRPr kumimoji="0" lang="es-MX" sz="1800" b="1" i="0" u="none" strike="noStrike" cap="none" normalizeH="0" baseline="0" dirty="0" smtClean="0">
              <a:ln>
                <a:noFill/>
              </a:ln>
              <a:latin typeface="Arial" pitchFamily="34" charset="0"/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5476759" y="4147936"/>
            <a:ext cx="1029535" cy="519112"/>
          </a:xfrm>
          <a:prstGeom prst="foldedCorner">
            <a:avLst>
              <a:gd name="adj" fmla="val 12500"/>
            </a:avLst>
          </a:prstGeom>
          <a:solidFill>
            <a:srgbClr val="FABF8F">
              <a:alpha val="80000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vert="horz" wrap="square" lIns="137160" tIns="91440" rIns="13716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</a:rPr>
              <a:t>Información del Caso</a:t>
            </a:r>
            <a:endParaRPr kumimoji="0" lang="es-MX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634889" y="1327408"/>
            <a:ext cx="24016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s-MX" dirty="0"/>
              <a:t>Este reporte lista los asientos que fueron </a:t>
            </a:r>
            <a:r>
              <a:rPr lang="es-MX" dirty="0" smtClean="0"/>
              <a:t>generados </a:t>
            </a:r>
            <a:r>
              <a:rPr lang="es-MX" dirty="0"/>
              <a:t>automáticamente a partir de una </a:t>
            </a:r>
            <a:r>
              <a:rPr lang="es-MX" dirty="0" smtClean="0"/>
              <a:t>OT.</a:t>
            </a:r>
          </a:p>
          <a:p>
            <a:pPr algn="just"/>
            <a:endParaRPr lang="es-MX" dirty="0"/>
          </a:p>
          <a:p>
            <a:pPr marL="285750" lvl="0" indent="-285750" algn="just">
              <a:buBlip>
                <a:blip r:embed="rId4"/>
              </a:buBlip>
            </a:pPr>
            <a:r>
              <a:rPr lang="es-MX" dirty="0"/>
              <a:t>Se divide el reporte en tres bloques de datos</a:t>
            </a:r>
            <a:r>
              <a:rPr lang="es-MX" i="1" dirty="0"/>
              <a:t>: </a:t>
            </a:r>
            <a:r>
              <a:rPr lang="es-MX" i="1" dirty="0" smtClean="0"/>
              <a:t>datos </a:t>
            </a:r>
            <a:r>
              <a:rPr lang="es-MX" i="1" dirty="0"/>
              <a:t>de la </a:t>
            </a:r>
            <a:r>
              <a:rPr lang="es-MX" i="1" dirty="0" smtClean="0"/>
              <a:t>OT, </a:t>
            </a:r>
            <a:r>
              <a:rPr lang="es-MX" i="1" dirty="0"/>
              <a:t>del </a:t>
            </a:r>
            <a:r>
              <a:rPr lang="es-MX" i="1" dirty="0" smtClean="0"/>
              <a:t>asiento </a:t>
            </a:r>
            <a:r>
              <a:rPr lang="es-MX" i="1" dirty="0"/>
              <a:t>y del </a:t>
            </a:r>
            <a:r>
              <a:rPr lang="es-MX" i="1" dirty="0" smtClean="0"/>
              <a:t>caso </a:t>
            </a:r>
            <a:r>
              <a:rPr lang="es-MX" i="1" dirty="0"/>
              <a:t>contable.</a:t>
            </a:r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543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33" grpId="0" animBg="1"/>
      <p:bldP spid="34" grpId="0" animBg="1"/>
      <p:bldP spid="3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1.c. Módulo de Administración de Cuentas Corrientes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 del Módulo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1086991"/>
            <a:ext cx="86708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Administración eficiente del las cuentas corrientes de la Tesorería General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Y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Disminución importante de la cantidad de cuentas de la Tesorería existentes en el BCP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Y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Visualización inmediata del saldo disponible en las cuentas y subcuentas de la Tesorería General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Y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i="1" dirty="0">
                <a:latin typeface="Arial" pitchFamily="34" charset="0"/>
                <a:cs typeface="Arial" pitchFamily="34" charset="0"/>
              </a:rPr>
              <a:t>Las Cuentas Escriturales o Sub </a:t>
            </a:r>
            <a:r>
              <a:rPr lang="es-PY" i="1" dirty="0" smtClean="0">
                <a:latin typeface="Arial" pitchFamily="34" charset="0"/>
                <a:cs typeface="Arial" pitchFamily="34" charset="0"/>
              </a:rPr>
              <a:t>Cuentas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PY" dirty="0">
                <a:latin typeface="Arial" pitchFamily="34" charset="0"/>
                <a:cs typeface="Arial" pitchFamily="34" charset="0"/>
              </a:rPr>
              <a:t>la Cuenta Única del Tesoro (CUT), serán actualizadas simultáneamente al registrarse en el SITE las transacciones financieras (ingresos y emisión de ordenes de transferencia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s-PY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La consolidación de dichas Cuentas Escriturales suman el saldo de la CUT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Y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La DGTP suministrará a los OEE de la AC, los extractos de sus Cuentas Escriturales con el detalle de los movimientos y los respectivos saldos, cuyos totales deberán ser el fiel reflejo de la disponibilidad en las cuentas físicas en el BCP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6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1.c. Módulo de Administración de Cuentas Corrientes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548680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Procedimiento Propuesto de los Ingresos / Gastos de FF10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21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 3"/>
          <p:cNvSpPr/>
          <p:nvPr/>
        </p:nvSpPr>
        <p:spPr>
          <a:xfrm>
            <a:off x="5643570" y="1000108"/>
            <a:ext cx="3286112" cy="3084309"/>
          </a:xfrm>
          <a:prstGeom prst="funnel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 Box 93"/>
          <p:cNvSpPr txBox="1">
            <a:spLocks noChangeArrowheads="1"/>
          </p:cNvSpPr>
          <p:nvPr/>
        </p:nvSpPr>
        <p:spPr bwMode="auto">
          <a:xfrm>
            <a:off x="1547812" y="6562749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Y"/>
          </a:p>
        </p:txBody>
      </p:sp>
      <p:sp>
        <p:nvSpPr>
          <p:cNvPr id="11" name="10 Elipse"/>
          <p:cNvSpPr/>
          <p:nvPr/>
        </p:nvSpPr>
        <p:spPr>
          <a:xfrm>
            <a:off x="6072198" y="1142984"/>
            <a:ext cx="1289456" cy="66950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APORTES</a:t>
            </a:r>
            <a:endParaRPr lang="es-PY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500826" y="2851169"/>
            <a:ext cx="1357322" cy="5579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INGRESOS</a:t>
            </a:r>
            <a:endParaRPr lang="es-PY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xmlns="" val="1018143161"/>
              </p:ext>
            </p:extLst>
          </p:nvPr>
        </p:nvGraphicFramePr>
        <p:xfrm>
          <a:off x="142844" y="404664"/>
          <a:ext cx="2928958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17 Rectángulo redondeado"/>
          <p:cNvSpPr/>
          <p:nvPr/>
        </p:nvSpPr>
        <p:spPr>
          <a:xfrm>
            <a:off x="3214678" y="1112865"/>
            <a:ext cx="571504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432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214678" y="1541493"/>
            <a:ext cx="571504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450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214678" y="1970121"/>
            <a:ext cx="571504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rgbClr val="FF0000"/>
                </a:solidFill>
              </a:rPr>
              <a:t>460</a:t>
            </a:r>
            <a:endParaRPr lang="es-PY" sz="1600" dirty="0">
              <a:solidFill>
                <a:srgbClr val="FF000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857620" y="1112865"/>
            <a:ext cx="571504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470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857620" y="1541493"/>
            <a:ext cx="571504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471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214678" y="2398749"/>
            <a:ext cx="571504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rgbClr val="FF0000"/>
                </a:solidFill>
              </a:rPr>
              <a:t>430</a:t>
            </a:r>
            <a:endParaRPr lang="es-PY" sz="1600" dirty="0">
              <a:solidFill>
                <a:srgbClr val="FF000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857620" y="1970097"/>
            <a:ext cx="571504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rgbClr val="FF0000"/>
                </a:solidFill>
              </a:rPr>
              <a:t>431</a:t>
            </a:r>
            <a:endParaRPr lang="es-PY" sz="1600" dirty="0">
              <a:solidFill>
                <a:srgbClr val="FF000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857620" y="2398725"/>
            <a:ext cx="571504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rgbClr val="FF0000"/>
                </a:solidFill>
              </a:rPr>
              <a:t>434</a:t>
            </a:r>
            <a:endParaRPr lang="es-PY" sz="1600" dirty="0">
              <a:solidFill>
                <a:srgbClr val="FF0000"/>
              </a:solidFill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1314427" y="2719113"/>
            <a:ext cx="1757374" cy="571480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PY" sz="1200" dirty="0" smtClean="0"/>
              <a:t>Entidades Bancarias</a:t>
            </a:r>
            <a:endParaRPr lang="es-PY" sz="1200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142844" y="2719113"/>
            <a:ext cx="1171583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PY" dirty="0" smtClean="0"/>
              <a:t>Aportes </a:t>
            </a:r>
            <a:endParaRPr lang="es-PY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3857620" y="2827353"/>
            <a:ext cx="57150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531</a:t>
            </a:r>
            <a:endParaRPr lang="es-PY" sz="1600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3214678" y="4113237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519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3857620" y="5399121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730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1314427" y="3403326"/>
            <a:ext cx="1757374" cy="633988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PY" sz="1200" dirty="0" smtClean="0"/>
              <a:t>Entidades Bancarias</a:t>
            </a:r>
            <a:endParaRPr lang="es-PY" sz="12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42844" y="3403326"/>
            <a:ext cx="1171583" cy="6339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Binacionales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214678" y="3255981"/>
            <a:ext cx="57150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641</a:t>
            </a:r>
            <a:endParaRPr lang="es-PY" sz="1600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3857620" y="3255981"/>
            <a:ext cx="57150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818</a:t>
            </a:r>
            <a:endParaRPr lang="es-PY" sz="16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3214678" y="4541865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603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3857620" y="4541865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652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3214678" y="3684609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219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3214678" y="5399121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721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3214678" y="4970493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710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3857620" y="4970493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720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857620" y="4113237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521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3857620" y="3684609"/>
            <a:ext cx="571504" cy="285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>
                <a:solidFill>
                  <a:schemeClr val="tx1"/>
                </a:solidFill>
              </a:rPr>
              <a:t>490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44" name="43 Pentágono"/>
          <p:cNvSpPr/>
          <p:nvPr/>
        </p:nvSpPr>
        <p:spPr>
          <a:xfrm>
            <a:off x="3071802" y="898527"/>
            <a:ext cx="2500330" cy="5000660"/>
          </a:xfrm>
          <a:prstGeom prst="homePlate">
            <a:avLst>
              <a:gd name="adj" fmla="val 252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5" name="44 Flecha derecha"/>
          <p:cNvSpPr/>
          <p:nvPr/>
        </p:nvSpPr>
        <p:spPr>
          <a:xfrm>
            <a:off x="1314427" y="4189144"/>
            <a:ext cx="1757374" cy="633988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PY" sz="1200" dirty="0" smtClean="0"/>
              <a:t>Entidades Depositantes</a:t>
            </a:r>
            <a:endParaRPr lang="es-PY" sz="1200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142844" y="4189144"/>
            <a:ext cx="1171583" cy="6339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PY" dirty="0" smtClean="0">
                <a:solidFill>
                  <a:schemeClr val="tx1"/>
                </a:solidFill>
              </a:rPr>
              <a:t>Otros Ingresos</a:t>
            </a:r>
            <a:endParaRPr lang="es-PY" dirty="0">
              <a:solidFill>
                <a:schemeClr val="tx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4429124" y="2531930"/>
            <a:ext cx="164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Cuentas Físicas </a:t>
            </a:r>
          </a:p>
          <a:p>
            <a:pPr algn="ctr"/>
            <a:r>
              <a:rPr lang="es-PY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BCP</a:t>
            </a:r>
          </a:p>
          <a:p>
            <a:pPr algn="ctr"/>
            <a:r>
              <a:rPr lang="es-PY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35 Cuentas Escriturales SITE</a:t>
            </a:r>
            <a:endParaRPr lang="es-PY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6858016" y="514351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538</a:t>
            </a:r>
            <a:endParaRPr lang="es-PY" sz="1600" dirty="0"/>
          </a:p>
        </p:txBody>
      </p:sp>
      <p:sp>
        <p:nvSpPr>
          <p:cNvPr id="49" name="48 Rectángulo redondeado"/>
          <p:cNvSpPr/>
          <p:nvPr/>
        </p:nvSpPr>
        <p:spPr>
          <a:xfrm>
            <a:off x="5429256" y="550070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539</a:t>
            </a:r>
            <a:endParaRPr lang="es-PY" sz="1600" dirty="0"/>
          </a:p>
        </p:txBody>
      </p:sp>
      <p:sp>
        <p:nvSpPr>
          <p:cNvPr id="50" name="49 Rectángulo redondeado"/>
          <p:cNvSpPr/>
          <p:nvPr/>
        </p:nvSpPr>
        <p:spPr>
          <a:xfrm>
            <a:off x="5429256" y="478632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302</a:t>
            </a:r>
            <a:endParaRPr lang="es-PY" sz="1600" dirty="0"/>
          </a:p>
        </p:txBody>
      </p:sp>
      <p:sp>
        <p:nvSpPr>
          <p:cNvPr id="51" name="50 Rectángulo redondeado"/>
          <p:cNvSpPr/>
          <p:nvPr/>
        </p:nvSpPr>
        <p:spPr>
          <a:xfrm>
            <a:off x="6858016" y="550070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740</a:t>
            </a:r>
            <a:endParaRPr lang="es-PY" sz="1600" dirty="0"/>
          </a:p>
        </p:txBody>
      </p:sp>
      <p:sp>
        <p:nvSpPr>
          <p:cNvPr id="52" name="51 Rectángulo redondeado"/>
          <p:cNvSpPr/>
          <p:nvPr/>
        </p:nvSpPr>
        <p:spPr>
          <a:xfrm>
            <a:off x="6143636" y="478632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512</a:t>
            </a:r>
            <a:endParaRPr lang="es-PY" sz="1600" dirty="0"/>
          </a:p>
        </p:txBody>
      </p:sp>
      <p:sp>
        <p:nvSpPr>
          <p:cNvPr id="53" name="52 Rectángulo redondeado"/>
          <p:cNvSpPr/>
          <p:nvPr/>
        </p:nvSpPr>
        <p:spPr>
          <a:xfrm>
            <a:off x="6858016" y="478632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513</a:t>
            </a:r>
            <a:endParaRPr lang="es-PY" sz="1600" dirty="0"/>
          </a:p>
        </p:txBody>
      </p:sp>
      <p:sp>
        <p:nvSpPr>
          <p:cNvPr id="54" name="53 Rectángulo redondeado"/>
          <p:cNvSpPr/>
          <p:nvPr/>
        </p:nvSpPr>
        <p:spPr>
          <a:xfrm>
            <a:off x="5429256" y="514351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533</a:t>
            </a:r>
            <a:endParaRPr lang="es-PY" sz="1600" dirty="0"/>
          </a:p>
        </p:txBody>
      </p:sp>
      <p:sp>
        <p:nvSpPr>
          <p:cNvPr id="55" name="54 Rectángulo redondeado"/>
          <p:cNvSpPr/>
          <p:nvPr/>
        </p:nvSpPr>
        <p:spPr>
          <a:xfrm>
            <a:off x="6143636" y="514351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534</a:t>
            </a:r>
            <a:endParaRPr lang="es-PY" sz="1600" dirty="0"/>
          </a:p>
        </p:txBody>
      </p:sp>
      <p:sp>
        <p:nvSpPr>
          <p:cNvPr id="56" name="55 Elipse"/>
          <p:cNvSpPr/>
          <p:nvPr/>
        </p:nvSpPr>
        <p:spPr>
          <a:xfrm>
            <a:off x="6000760" y="2071678"/>
            <a:ext cx="1560920" cy="6137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INGRESOS TRIBUTARIOS</a:t>
            </a:r>
            <a:endParaRPr lang="es-PY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7429520" y="1500175"/>
            <a:ext cx="1357322" cy="7203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ROYALTIES</a:t>
            </a:r>
            <a:endParaRPr lang="es-PY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5429256" y="4214818"/>
            <a:ext cx="2000264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000" dirty="0" smtClean="0"/>
              <a:t>520</a:t>
            </a:r>
            <a:endParaRPr lang="es-PY" sz="3000" dirty="0"/>
          </a:p>
        </p:txBody>
      </p:sp>
      <p:sp>
        <p:nvSpPr>
          <p:cNvPr id="59" name="58 Rectángulo redondeado"/>
          <p:cNvSpPr/>
          <p:nvPr/>
        </p:nvSpPr>
        <p:spPr>
          <a:xfrm>
            <a:off x="6143636" y="5500702"/>
            <a:ext cx="57150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541</a:t>
            </a:r>
            <a:endParaRPr lang="es-PY" sz="16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3786182" y="528638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3786182" y="314324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2" name="61 CuadroTexto"/>
          <p:cNvSpPr txBox="1"/>
          <p:nvPr/>
        </p:nvSpPr>
        <p:spPr>
          <a:xfrm>
            <a:off x="3143240" y="357187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3143240" y="400050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786182" y="400050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3786182" y="442913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6" name="65 CuadroTexto"/>
          <p:cNvSpPr txBox="1"/>
          <p:nvPr/>
        </p:nvSpPr>
        <p:spPr>
          <a:xfrm>
            <a:off x="3143240" y="485776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3786182" y="485776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3143240" y="528638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3786182" y="271462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graphicFrame>
        <p:nvGraphicFramePr>
          <p:cNvPr id="70" name="6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741628"/>
              </p:ext>
            </p:extLst>
          </p:nvPr>
        </p:nvGraphicFramePr>
        <p:xfrm>
          <a:off x="39459" y="5165683"/>
          <a:ext cx="2948365" cy="914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92181"/>
                <a:gridCol w="792088"/>
                <a:gridCol w="864096"/>
              </a:tblGrid>
              <a:tr h="352070">
                <a:tc>
                  <a:txBody>
                    <a:bodyPr/>
                    <a:lstStyle/>
                    <a:p>
                      <a:pPr algn="ctr"/>
                      <a:r>
                        <a:rPr lang="es-PY" sz="1200" dirty="0" smtClean="0"/>
                        <a:t>Tipo</a:t>
                      </a:r>
                      <a:r>
                        <a:rPr lang="es-PY" sz="1200" baseline="0" dirty="0" smtClean="0"/>
                        <a:t> de Cuentas</a:t>
                      </a:r>
                      <a:endParaRPr lang="es-P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100" dirty="0" smtClean="0"/>
                        <a:t>Situación Actual</a:t>
                      </a:r>
                      <a:endParaRPr lang="es-PY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100" dirty="0" smtClean="0"/>
                        <a:t>Situación</a:t>
                      </a:r>
                      <a:r>
                        <a:rPr lang="es-PY" sz="1100" baseline="0" dirty="0" smtClean="0"/>
                        <a:t> Propuesta </a:t>
                      </a:r>
                      <a:endParaRPr lang="es-PY" sz="1100" b="1" dirty="0"/>
                    </a:p>
                  </a:txBody>
                  <a:tcPr/>
                </a:tc>
              </a:tr>
              <a:tr h="211242">
                <a:tc>
                  <a:txBody>
                    <a:bodyPr/>
                    <a:lstStyle/>
                    <a:p>
                      <a:r>
                        <a:rPr lang="es-PY" sz="1000" b="1" dirty="0" smtClean="0"/>
                        <a:t>Cuentas Físicas</a:t>
                      </a:r>
                      <a:endParaRPr lang="es-PY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b="1" dirty="0" smtClean="0"/>
                        <a:t>42</a:t>
                      </a:r>
                      <a:endParaRPr lang="es-PY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b="1" dirty="0" smtClean="0"/>
                        <a:t>7</a:t>
                      </a:r>
                      <a:endParaRPr lang="es-PY" sz="1000" b="1" dirty="0"/>
                    </a:p>
                  </a:txBody>
                  <a:tcPr/>
                </a:tc>
              </a:tr>
              <a:tr h="222481">
                <a:tc>
                  <a:txBody>
                    <a:bodyPr/>
                    <a:lstStyle/>
                    <a:p>
                      <a:r>
                        <a:rPr lang="es-PY" sz="1000" b="1" dirty="0" smtClean="0"/>
                        <a:t>Cuentas Escriturales </a:t>
                      </a:r>
                      <a:endParaRPr lang="es-PY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b="1" dirty="0" smtClean="0"/>
                        <a:t>0</a:t>
                      </a:r>
                      <a:endParaRPr lang="es-PY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b="1" dirty="0" smtClean="0"/>
                        <a:t>35</a:t>
                      </a:r>
                      <a:endParaRPr lang="es-PY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70 Rectángulo redondeado"/>
          <p:cNvSpPr/>
          <p:nvPr/>
        </p:nvSpPr>
        <p:spPr>
          <a:xfrm>
            <a:off x="8358214" y="621508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925</a:t>
            </a:r>
            <a:endParaRPr lang="es-PY" sz="1600" dirty="0"/>
          </a:p>
        </p:txBody>
      </p:sp>
      <p:sp>
        <p:nvSpPr>
          <p:cNvPr id="72" name="71 Rectángulo redondeado"/>
          <p:cNvSpPr/>
          <p:nvPr/>
        </p:nvSpPr>
        <p:spPr>
          <a:xfrm>
            <a:off x="7572396" y="621508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924</a:t>
            </a:r>
            <a:endParaRPr lang="es-PY" sz="1600" dirty="0"/>
          </a:p>
        </p:txBody>
      </p:sp>
      <p:sp>
        <p:nvSpPr>
          <p:cNvPr id="73" name="72 Rectángulo redondeado"/>
          <p:cNvSpPr/>
          <p:nvPr/>
        </p:nvSpPr>
        <p:spPr>
          <a:xfrm>
            <a:off x="8358214" y="478632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809</a:t>
            </a:r>
            <a:endParaRPr lang="es-PY" sz="1600" dirty="0"/>
          </a:p>
        </p:txBody>
      </p:sp>
      <p:sp>
        <p:nvSpPr>
          <p:cNvPr id="74" name="73 Rectángulo redondeado"/>
          <p:cNvSpPr/>
          <p:nvPr/>
        </p:nvSpPr>
        <p:spPr>
          <a:xfrm>
            <a:off x="7572396" y="478632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653</a:t>
            </a:r>
            <a:endParaRPr lang="es-PY" sz="1600" dirty="0"/>
          </a:p>
        </p:txBody>
      </p:sp>
      <p:sp>
        <p:nvSpPr>
          <p:cNvPr id="75" name="74 Rectángulo redondeado"/>
          <p:cNvSpPr/>
          <p:nvPr/>
        </p:nvSpPr>
        <p:spPr>
          <a:xfrm>
            <a:off x="8358214" y="514351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859</a:t>
            </a:r>
            <a:endParaRPr lang="es-PY" sz="1600" dirty="0"/>
          </a:p>
        </p:txBody>
      </p:sp>
      <p:sp>
        <p:nvSpPr>
          <p:cNvPr id="76" name="75 Rectángulo redondeado"/>
          <p:cNvSpPr/>
          <p:nvPr/>
        </p:nvSpPr>
        <p:spPr>
          <a:xfrm>
            <a:off x="7572396" y="514351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818</a:t>
            </a:r>
            <a:endParaRPr lang="es-PY" sz="1600" dirty="0"/>
          </a:p>
        </p:txBody>
      </p:sp>
      <p:sp>
        <p:nvSpPr>
          <p:cNvPr id="77" name="76 Rectángulo redondeado"/>
          <p:cNvSpPr/>
          <p:nvPr/>
        </p:nvSpPr>
        <p:spPr>
          <a:xfrm>
            <a:off x="8358214" y="550070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861</a:t>
            </a:r>
            <a:endParaRPr lang="es-PY" sz="1600" dirty="0"/>
          </a:p>
        </p:txBody>
      </p:sp>
      <p:sp>
        <p:nvSpPr>
          <p:cNvPr id="78" name="77 Rectángulo redondeado"/>
          <p:cNvSpPr/>
          <p:nvPr/>
        </p:nvSpPr>
        <p:spPr>
          <a:xfrm>
            <a:off x="7572396" y="550070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860</a:t>
            </a:r>
            <a:endParaRPr lang="es-PY" sz="1600" dirty="0"/>
          </a:p>
        </p:txBody>
      </p:sp>
      <p:sp>
        <p:nvSpPr>
          <p:cNvPr id="79" name="78 Rectángulo redondeado"/>
          <p:cNvSpPr/>
          <p:nvPr/>
        </p:nvSpPr>
        <p:spPr>
          <a:xfrm>
            <a:off x="8358214" y="585789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906</a:t>
            </a:r>
            <a:endParaRPr lang="es-PY" sz="1600" dirty="0"/>
          </a:p>
        </p:txBody>
      </p:sp>
      <p:sp>
        <p:nvSpPr>
          <p:cNvPr id="80" name="79 Rectángulo redondeado"/>
          <p:cNvSpPr/>
          <p:nvPr/>
        </p:nvSpPr>
        <p:spPr>
          <a:xfrm>
            <a:off x="7572396" y="5857892"/>
            <a:ext cx="571504" cy="28575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dirty="0" smtClean="0"/>
              <a:t>905</a:t>
            </a:r>
            <a:endParaRPr lang="es-PY" sz="1600" dirty="0"/>
          </a:p>
        </p:txBody>
      </p:sp>
      <p:sp>
        <p:nvSpPr>
          <p:cNvPr id="81" name="80 Rectángulo redondeado"/>
          <p:cNvSpPr/>
          <p:nvPr/>
        </p:nvSpPr>
        <p:spPr>
          <a:xfrm>
            <a:off x="7500958" y="4214818"/>
            <a:ext cx="1500198" cy="500066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000" dirty="0" smtClean="0"/>
              <a:t>647</a:t>
            </a:r>
            <a:endParaRPr lang="es-PY" sz="30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5357818" y="464344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6072198" y="464344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6786578" y="464344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85" name="84 CuadroTexto"/>
          <p:cNvSpPr txBox="1"/>
          <p:nvPr/>
        </p:nvSpPr>
        <p:spPr>
          <a:xfrm>
            <a:off x="5357818" y="535782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86" name="85 CuadroTexto"/>
          <p:cNvSpPr txBox="1"/>
          <p:nvPr/>
        </p:nvSpPr>
        <p:spPr>
          <a:xfrm>
            <a:off x="6072198" y="537147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87" name="86 CuadroTexto"/>
          <p:cNvSpPr txBox="1"/>
          <p:nvPr/>
        </p:nvSpPr>
        <p:spPr>
          <a:xfrm>
            <a:off x="6786578" y="537147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5357818" y="500063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89" name="88 CuadroTexto"/>
          <p:cNvSpPr txBox="1"/>
          <p:nvPr/>
        </p:nvSpPr>
        <p:spPr>
          <a:xfrm>
            <a:off x="6072198" y="501428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0" name="89 CuadroTexto"/>
          <p:cNvSpPr txBox="1"/>
          <p:nvPr/>
        </p:nvSpPr>
        <p:spPr>
          <a:xfrm>
            <a:off x="6786578" y="501428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7500958" y="500063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8273128" y="500797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7500958" y="539877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8273128" y="540611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5" name="94 CuadroTexto"/>
          <p:cNvSpPr txBox="1"/>
          <p:nvPr/>
        </p:nvSpPr>
        <p:spPr>
          <a:xfrm>
            <a:off x="7500958" y="575596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6" name="95 CuadroTexto"/>
          <p:cNvSpPr txBox="1"/>
          <p:nvPr/>
        </p:nvSpPr>
        <p:spPr>
          <a:xfrm>
            <a:off x="8273128" y="576330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7" name="96 CuadroTexto"/>
          <p:cNvSpPr txBox="1"/>
          <p:nvPr/>
        </p:nvSpPr>
        <p:spPr>
          <a:xfrm>
            <a:off x="7500958" y="611315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8" name="97 CuadroTexto"/>
          <p:cNvSpPr txBox="1"/>
          <p:nvPr/>
        </p:nvSpPr>
        <p:spPr>
          <a:xfrm>
            <a:off x="8273128" y="612049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99" name="98 CuadroTexto"/>
          <p:cNvSpPr txBox="1"/>
          <p:nvPr/>
        </p:nvSpPr>
        <p:spPr>
          <a:xfrm>
            <a:off x="7500958" y="465709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8273128" y="466443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3785612" y="227687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3785612" y="1856845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3131840" y="227687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104" name="103 CuadroTexto"/>
          <p:cNvSpPr txBox="1"/>
          <p:nvPr/>
        </p:nvSpPr>
        <p:spPr>
          <a:xfrm>
            <a:off x="3779912" y="1422759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3131840" y="142465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3149135" y="103357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/>
              <a:t>X</a:t>
            </a:r>
            <a:endParaRPr lang="es-PY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650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7" grpId="0" autoUpdateAnimBg="0"/>
      <p:bldP spid="47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1.d. Incorporación de Cuentas Escriturales en las </a:t>
            </a:r>
            <a:r>
              <a:rPr lang="es-PY" sz="24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STRs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Readecuación del formato de las </a:t>
            </a:r>
            <a:r>
              <a:rPr lang="es-ES_tradnl" b="1" u="sng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STRs</a:t>
            </a:r>
            <a:endParaRPr lang="es-ES_tradnl" b="1" u="sng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 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22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1376184"/>
            <a:ext cx="86708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Dotar a las Solicitudes de Transferencia de Recursos (</a:t>
            </a:r>
            <a:r>
              <a:rPr lang="es-PY" sz="2000" dirty="0" err="1" smtClean="0">
                <a:latin typeface="Arial" pitchFamily="34" charset="0"/>
                <a:cs typeface="Arial" pitchFamily="34" charset="0"/>
              </a:rPr>
              <a:t>STRs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) de mayor información y de mecanismos de seguridad. </a:t>
            </a:r>
          </a:p>
          <a:p>
            <a:pPr algn="just"/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Identificar las Cuentas Escriturales desde el momento de la generación de la STR. </a:t>
            </a:r>
          </a:p>
          <a:p>
            <a:pPr algn="just"/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Clasificación de las STR conforme al tipo de proceso que lleva cada uno de estos documentos dentro de la DGTP: </a:t>
            </a:r>
          </a:p>
          <a:p>
            <a:pPr marL="914400" lvl="1" indent="-457200" algn="just">
              <a:buAutoNum type="alphaLcParenR"/>
            </a:pP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Tipo 1 – Servicios Personales por Red Bancaria </a:t>
            </a:r>
          </a:p>
          <a:p>
            <a:pPr marL="914400" lvl="1" indent="-457200" algn="just">
              <a:buAutoNum type="alphaLcParenR"/>
            </a:pPr>
            <a:r>
              <a:rPr lang="es-PY" sz="2000" i="1" dirty="0">
                <a:latin typeface="Arial" pitchFamily="34" charset="0"/>
                <a:cs typeface="Arial" pitchFamily="34" charset="0"/>
              </a:rPr>
              <a:t>Tipo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– Servicios Personales por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Cuenta Administrativa</a:t>
            </a:r>
          </a:p>
          <a:p>
            <a:pPr marL="914400" lvl="1" indent="-457200" algn="just">
              <a:buAutoNum type="alphaLcParenR"/>
            </a:pPr>
            <a:r>
              <a:rPr lang="es-PY" sz="2000" i="1" dirty="0">
                <a:latin typeface="Arial" pitchFamily="34" charset="0"/>
                <a:cs typeface="Arial" pitchFamily="34" charset="0"/>
              </a:rPr>
              <a:t>Tipo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Deuda Flotante</a:t>
            </a:r>
          </a:p>
          <a:p>
            <a:pPr marL="914400" lvl="1" indent="-457200" algn="just">
              <a:buAutoNum type="alphaLcParenR"/>
            </a:pPr>
            <a:r>
              <a:rPr lang="es-PY" sz="2000" i="1" dirty="0">
                <a:latin typeface="Arial" pitchFamily="34" charset="0"/>
                <a:cs typeface="Arial" pitchFamily="34" charset="0"/>
              </a:rPr>
              <a:t>Tipo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Fondo Rotatorio</a:t>
            </a:r>
          </a:p>
          <a:p>
            <a:pPr marL="914400" lvl="1" indent="-457200" algn="just">
              <a:buAutoNum type="alphaLcParenR"/>
            </a:pPr>
            <a:r>
              <a:rPr lang="es-PY" sz="2000" i="1" dirty="0">
                <a:latin typeface="Arial" pitchFamily="34" charset="0"/>
                <a:cs typeface="Arial" pitchFamily="34" charset="0"/>
              </a:rPr>
              <a:t>Tipo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Servicio de la Deuda Pública</a:t>
            </a:r>
          </a:p>
          <a:p>
            <a:pPr marL="914400" lvl="1" indent="-457200" algn="just">
              <a:buAutoNum type="alphaLcParenR"/>
            </a:pPr>
            <a:r>
              <a:rPr lang="es-PY" sz="2000" i="1" dirty="0">
                <a:latin typeface="Arial" pitchFamily="34" charset="0"/>
                <a:cs typeface="Arial" pitchFamily="34" charset="0"/>
              </a:rPr>
              <a:t>Tipo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Caja Chica</a:t>
            </a:r>
          </a:p>
          <a:p>
            <a:pPr marL="914400" lvl="1" indent="-457200" algn="just">
              <a:buAutoNum type="alphaLcParenR"/>
            </a:pPr>
            <a:r>
              <a:rPr lang="es-PY" sz="2000" i="1" dirty="0">
                <a:latin typeface="Arial" pitchFamily="34" charset="0"/>
                <a:cs typeface="Arial" pitchFamily="34" charset="0"/>
              </a:rPr>
              <a:t>Tipo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Anticipo de Fondos</a:t>
            </a:r>
          </a:p>
          <a:p>
            <a:pPr marL="914400" lvl="1" indent="-457200" algn="just">
              <a:buAutoNum type="alphaLcParenR"/>
            </a:pPr>
            <a:r>
              <a:rPr lang="es-PY" sz="2000" i="1" dirty="0">
                <a:latin typeface="Arial" pitchFamily="34" charset="0"/>
                <a:cs typeface="Arial" pitchFamily="34" charset="0"/>
              </a:rPr>
              <a:t>Tipo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Pago Directo a Proveedores</a:t>
            </a:r>
          </a:p>
          <a:p>
            <a:pPr marL="914400" lvl="1" indent="-457200" algn="just">
              <a:buAutoNum type="alphaLcParenR"/>
            </a:pPr>
            <a:r>
              <a:rPr lang="es-PY" sz="2000" i="1" dirty="0">
                <a:latin typeface="Arial" pitchFamily="34" charset="0"/>
                <a:cs typeface="Arial" pitchFamily="34" charset="0"/>
              </a:rPr>
              <a:t>Tipo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s-PY" sz="20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es-PY" sz="2000" i="1" dirty="0" smtClean="0">
                <a:latin typeface="Arial" pitchFamily="34" charset="0"/>
                <a:cs typeface="Arial" pitchFamily="34" charset="0"/>
              </a:rPr>
              <a:t>Gastos varios por Cuenta Administrativa</a:t>
            </a:r>
            <a:endParaRPr lang="es-E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Esquina doblada">
            <a:hlinkClick r:id="rId5" action="ppaction://hlinksldjump"/>
          </p:cNvPr>
          <p:cNvSpPr/>
          <p:nvPr/>
        </p:nvSpPr>
        <p:spPr>
          <a:xfrm>
            <a:off x="7164288" y="4655416"/>
            <a:ext cx="1714512" cy="285752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 EJEMPLO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3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446088" indent="-446088">
              <a:spcBef>
                <a:spcPts val="0"/>
              </a:spcBef>
            </a:pPr>
            <a:r>
              <a:rPr lang="es-PY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2.a. Registro y automatización de la recaudación de los ingresos</a:t>
            </a:r>
          </a:p>
          <a:p>
            <a:pPr marL="446088" indent="-446088">
              <a:spcBef>
                <a:spcPts val="0"/>
              </a:spcBef>
            </a:pPr>
            <a:r>
              <a:rPr lang="es-PY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institucionales a través del BNF </a:t>
            </a:r>
            <a:endParaRPr lang="es-PY" sz="20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 Propuesto</a:t>
            </a:r>
            <a:endParaRPr lang="es-ES" sz="24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23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1272237"/>
            <a:ext cx="86708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Cancelación de las ventanillas  de recepción en el BCP (cajas de atención al público).</a:t>
            </a:r>
          </a:p>
          <a:p>
            <a:pPr algn="just"/>
            <a:endParaRPr lang="es-PY" sz="900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ingresos institucionales (FF30) fluirán de las cuentas recaudadores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(en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el BNF) a las Cuentas habilitadas para el efecto en el BCP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Y" sz="9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Todo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ingreso de recurso por recaudación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será registrado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en el SIAF a partir de una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Cuenta Recaudadora.</a:t>
            </a:r>
          </a:p>
          <a:p>
            <a:pPr marL="357188" indent="-357188" algn="just">
              <a:buBlip>
                <a:blip r:embed="rId4"/>
              </a:buBlip>
            </a:pPr>
            <a:endParaRPr lang="es-PY" sz="9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Diariamente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, el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BNF procederá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a transferir el saldo de cada una de estas cuentas recaudadoras a la CUT, o sea, el total de los recursos colectados en el día. </a:t>
            </a:r>
            <a:endParaRPr lang="es-PY" sz="2000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endParaRPr lang="es-PY" sz="9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r>
              <a:rPr lang="es-PY" sz="2000" dirty="0" smtClean="0">
                <a:latin typeface="Arial" pitchFamily="34" charset="0"/>
                <a:cs typeface="Arial" pitchFamily="34" charset="0"/>
              </a:rPr>
              <a:t>Además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el BNF suministrará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a la DGTP informaciones respecto de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los movimientos (transferencias)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a través de extractos bancarios de las cuentas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recaudadoras vía WS,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a fines de aportar información al proceso de conciliación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bancaria con ésta Entidad y con el BCP.</a:t>
            </a:r>
          </a:p>
        </p:txBody>
      </p:sp>
    </p:spTree>
    <p:extLst>
      <p:ext uri="{BB962C8B-B14F-4D97-AF65-F5344CB8AC3E}">
        <p14:creationId xmlns:p14="http://schemas.microsoft.com/office/powerpoint/2010/main" xmlns="" val="21901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534988" indent="-534988">
              <a:spcBef>
                <a:spcPts val="0"/>
              </a:spcBef>
            </a:pPr>
            <a:r>
              <a:rPr lang="es-PY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2.b. 	Registro y automatización de la recaudación los ingresos aduaneros </a:t>
            </a:r>
          </a:p>
          <a:p>
            <a:pPr marL="534988" indent="-534988">
              <a:spcBef>
                <a:spcPts val="0"/>
              </a:spcBef>
            </a:pPr>
            <a:r>
              <a:rPr lang="es-PY" sz="2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y tributarios (DNA – SET)</a:t>
            </a:r>
            <a:endParaRPr lang="es-PY" sz="20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Situación Actual y Modelo Propuesto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24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1128221"/>
            <a:ext cx="86708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Blip>
                <a:blip r:embed="rId4"/>
              </a:buBlip>
            </a:pPr>
            <a:r>
              <a:rPr lang="es-PY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PY" dirty="0">
                <a:latin typeface="Arial" pitchFamily="34" charset="0"/>
                <a:cs typeface="Arial" pitchFamily="34" charset="0"/>
              </a:rPr>
              <a:t>materia de </a:t>
            </a:r>
            <a:r>
              <a:rPr lang="es-PY" b="1" dirty="0">
                <a:latin typeface="Arial" pitchFamily="34" charset="0"/>
                <a:cs typeface="Arial" pitchFamily="34" charset="0"/>
              </a:rPr>
              <a:t>Ingresos Tributarios</a:t>
            </a:r>
            <a:r>
              <a:rPr lang="es-PY" dirty="0">
                <a:latin typeface="Arial" pitchFamily="34" charset="0"/>
                <a:cs typeface="Arial" pitchFamily="34" charset="0"/>
              </a:rPr>
              <a:t> y </a:t>
            </a:r>
            <a:r>
              <a:rPr lang="es-PY" b="1" dirty="0" smtClean="0">
                <a:latin typeface="Arial" pitchFamily="34" charset="0"/>
                <a:cs typeface="Arial" pitchFamily="34" charset="0"/>
              </a:rPr>
              <a:t>Aduaneros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PY" dirty="0">
                <a:latin typeface="Arial" pitchFamily="34" charset="0"/>
                <a:cs typeface="Arial" pitchFamily="34" charset="0"/>
              </a:rPr>
              <a:t>el BCP procede a transferir diariamente el saldo de cada una de las cuentas recaudadoras a la CUT (520 – 647), o sea, el total de los recursos efectivamente recaudados en el día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7188" indent="-357188" algn="just">
              <a:buBlip>
                <a:blip r:embed="rId4"/>
              </a:buBlip>
            </a:pPr>
            <a:endParaRPr lang="es-PY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r>
              <a:rPr lang="es-PY" dirty="0" smtClean="0">
                <a:latin typeface="Arial" pitchFamily="34" charset="0"/>
                <a:cs typeface="Arial" pitchFamily="34" charset="0"/>
              </a:rPr>
              <a:t>A través del Programa Umbral II se encuentran encarados actualmente las actividades para la interconexión del SIAF con el MARANGATU (SET) y </a:t>
            </a:r>
            <a:r>
              <a:rPr lang="es-PY" dirty="0">
                <a:latin typeface="Arial" pitchFamily="34" charset="0"/>
                <a:cs typeface="Arial" pitchFamily="34" charset="0"/>
              </a:rPr>
              <a:t>con 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SOFIA/SICA (DNA).</a:t>
            </a:r>
          </a:p>
          <a:p>
            <a:pPr algn="just"/>
            <a:endParaRPr lang="es-PY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r>
              <a:rPr lang="es-PY" dirty="0" smtClean="0">
                <a:latin typeface="Arial" pitchFamily="34" charset="0"/>
                <a:cs typeface="Arial" pitchFamily="34" charset="0"/>
              </a:rPr>
              <a:t>Esto  </a:t>
            </a:r>
            <a:r>
              <a:rPr lang="es-PY" dirty="0">
                <a:latin typeface="Arial" pitchFamily="34" charset="0"/>
                <a:cs typeface="Arial" pitchFamily="34" charset="0"/>
              </a:rPr>
              <a:t>permitirá que se registren en el SIAF todos los recursos ingresados a la CUT que se originaron por recaudaciones tributarias y aduaneras en materia de FF10, 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con la identificación de la naturaleza del ingreso (IVA, Renta, etc.) para su correspondiente registro en la ejecución presupuestaria de los ingresos de la Entidad 1 – 1 Tesorería General previa conciliación con la SET. </a:t>
            </a:r>
          </a:p>
          <a:p>
            <a:pPr marL="357188" indent="-357188" algn="just">
              <a:buBlip>
                <a:blip r:embed="rId4"/>
              </a:buBlip>
            </a:pPr>
            <a:endParaRPr lang="es-PY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r>
              <a:rPr lang="es-PY" dirty="0" smtClean="0">
                <a:latin typeface="Arial" pitchFamily="34" charset="0"/>
                <a:cs typeface="Arial" pitchFamily="34" charset="0"/>
              </a:rPr>
              <a:t>Igualmente, la DGTP contará con datos en línea con los depósitos en tránsito o a confirmar (devengado) de manera a contar con mejor información para la gestión de liquidez de la Tesorería General. </a:t>
            </a:r>
          </a:p>
        </p:txBody>
      </p:sp>
    </p:spTree>
    <p:extLst>
      <p:ext uri="{BB962C8B-B14F-4D97-AF65-F5344CB8AC3E}">
        <p14:creationId xmlns:p14="http://schemas.microsoft.com/office/powerpoint/2010/main" xmlns="" val="3476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446088" indent="-446088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Proyecto de Ley «De Modernización Financiera del Estado»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EJES DEL PROYECTO DE LEY</a:t>
            </a:r>
            <a:endParaRPr lang="es-ES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25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475656" y="620688"/>
            <a:ext cx="6089040" cy="6042969"/>
            <a:chOff x="1475656" y="620688"/>
            <a:chExt cx="6089040" cy="6042969"/>
          </a:xfrm>
        </p:grpSpPr>
        <p:sp>
          <p:nvSpPr>
            <p:cNvPr id="9" name="8 Arco de bloque"/>
            <p:cNvSpPr/>
            <p:nvPr/>
          </p:nvSpPr>
          <p:spPr>
            <a:xfrm>
              <a:off x="2176593" y="1316322"/>
              <a:ext cx="4687165" cy="4651701"/>
            </a:xfrm>
            <a:prstGeom prst="blockArc">
              <a:avLst>
                <a:gd name="adj1" fmla="val 10800000"/>
                <a:gd name="adj2" fmla="val 16200000"/>
                <a:gd name="adj3" fmla="val 4641"/>
              </a:avLst>
            </a:prstGeom>
          </p:spPr>
          <p:style>
            <a:lnRef idx="0">
              <a:schemeClr val="accent6">
                <a:shade val="90000"/>
                <a:hueOff val="-315018"/>
                <a:satOff val="-42254"/>
                <a:lumOff val="42098"/>
                <a:alphaOff val="0"/>
              </a:schemeClr>
            </a:lnRef>
            <a:fillRef idx="3">
              <a:schemeClr val="accent6">
                <a:shade val="90000"/>
                <a:hueOff val="-315018"/>
                <a:satOff val="-42254"/>
                <a:lumOff val="42098"/>
                <a:alphaOff val="0"/>
              </a:schemeClr>
            </a:fillRef>
            <a:effectRef idx="3">
              <a:schemeClr val="accent6">
                <a:shade val="90000"/>
                <a:hueOff val="-315018"/>
                <a:satOff val="-42254"/>
                <a:lumOff val="42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Arco de bloque"/>
            <p:cNvSpPr/>
            <p:nvPr/>
          </p:nvSpPr>
          <p:spPr>
            <a:xfrm>
              <a:off x="2176593" y="1316322"/>
              <a:ext cx="4687165" cy="4651701"/>
            </a:xfrm>
            <a:prstGeom prst="blockArc">
              <a:avLst>
                <a:gd name="adj1" fmla="val 5400000"/>
                <a:gd name="adj2" fmla="val 10800000"/>
                <a:gd name="adj3" fmla="val 4641"/>
              </a:avLst>
            </a:prstGeom>
          </p:spPr>
          <p:style>
            <a:lnRef idx="0">
              <a:schemeClr val="accent6">
                <a:shade val="90000"/>
                <a:hueOff val="-210012"/>
                <a:satOff val="-28169"/>
                <a:lumOff val="28065"/>
                <a:alphaOff val="0"/>
              </a:schemeClr>
            </a:lnRef>
            <a:fillRef idx="3">
              <a:schemeClr val="accent6">
                <a:shade val="90000"/>
                <a:hueOff val="-210012"/>
                <a:satOff val="-28169"/>
                <a:lumOff val="28065"/>
                <a:alphaOff val="0"/>
              </a:schemeClr>
            </a:fillRef>
            <a:effectRef idx="3">
              <a:schemeClr val="accent6">
                <a:shade val="90000"/>
                <a:hueOff val="-210012"/>
                <a:satOff val="-28169"/>
                <a:lumOff val="280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Arco de bloque"/>
            <p:cNvSpPr/>
            <p:nvPr/>
          </p:nvSpPr>
          <p:spPr>
            <a:xfrm>
              <a:off x="2176593" y="1316322"/>
              <a:ext cx="4687165" cy="4651701"/>
            </a:xfrm>
            <a:prstGeom prst="blockArc">
              <a:avLst>
                <a:gd name="adj1" fmla="val 0"/>
                <a:gd name="adj2" fmla="val 5400000"/>
                <a:gd name="adj3" fmla="val 4641"/>
              </a:avLst>
            </a:prstGeom>
          </p:spPr>
          <p:style>
            <a:lnRef idx="0">
              <a:schemeClr val="accent6">
                <a:shade val="90000"/>
                <a:hueOff val="-105006"/>
                <a:satOff val="-14085"/>
                <a:lumOff val="14033"/>
                <a:alphaOff val="0"/>
              </a:schemeClr>
            </a:lnRef>
            <a:fillRef idx="3">
              <a:schemeClr val="accent6">
                <a:shade val="90000"/>
                <a:hueOff val="-105006"/>
                <a:satOff val="-14085"/>
                <a:lumOff val="14033"/>
                <a:alphaOff val="0"/>
              </a:schemeClr>
            </a:fillRef>
            <a:effectRef idx="3">
              <a:schemeClr val="accent6">
                <a:shade val="90000"/>
                <a:hueOff val="-105006"/>
                <a:satOff val="-14085"/>
                <a:lumOff val="140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Arco de bloque"/>
            <p:cNvSpPr/>
            <p:nvPr/>
          </p:nvSpPr>
          <p:spPr>
            <a:xfrm>
              <a:off x="2176593" y="1316322"/>
              <a:ext cx="4687165" cy="4651701"/>
            </a:xfrm>
            <a:prstGeom prst="blockArc">
              <a:avLst>
                <a:gd name="adj1" fmla="val 16200000"/>
                <a:gd name="adj2" fmla="val 0"/>
                <a:gd name="adj3" fmla="val 4641"/>
              </a:avLst>
            </a:prstGeom>
          </p:spPr>
          <p:style>
            <a:lnRef idx="0">
              <a:schemeClr val="accent6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Forma libre"/>
            <p:cNvSpPr/>
            <p:nvPr/>
          </p:nvSpPr>
          <p:spPr>
            <a:xfrm>
              <a:off x="3764856" y="620688"/>
              <a:ext cx="1510642" cy="1499212"/>
            </a:xfrm>
            <a:custGeom>
              <a:avLst/>
              <a:gdLst>
                <a:gd name="connsiteX0" fmla="*/ 0 w 1007619"/>
                <a:gd name="connsiteY0" fmla="*/ 503810 h 1007619"/>
                <a:gd name="connsiteX1" fmla="*/ 503810 w 1007619"/>
                <a:gd name="connsiteY1" fmla="*/ 0 h 1007619"/>
                <a:gd name="connsiteX2" fmla="*/ 1007620 w 1007619"/>
                <a:gd name="connsiteY2" fmla="*/ 503810 h 1007619"/>
                <a:gd name="connsiteX3" fmla="*/ 503810 w 1007619"/>
                <a:gd name="connsiteY3" fmla="*/ 1007620 h 1007619"/>
                <a:gd name="connsiteX4" fmla="*/ 0 w 1007619"/>
                <a:gd name="connsiteY4" fmla="*/ 503810 h 100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619" h="1007619">
                  <a:moveTo>
                    <a:pt x="0" y="503810"/>
                  </a:moveTo>
                  <a:cubicBezTo>
                    <a:pt x="0" y="225563"/>
                    <a:pt x="225563" y="0"/>
                    <a:pt x="503810" y="0"/>
                  </a:cubicBezTo>
                  <a:cubicBezTo>
                    <a:pt x="782057" y="0"/>
                    <a:pt x="1007620" y="225563"/>
                    <a:pt x="1007620" y="503810"/>
                  </a:cubicBezTo>
                  <a:cubicBezTo>
                    <a:pt x="1007620" y="782057"/>
                    <a:pt x="782057" y="1007620"/>
                    <a:pt x="503810" y="1007620"/>
                  </a:cubicBezTo>
                  <a:cubicBezTo>
                    <a:pt x="225563" y="1007620"/>
                    <a:pt x="0" y="782057"/>
                    <a:pt x="0" y="50381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32" tIns="161532" rIns="161532" bIns="1615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TRANSPARENCIA</a:t>
              </a:r>
              <a:endParaRPr lang="es-E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6054054" y="2892567"/>
              <a:ext cx="1510642" cy="1499212"/>
            </a:xfrm>
            <a:custGeom>
              <a:avLst/>
              <a:gdLst>
                <a:gd name="connsiteX0" fmla="*/ 0 w 1007619"/>
                <a:gd name="connsiteY0" fmla="*/ 503810 h 1007619"/>
                <a:gd name="connsiteX1" fmla="*/ 503810 w 1007619"/>
                <a:gd name="connsiteY1" fmla="*/ 0 h 1007619"/>
                <a:gd name="connsiteX2" fmla="*/ 1007620 w 1007619"/>
                <a:gd name="connsiteY2" fmla="*/ 503810 h 1007619"/>
                <a:gd name="connsiteX3" fmla="*/ 503810 w 1007619"/>
                <a:gd name="connsiteY3" fmla="*/ 1007620 h 1007619"/>
                <a:gd name="connsiteX4" fmla="*/ 0 w 1007619"/>
                <a:gd name="connsiteY4" fmla="*/ 503810 h 100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619" h="1007619">
                  <a:moveTo>
                    <a:pt x="0" y="503810"/>
                  </a:moveTo>
                  <a:cubicBezTo>
                    <a:pt x="0" y="225563"/>
                    <a:pt x="225563" y="0"/>
                    <a:pt x="503810" y="0"/>
                  </a:cubicBezTo>
                  <a:cubicBezTo>
                    <a:pt x="782057" y="0"/>
                    <a:pt x="1007620" y="225563"/>
                    <a:pt x="1007620" y="503810"/>
                  </a:cubicBezTo>
                  <a:cubicBezTo>
                    <a:pt x="1007620" y="782057"/>
                    <a:pt x="782057" y="1007620"/>
                    <a:pt x="503810" y="1007620"/>
                  </a:cubicBezTo>
                  <a:cubicBezTo>
                    <a:pt x="225563" y="1007620"/>
                    <a:pt x="0" y="782057"/>
                    <a:pt x="0" y="50381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32" tIns="161532" rIns="161532" bIns="1615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EFICIENCIA</a:t>
              </a:r>
              <a:endParaRPr lang="es-E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3764856" y="5164445"/>
              <a:ext cx="1510642" cy="1499212"/>
            </a:xfrm>
            <a:custGeom>
              <a:avLst/>
              <a:gdLst>
                <a:gd name="connsiteX0" fmla="*/ 0 w 1007619"/>
                <a:gd name="connsiteY0" fmla="*/ 503810 h 1007619"/>
                <a:gd name="connsiteX1" fmla="*/ 503810 w 1007619"/>
                <a:gd name="connsiteY1" fmla="*/ 0 h 1007619"/>
                <a:gd name="connsiteX2" fmla="*/ 1007620 w 1007619"/>
                <a:gd name="connsiteY2" fmla="*/ 503810 h 1007619"/>
                <a:gd name="connsiteX3" fmla="*/ 503810 w 1007619"/>
                <a:gd name="connsiteY3" fmla="*/ 1007620 h 1007619"/>
                <a:gd name="connsiteX4" fmla="*/ 0 w 1007619"/>
                <a:gd name="connsiteY4" fmla="*/ 503810 h 100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619" h="1007619">
                  <a:moveTo>
                    <a:pt x="0" y="503810"/>
                  </a:moveTo>
                  <a:cubicBezTo>
                    <a:pt x="0" y="225563"/>
                    <a:pt x="225563" y="0"/>
                    <a:pt x="503810" y="0"/>
                  </a:cubicBezTo>
                  <a:cubicBezTo>
                    <a:pt x="782057" y="0"/>
                    <a:pt x="1007620" y="225563"/>
                    <a:pt x="1007620" y="503810"/>
                  </a:cubicBezTo>
                  <a:cubicBezTo>
                    <a:pt x="1007620" y="782057"/>
                    <a:pt x="782057" y="1007620"/>
                    <a:pt x="503810" y="1007620"/>
                  </a:cubicBezTo>
                  <a:cubicBezTo>
                    <a:pt x="225563" y="1007620"/>
                    <a:pt x="0" y="782057"/>
                    <a:pt x="0" y="50381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32" tIns="161532" rIns="161532" bIns="1615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ECONOMIA</a:t>
              </a:r>
              <a:endParaRPr lang="es-E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1475656" y="2892567"/>
              <a:ext cx="1510642" cy="1499212"/>
            </a:xfrm>
            <a:custGeom>
              <a:avLst/>
              <a:gdLst>
                <a:gd name="connsiteX0" fmla="*/ 0 w 1007619"/>
                <a:gd name="connsiteY0" fmla="*/ 503810 h 1007619"/>
                <a:gd name="connsiteX1" fmla="*/ 503810 w 1007619"/>
                <a:gd name="connsiteY1" fmla="*/ 0 h 1007619"/>
                <a:gd name="connsiteX2" fmla="*/ 1007620 w 1007619"/>
                <a:gd name="connsiteY2" fmla="*/ 503810 h 1007619"/>
                <a:gd name="connsiteX3" fmla="*/ 503810 w 1007619"/>
                <a:gd name="connsiteY3" fmla="*/ 1007620 h 1007619"/>
                <a:gd name="connsiteX4" fmla="*/ 0 w 1007619"/>
                <a:gd name="connsiteY4" fmla="*/ 503810 h 100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619" h="1007619">
                  <a:moveTo>
                    <a:pt x="0" y="503810"/>
                  </a:moveTo>
                  <a:cubicBezTo>
                    <a:pt x="0" y="225563"/>
                    <a:pt x="225563" y="0"/>
                    <a:pt x="503810" y="0"/>
                  </a:cubicBezTo>
                  <a:cubicBezTo>
                    <a:pt x="782057" y="0"/>
                    <a:pt x="1007620" y="225563"/>
                    <a:pt x="1007620" y="503810"/>
                  </a:cubicBezTo>
                  <a:cubicBezTo>
                    <a:pt x="1007620" y="782057"/>
                    <a:pt x="782057" y="1007620"/>
                    <a:pt x="503810" y="1007620"/>
                  </a:cubicBezTo>
                  <a:cubicBezTo>
                    <a:pt x="225563" y="1007620"/>
                    <a:pt x="0" y="782057"/>
                    <a:pt x="0" y="50381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32" tIns="161532" rIns="161532" bIns="1615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CALIDAD DEL SERVICIO</a:t>
              </a:r>
              <a:endParaRPr lang="es-E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840232" y="2032931"/>
            <a:ext cx="3319518" cy="3303265"/>
            <a:chOff x="2840232" y="2032931"/>
            <a:chExt cx="3319518" cy="3303265"/>
          </a:xfrm>
        </p:grpSpPr>
        <p:sp>
          <p:nvSpPr>
            <p:cNvPr id="23" name="22 Forma libre"/>
            <p:cNvSpPr/>
            <p:nvPr/>
          </p:nvSpPr>
          <p:spPr>
            <a:xfrm>
              <a:off x="3134183" y="2209295"/>
              <a:ext cx="2848968" cy="2848968"/>
            </a:xfrm>
            <a:custGeom>
              <a:avLst/>
              <a:gdLst>
                <a:gd name="connsiteX0" fmla="*/ 1424484 w 2848968"/>
                <a:gd name="connsiteY0" fmla="*/ 0 h 2848968"/>
                <a:gd name="connsiteX1" fmla="*/ 2658123 w 2848968"/>
                <a:gd name="connsiteY1" fmla="*/ 712242 h 2848968"/>
                <a:gd name="connsiteX2" fmla="*/ 2658123 w 2848968"/>
                <a:gd name="connsiteY2" fmla="*/ 2136726 h 2848968"/>
                <a:gd name="connsiteX3" fmla="*/ 1424484 w 2848968"/>
                <a:gd name="connsiteY3" fmla="*/ 1424484 h 2848968"/>
                <a:gd name="connsiteX4" fmla="*/ 1424484 w 2848968"/>
                <a:gd name="connsiteY4" fmla="*/ 0 h 28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968" h="2848968">
                  <a:moveTo>
                    <a:pt x="1424484" y="0"/>
                  </a:moveTo>
                  <a:cubicBezTo>
                    <a:pt x="1933403" y="0"/>
                    <a:pt x="2403664" y="271505"/>
                    <a:pt x="2658123" y="712242"/>
                  </a:cubicBezTo>
                  <a:cubicBezTo>
                    <a:pt x="2912583" y="1152979"/>
                    <a:pt x="2912583" y="1695989"/>
                    <a:pt x="2658123" y="2136726"/>
                  </a:cubicBezTo>
                  <a:lnTo>
                    <a:pt x="1424484" y="1424484"/>
                  </a:lnTo>
                  <a:lnTo>
                    <a:pt x="1424484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6874" tIns="629110" rIns="355406" bIns="142275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TIC’s</a:t>
              </a:r>
              <a:endPara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075507" y="2311044"/>
              <a:ext cx="2848968" cy="2848968"/>
            </a:xfrm>
            <a:custGeom>
              <a:avLst/>
              <a:gdLst>
                <a:gd name="connsiteX0" fmla="*/ 2658123 w 2848968"/>
                <a:gd name="connsiteY0" fmla="*/ 2136726 h 2848968"/>
                <a:gd name="connsiteX1" fmla="*/ 1424484 w 2848968"/>
                <a:gd name="connsiteY1" fmla="*/ 2848968 h 2848968"/>
                <a:gd name="connsiteX2" fmla="*/ 190845 w 2848968"/>
                <a:gd name="connsiteY2" fmla="*/ 2136726 h 2848968"/>
                <a:gd name="connsiteX3" fmla="*/ 1424484 w 2848968"/>
                <a:gd name="connsiteY3" fmla="*/ 1424484 h 2848968"/>
                <a:gd name="connsiteX4" fmla="*/ 2658123 w 2848968"/>
                <a:gd name="connsiteY4" fmla="*/ 2136726 h 28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968" h="2848968">
                  <a:moveTo>
                    <a:pt x="2658123" y="2136726"/>
                  </a:moveTo>
                  <a:cubicBezTo>
                    <a:pt x="2403663" y="2577463"/>
                    <a:pt x="1933403" y="2848968"/>
                    <a:pt x="1424484" y="2848968"/>
                  </a:cubicBezTo>
                  <a:cubicBezTo>
                    <a:pt x="915565" y="2848968"/>
                    <a:pt x="445304" y="2577463"/>
                    <a:pt x="190845" y="2136726"/>
                  </a:cubicBezTo>
                  <a:lnTo>
                    <a:pt x="1424484" y="1424484"/>
                  </a:lnTo>
                  <a:lnTo>
                    <a:pt x="2658123" y="213672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3726" tIns="1873838" rIns="669809" bIns="27977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TITULOS DE DEUDA</a:t>
              </a:r>
              <a:endPara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3016832" y="2209295"/>
              <a:ext cx="2848968" cy="2848968"/>
            </a:xfrm>
            <a:custGeom>
              <a:avLst/>
              <a:gdLst>
                <a:gd name="connsiteX0" fmla="*/ 190845 w 2848968"/>
                <a:gd name="connsiteY0" fmla="*/ 2136726 h 2848968"/>
                <a:gd name="connsiteX1" fmla="*/ 190845 w 2848968"/>
                <a:gd name="connsiteY1" fmla="*/ 712242 h 2848968"/>
                <a:gd name="connsiteX2" fmla="*/ 1424484 w 2848968"/>
                <a:gd name="connsiteY2" fmla="*/ 0 h 2848968"/>
                <a:gd name="connsiteX3" fmla="*/ 1424484 w 2848968"/>
                <a:gd name="connsiteY3" fmla="*/ 1424484 h 2848968"/>
                <a:gd name="connsiteX4" fmla="*/ 190845 w 2848968"/>
                <a:gd name="connsiteY4" fmla="*/ 2136726 h 28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968" h="2848968">
                  <a:moveTo>
                    <a:pt x="190845" y="2136726"/>
                  </a:moveTo>
                  <a:cubicBezTo>
                    <a:pt x="-63615" y="1695989"/>
                    <a:pt x="-63615" y="1152979"/>
                    <a:pt x="190845" y="712242"/>
                  </a:cubicBezTo>
                  <a:cubicBezTo>
                    <a:pt x="445305" y="271505"/>
                    <a:pt x="915565" y="0"/>
                    <a:pt x="1424484" y="0"/>
                  </a:cubicBezTo>
                  <a:lnTo>
                    <a:pt x="1424484" y="1424484"/>
                  </a:lnTo>
                  <a:lnTo>
                    <a:pt x="190845" y="213672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406" tIns="629110" rIns="1526874" bIns="142275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CUT</a:t>
              </a:r>
              <a:endPara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Flecha circular"/>
            <p:cNvSpPr/>
            <p:nvPr/>
          </p:nvSpPr>
          <p:spPr>
            <a:xfrm>
              <a:off x="2958053" y="2032931"/>
              <a:ext cx="3201697" cy="3201697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26 Flecha circular"/>
            <p:cNvSpPr/>
            <p:nvPr/>
          </p:nvSpPr>
          <p:spPr>
            <a:xfrm>
              <a:off x="2899143" y="2134499"/>
              <a:ext cx="3201697" cy="3201697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Flecha circular"/>
            <p:cNvSpPr/>
            <p:nvPr/>
          </p:nvSpPr>
          <p:spPr>
            <a:xfrm>
              <a:off x="2840232" y="2032931"/>
              <a:ext cx="3201697" cy="3201697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xmlns="" val="174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7500" lnSpcReduction="20000"/>
          </a:bodyPr>
          <a:lstStyle/>
          <a:p>
            <a:pPr marL="265113" indent="-265113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4. Sistema de Gestión de Calidad ISO 9001:2008 del proceso de transferencia de recursos de la DGTP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56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Gestión de Calidad</a:t>
            </a:r>
            <a:endParaRPr lang="es-ES" sz="24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26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1340768"/>
            <a:ext cx="86708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Blip>
                <a:blip r:embed="rId4"/>
              </a:buBlip>
            </a:pPr>
            <a:r>
              <a:rPr lang="es-PY" sz="2800" dirty="0" smtClean="0">
                <a:latin typeface="Arial" pitchFamily="34" charset="0"/>
                <a:cs typeface="Arial" pitchFamily="34" charset="0"/>
              </a:rPr>
              <a:t>Se ha iniciado </a:t>
            </a:r>
            <a:r>
              <a:rPr lang="es-PY" sz="2800" dirty="0">
                <a:latin typeface="Arial" pitchFamily="34" charset="0"/>
                <a:cs typeface="Arial" pitchFamily="34" charset="0"/>
              </a:rPr>
              <a:t>la consultoría </a:t>
            </a:r>
            <a:r>
              <a:rPr lang="es-PY" sz="2800" dirty="0" smtClean="0">
                <a:latin typeface="Arial" pitchFamily="34" charset="0"/>
                <a:cs typeface="Arial" pitchFamily="34" charset="0"/>
              </a:rPr>
              <a:t>entendiendo </a:t>
            </a:r>
            <a:r>
              <a:rPr lang="es-PY" sz="2800" dirty="0">
                <a:latin typeface="Arial" pitchFamily="34" charset="0"/>
                <a:cs typeface="Arial" pitchFamily="34" charset="0"/>
              </a:rPr>
              <a:t>que las mejores y adecuaciones tecnológicas llevas a cabo para la implementación de la CUT deben ir acompañadas de un fortalecimiento en la gestión de </a:t>
            </a:r>
            <a:r>
              <a:rPr lang="es-PY" sz="2800" dirty="0" smtClean="0">
                <a:latin typeface="Arial" pitchFamily="34" charset="0"/>
                <a:cs typeface="Arial" pitchFamily="34" charset="0"/>
              </a:rPr>
              <a:t>la DGTP.</a:t>
            </a:r>
          </a:p>
          <a:p>
            <a:pPr algn="just"/>
            <a:endParaRPr lang="es-PY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PY" sz="1400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Blip>
                <a:blip r:embed="rId4"/>
              </a:buBlip>
            </a:pPr>
            <a:r>
              <a:rPr lang="es-PY" sz="2800" dirty="0" smtClean="0">
                <a:latin typeface="Arial" pitchFamily="34" charset="0"/>
                <a:cs typeface="Arial" pitchFamily="34" charset="0"/>
              </a:rPr>
              <a:t>Actualmente </a:t>
            </a:r>
            <a:r>
              <a:rPr lang="es-PY" sz="2800" dirty="0">
                <a:latin typeface="Arial" pitchFamily="34" charset="0"/>
                <a:cs typeface="Arial" pitchFamily="34" charset="0"/>
              </a:rPr>
              <a:t>se encuentra en plena ejecución la referida consultoría con la expectativa de superar la auditoría para obtener la Certificación pretendida</a:t>
            </a:r>
            <a:r>
              <a:rPr lang="es-PY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272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MODERNIZACION FINANCIERA DEL ESTADO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9496" y="688896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AutoNum type="arabicPeriod"/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" name="12 Forma libre"/>
          <p:cNvSpPr/>
          <p:nvPr/>
        </p:nvSpPr>
        <p:spPr>
          <a:xfrm>
            <a:off x="3696196" y="3058006"/>
            <a:ext cx="1510903" cy="1510903"/>
          </a:xfrm>
          <a:custGeom>
            <a:avLst/>
            <a:gdLst>
              <a:gd name="connsiteX0" fmla="*/ 0 w 1510903"/>
              <a:gd name="connsiteY0" fmla="*/ 755452 h 1510903"/>
              <a:gd name="connsiteX1" fmla="*/ 755452 w 1510903"/>
              <a:gd name="connsiteY1" fmla="*/ 0 h 1510903"/>
              <a:gd name="connsiteX2" fmla="*/ 1510904 w 1510903"/>
              <a:gd name="connsiteY2" fmla="*/ 755452 h 1510903"/>
              <a:gd name="connsiteX3" fmla="*/ 755452 w 1510903"/>
              <a:gd name="connsiteY3" fmla="*/ 1510904 h 1510903"/>
              <a:gd name="connsiteX4" fmla="*/ 0 w 1510903"/>
              <a:gd name="connsiteY4" fmla="*/ 755452 h 151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903" h="1510903">
                <a:moveTo>
                  <a:pt x="0" y="755452"/>
                </a:moveTo>
                <a:cubicBezTo>
                  <a:pt x="0" y="338227"/>
                  <a:pt x="338227" y="0"/>
                  <a:pt x="755452" y="0"/>
                </a:cubicBezTo>
                <a:cubicBezTo>
                  <a:pt x="1172677" y="0"/>
                  <a:pt x="1510904" y="338227"/>
                  <a:pt x="1510904" y="755452"/>
                </a:cubicBezTo>
                <a:cubicBezTo>
                  <a:pt x="1510904" y="1172677"/>
                  <a:pt x="1172677" y="1510904"/>
                  <a:pt x="755452" y="1510904"/>
                </a:cubicBezTo>
                <a:cubicBezTo>
                  <a:pt x="338227" y="1510904"/>
                  <a:pt x="0" y="1172677"/>
                  <a:pt x="0" y="75545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842" tIns="249842" rIns="249842" bIns="249842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5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endParaRPr lang="es-ES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izquierda"/>
          <p:cNvSpPr/>
          <p:nvPr/>
        </p:nvSpPr>
        <p:spPr>
          <a:xfrm rot="10800000">
            <a:off x="1934124" y="3598154"/>
            <a:ext cx="1665157" cy="430607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orma libre"/>
          <p:cNvSpPr/>
          <p:nvPr/>
        </p:nvSpPr>
        <p:spPr>
          <a:xfrm>
            <a:off x="1179589" y="3390405"/>
            <a:ext cx="1509987" cy="846105"/>
          </a:xfrm>
          <a:custGeom>
            <a:avLst/>
            <a:gdLst>
              <a:gd name="connsiteX0" fmla="*/ 0 w 1057632"/>
              <a:gd name="connsiteY0" fmla="*/ 84611 h 846105"/>
              <a:gd name="connsiteX1" fmla="*/ 84611 w 1057632"/>
              <a:gd name="connsiteY1" fmla="*/ 0 h 846105"/>
              <a:gd name="connsiteX2" fmla="*/ 973022 w 1057632"/>
              <a:gd name="connsiteY2" fmla="*/ 0 h 846105"/>
              <a:gd name="connsiteX3" fmla="*/ 1057633 w 1057632"/>
              <a:gd name="connsiteY3" fmla="*/ 84611 h 846105"/>
              <a:gd name="connsiteX4" fmla="*/ 1057632 w 1057632"/>
              <a:gd name="connsiteY4" fmla="*/ 761495 h 846105"/>
              <a:gd name="connsiteX5" fmla="*/ 973021 w 1057632"/>
              <a:gd name="connsiteY5" fmla="*/ 846106 h 846105"/>
              <a:gd name="connsiteX6" fmla="*/ 84611 w 1057632"/>
              <a:gd name="connsiteY6" fmla="*/ 846105 h 846105"/>
              <a:gd name="connsiteX7" fmla="*/ 0 w 1057632"/>
              <a:gd name="connsiteY7" fmla="*/ 761494 h 846105"/>
              <a:gd name="connsiteX8" fmla="*/ 0 w 1057632"/>
              <a:gd name="connsiteY8" fmla="*/ 84611 h 8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632" h="846105">
                <a:moveTo>
                  <a:pt x="0" y="84611"/>
                </a:moveTo>
                <a:cubicBezTo>
                  <a:pt x="0" y="37882"/>
                  <a:pt x="37882" y="0"/>
                  <a:pt x="84611" y="0"/>
                </a:cubicBezTo>
                <a:lnTo>
                  <a:pt x="973022" y="0"/>
                </a:lnTo>
                <a:cubicBezTo>
                  <a:pt x="1019751" y="0"/>
                  <a:pt x="1057633" y="37882"/>
                  <a:pt x="1057633" y="84611"/>
                </a:cubicBezTo>
                <a:cubicBezTo>
                  <a:pt x="1057633" y="310239"/>
                  <a:pt x="1057632" y="535867"/>
                  <a:pt x="1057632" y="761495"/>
                </a:cubicBezTo>
                <a:cubicBezTo>
                  <a:pt x="1057632" y="808224"/>
                  <a:pt x="1019750" y="846106"/>
                  <a:pt x="973021" y="846106"/>
                </a:cubicBezTo>
                <a:lnTo>
                  <a:pt x="84611" y="846105"/>
                </a:lnTo>
                <a:cubicBezTo>
                  <a:pt x="37882" y="846105"/>
                  <a:pt x="0" y="808223"/>
                  <a:pt x="0" y="761494"/>
                </a:cubicBezTo>
                <a:lnTo>
                  <a:pt x="0" y="8461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502" tIns="70502" rIns="70502" bIns="70502" numCol="1" spcCol="1270" anchor="ctr" anchorCtr="0">
            <a:noAutofit/>
          </a:bodyPr>
          <a:lstStyle/>
          <a:p>
            <a:pPr lvl="0" algn="ctr"/>
            <a:r>
              <a:rPr lang="es-PY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AUTOMATIZACIÓN DE PROCESOS</a:t>
            </a:r>
          </a:p>
        </p:txBody>
      </p:sp>
      <p:sp>
        <p:nvSpPr>
          <p:cNvPr id="17" name="16 Flecha izquierda"/>
          <p:cNvSpPr/>
          <p:nvPr/>
        </p:nvSpPr>
        <p:spPr>
          <a:xfrm rot="12600000">
            <a:off x="2262663" y="2396855"/>
            <a:ext cx="1665157" cy="430607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Forma libre"/>
          <p:cNvSpPr/>
          <p:nvPr/>
        </p:nvSpPr>
        <p:spPr>
          <a:xfrm>
            <a:off x="1619672" y="1772816"/>
            <a:ext cx="1509987" cy="846105"/>
          </a:xfrm>
          <a:custGeom>
            <a:avLst/>
            <a:gdLst>
              <a:gd name="connsiteX0" fmla="*/ 0 w 1057632"/>
              <a:gd name="connsiteY0" fmla="*/ 84611 h 846105"/>
              <a:gd name="connsiteX1" fmla="*/ 84611 w 1057632"/>
              <a:gd name="connsiteY1" fmla="*/ 0 h 846105"/>
              <a:gd name="connsiteX2" fmla="*/ 973022 w 1057632"/>
              <a:gd name="connsiteY2" fmla="*/ 0 h 846105"/>
              <a:gd name="connsiteX3" fmla="*/ 1057633 w 1057632"/>
              <a:gd name="connsiteY3" fmla="*/ 84611 h 846105"/>
              <a:gd name="connsiteX4" fmla="*/ 1057632 w 1057632"/>
              <a:gd name="connsiteY4" fmla="*/ 761495 h 846105"/>
              <a:gd name="connsiteX5" fmla="*/ 973021 w 1057632"/>
              <a:gd name="connsiteY5" fmla="*/ 846106 h 846105"/>
              <a:gd name="connsiteX6" fmla="*/ 84611 w 1057632"/>
              <a:gd name="connsiteY6" fmla="*/ 846105 h 846105"/>
              <a:gd name="connsiteX7" fmla="*/ 0 w 1057632"/>
              <a:gd name="connsiteY7" fmla="*/ 761494 h 846105"/>
              <a:gd name="connsiteX8" fmla="*/ 0 w 1057632"/>
              <a:gd name="connsiteY8" fmla="*/ 84611 h 8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632" h="846105">
                <a:moveTo>
                  <a:pt x="0" y="84611"/>
                </a:moveTo>
                <a:cubicBezTo>
                  <a:pt x="0" y="37882"/>
                  <a:pt x="37882" y="0"/>
                  <a:pt x="84611" y="0"/>
                </a:cubicBezTo>
                <a:lnTo>
                  <a:pt x="973022" y="0"/>
                </a:lnTo>
                <a:cubicBezTo>
                  <a:pt x="1019751" y="0"/>
                  <a:pt x="1057633" y="37882"/>
                  <a:pt x="1057633" y="84611"/>
                </a:cubicBezTo>
                <a:cubicBezTo>
                  <a:pt x="1057633" y="310239"/>
                  <a:pt x="1057632" y="535867"/>
                  <a:pt x="1057632" y="761495"/>
                </a:cubicBezTo>
                <a:cubicBezTo>
                  <a:pt x="1057632" y="808224"/>
                  <a:pt x="1019750" y="846106"/>
                  <a:pt x="973021" y="846106"/>
                </a:cubicBezTo>
                <a:lnTo>
                  <a:pt x="84611" y="846105"/>
                </a:lnTo>
                <a:cubicBezTo>
                  <a:pt x="37882" y="846105"/>
                  <a:pt x="0" y="808223"/>
                  <a:pt x="0" y="761494"/>
                </a:cubicBezTo>
                <a:lnTo>
                  <a:pt x="0" y="8461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42" tIns="47642" rIns="47642" bIns="4764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1400" b="1" dirty="0">
                <a:solidFill>
                  <a:schemeClr val="tx1"/>
                </a:solidFill>
              </a:rPr>
              <a:t>INTERCONEXIÓN MARANGATU – SOFIA - </a:t>
            </a:r>
            <a:r>
              <a:rPr lang="es-PY" sz="1400" b="1" dirty="0" smtClean="0">
                <a:solidFill>
                  <a:schemeClr val="tx1"/>
                </a:solidFill>
              </a:rPr>
              <a:t>SIAF</a:t>
            </a:r>
            <a:endParaRPr lang="es-ES" sz="1400" b="1" kern="1200" dirty="0">
              <a:solidFill>
                <a:schemeClr val="tx1"/>
              </a:solidFill>
            </a:endParaRPr>
          </a:p>
        </p:txBody>
      </p:sp>
      <p:sp>
        <p:nvSpPr>
          <p:cNvPr id="21" name="20 Flecha izquierda"/>
          <p:cNvSpPr/>
          <p:nvPr/>
        </p:nvSpPr>
        <p:spPr>
          <a:xfrm rot="16200000">
            <a:off x="3619069" y="1913210"/>
            <a:ext cx="1665157" cy="430607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Forma libre"/>
          <p:cNvSpPr/>
          <p:nvPr/>
        </p:nvSpPr>
        <p:spPr>
          <a:xfrm>
            <a:off x="3697112" y="872882"/>
            <a:ext cx="1509987" cy="846105"/>
          </a:xfrm>
          <a:custGeom>
            <a:avLst/>
            <a:gdLst>
              <a:gd name="connsiteX0" fmla="*/ 0 w 1057632"/>
              <a:gd name="connsiteY0" fmla="*/ 84611 h 846105"/>
              <a:gd name="connsiteX1" fmla="*/ 84611 w 1057632"/>
              <a:gd name="connsiteY1" fmla="*/ 0 h 846105"/>
              <a:gd name="connsiteX2" fmla="*/ 973022 w 1057632"/>
              <a:gd name="connsiteY2" fmla="*/ 0 h 846105"/>
              <a:gd name="connsiteX3" fmla="*/ 1057633 w 1057632"/>
              <a:gd name="connsiteY3" fmla="*/ 84611 h 846105"/>
              <a:gd name="connsiteX4" fmla="*/ 1057632 w 1057632"/>
              <a:gd name="connsiteY4" fmla="*/ 761495 h 846105"/>
              <a:gd name="connsiteX5" fmla="*/ 973021 w 1057632"/>
              <a:gd name="connsiteY5" fmla="*/ 846106 h 846105"/>
              <a:gd name="connsiteX6" fmla="*/ 84611 w 1057632"/>
              <a:gd name="connsiteY6" fmla="*/ 846105 h 846105"/>
              <a:gd name="connsiteX7" fmla="*/ 0 w 1057632"/>
              <a:gd name="connsiteY7" fmla="*/ 761494 h 846105"/>
              <a:gd name="connsiteX8" fmla="*/ 0 w 1057632"/>
              <a:gd name="connsiteY8" fmla="*/ 84611 h 8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632" h="846105">
                <a:moveTo>
                  <a:pt x="0" y="84611"/>
                </a:moveTo>
                <a:cubicBezTo>
                  <a:pt x="0" y="37882"/>
                  <a:pt x="37882" y="0"/>
                  <a:pt x="84611" y="0"/>
                </a:cubicBezTo>
                <a:lnTo>
                  <a:pt x="973022" y="0"/>
                </a:lnTo>
                <a:cubicBezTo>
                  <a:pt x="1019751" y="0"/>
                  <a:pt x="1057633" y="37882"/>
                  <a:pt x="1057633" y="84611"/>
                </a:cubicBezTo>
                <a:cubicBezTo>
                  <a:pt x="1057633" y="310239"/>
                  <a:pt x="1057632" y="535867"/>
                  <a:pt x="1057632" y="761495"/>
                </a:cubicBezTo>
                <a:cubicBezTo>
                  <a:pt x="1057632" y="808224"/>
                  <a:pt x="1019750" y="846106"/>
                  <a:pt x="973021" y="846106"/>
                </a:cubicBezTo>
                <a:lnTo>
                  <a:pt x="84611" y="846105"/>
                </a:lnTo>
                <a:cubicBezTo>
                  <a:pt x="37882" y="846105"/>
                  <a:pt x="0" y="808223"/>
                  <a:pt x="0" y="761494"/>
                </a:cubicBezTo>
                <a:lnTo>
                  <a:pt x="0" y="8461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502" tIns="70502" rIns="70502" bIns="705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AUTOMATIZACIÓN Y BANCARIZACIÓN DE LOS INGRESOS INSTITUCIONALES</a:t>
            </a:r>
          </a:p>
        </p:txBody>
      </p:sp>
      <p:sp>
        <p:nvSpPr>
          <p:cNvPr id="25" name="24 Flecha izquierda"/>
          <p:cNvSpPr/>
          <p:nvPr/>
        </p:nvSpPr>
        <p:spPr>
          <a:xfrm rot="19800000">
            <a:off x="5078273" y="2396855"/>
            <a:ext cx="1665157" cy="430607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25 Forma libre"/>
          <p:cNvSpPr/>
          <p:nvPr/>
        </p:nvSpPr>
        <p:spPr>
          <a:xfrm>
            <a:off x="5877352" y="1772816"/>
            <a:ext cx="1509987" cy="846105"/>
          </a:xfrm>
          <a:custGeom>
            <a:avLst/>
            <a:gdLst>
              <a:gd name="connsiteX0" fmla="*/ 0 w 1057632"/>
              <a:gd name="connsiteY0" fmla="*/ 84611 h 846105"/>
              <a:gd name="connsiteX1" fmla="*/ 84611 w 1057632"/>
              <a:gd name="connsiteY1" fmla="*/ 0 h 846105"/>
              <a:gd name="connsiteX2" fmla="*/ 973022 w 1057632"/>
              <a:gd name="connsiteY2" fmla="*/ 0 h 846105"/>
              <a:gd name="connsiteX3" fmla="*/ 1057633 w 1057632"/>
              <a:gd name="connsiteY3" fmla="*/ 84611 h 846105"/>
              <a:gd name="connsiteX4" fmla="*/ 1057632 w 1057632"/>
              <a:gd name="connsiteY4" fmla="*/ 761495 h 846105"/>
              <a:gd name="connsiteX5" fmla="*/ 973021 w 1057632"/>
              <a:gd name="connsiteY5" fmla="*/ 846106 h 846105"/>
              <a:gd name="connsiteX6" fmla="*/ 84611 w 1057632"/>
              <a:gd name="connsiteY6" fmla="*/ 846105 h 846105"/>
              <a:gd name="connsiteX7" fmla="*/ 0 w 1057632"/>
              <a:gd name="connsiteY7" fmla="*/ 761494 h 846105"/>
              <a:gd name="connsiteX8" fmla="*/ 0 w 1057632"/>
              <a:gd name="connsiteY8" fmla="*/ 84611 h 8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632" h="846105">
                <a:moveTo>
                  <a:pt x="0" y="84611"/>
                </a:moveTo>
                <a:cubicBezTo>
                  <a:pt x="0" y="37882"/>
                  <a:pt x="37882" y="0"/>
                  <a:pt x="84611" y="0"/>
                </a:cubicBezTo>
                <a:lnTo>
                  <a:pt x="973022" y="0"/>
                </a:lnTo>
                <a:cubicBezTo>
                  <a:pt x="1019751" y="0"/>
                  <a:pt x="1057633" y="37882"/>
                  <a:pt x="1057633" y="84611"/>
                </a:cubicBezTo>
                <a:cubicBezTo>
                  <a:pt x="1057633" y="310239"/>
                  <a:pt x="1057632" y="535867"/>
                  <a:pt x="1057632" y="761495"/>
                </a:cubicBezTo>
                <a:cubicBezTo>
                  <a:pt x="1057632" y="808224"/>
                  <a:pt x="1019750" y="846106"/>
                  <a:pt x="973021" y="846106"/>
                </a:cubicBezTo>
                <a:lnTo>
                  <a:pt x="84611" y="846105"/>
                </a:lnTo>
                <a:cubicBezTo>
                  <a:pt x="37882" y="846105"/>
                  <a:pt x="0" y="808223"/>
                  <a:pt x="0" y="761494"/>
                </a:cubicBezTo>
                <a:lnTo>
                  <a:pt x="0" y="8461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502" tIns="70502" rIns="70502" bIns="705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PAGOS</a:t>
            </a:r>
          </a:p>
        </p:txBody>
      </p:sp>
      <p:sp>
        <p:nvSpPr>
          <p:cNvPr id="27" name="26 Flecha izquierda"/>
          <p:cNvSpPr/>
          <p:nvPr/>
        </p:nvSpPr>
        <p:spPr>
          <a:xfrm>
            <a:off x="5304013" y="3598154"/>
            <a:ext cx="1665157" cy="430607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27 Forma libre"/>
          <p:cNvSpPr/>
          <p:nvPr/>
        </p:nvSpPr>
        <p:spPr>
          <a:xfrm>
            <a:off x="6214636" y="3390405"/>
            <a:ext cx="1509987" cy="846105"/>
          </a:xfrm>
          <a:custGeom>
            <a:avLst/>
            <a:gdLst>
              <a:gd name="connsiteX0" fmla="*/ 0 w 1057632"/>
              <a:gd name="connsiteY0" fmla="*/ 84611 h 846105"/>
              <a:gd name="connsiteX1" fmla="*/ 84611 w 1057632"/>
              <a:gd name="connsiteY1" fmla="*/ 0 h 846105"/>
              <a:gd name="connsiteX2" fmla="*/ 973022 w 1057632"/>
              <a:gd name="connsiteY2" fmla="*/ 0 h 846105"/>
              <a:gd name="connsiteX3" fmla="*/ 1057633 w 1057632"/>
              <a:gd name="connsiteY3" fmla="*/ 84611 h 846105"/>
              <a:gd name="connsiteX4" fmla="*/ 1057632 w 1057632"/>
              <a:gd name="connsiteY4" fmla="*/ 761495 h 846105"/>
              <a:gd name="connsiteX5" fmla="*/ 973021 w 1057632"/>
              <a:gd name="connsiteY5" fmla="*/ 846106 h 846105"/>
              <a:gd name="connsiteX6" fmla="*/ 84611 w 1057632"/>
              <a:gd name="connsiteY6" fmla="*/ 846105 h 846105"/>
              <a:gd name="connsiteX7" fmla="*/ 0 w 1057632"/>
              <a:gd name="connsiteY7" fmla="*/ 761494 h 846105"/>
              <a:gd name="connsiteX8" fmla="*/ 0 w 1057632"/>
              <a:gd name="connsiteY8" fmla="*/ 84611 h 8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632" h="846105">
                <a:moveTo>
                  <a:pt x="0" y="84611"/>
                </a:moveTo>
                <a:cubicBezTo>
                  <a:pt x="0" y="37882"/>
                  <a:pt x="37882" y="0"/>
                  <a:pt x="84611" y="0"/>
                </a:cubicBezTo>
                <a:lnTo>
                  <a:pt x="973022" y="0"/>
                </a:lnTo>
                <a:cubicBezTo>
                  <a:pt x="1019751" y="0"/>
                  <a:pt x="1057633" y="37882"/>
                  <a:pt x="1057633" y="84611"/>
                </a:cubicBezTo>
                <a:cubicBezTo>
                  <a:pt x="1057633" y="310239"/>
                  <a:pt x="1057632" y="535867"/>
                  <a:pt x="1057632" y="761495"/>
                </a:cubicBezTo>
                <a:cubicBezTo>
                  <a:pt x="1057632" y="808224"/>
                  <a:pt x="1019750" y="846106"/>
                  <a:pt x="973021" y="846106"/>
                </a:cubicBezTo>
                <a:lnTo>
                  <a:pt x="84611" y="846105"/>
                </a:lnTo>
                <a:cubicBezTo>
                  <a:pt x="37882" y="846105"/>
                  <a:pt x="0" y="808223"/>
                  <a:pt x="0" y="761494"/>
                </a:cubicBezTo>
                <a:lnTo>
                  <a:pt x="0" y="8461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882" tIns="62882" rIns="62882" bIns="6288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chemeClr val="tx1"/>
                </a:solidFill>
              </a:rPr>
              <a:t>SISTEMA DE CALIDAD ISO 9001:2008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678212706"/>
              </p:ext>
            </p:extLst>
          </p:nvPr>
        </p:nvGraphicFramePr>
        <p:xfrm>
          <a:off x="1524000" y="5837468"/>
          <a:ext cx="6096000" cy="54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Flecha a la derecha con bandas"/>
          <p:cNvSpPr/>
          <p:nvPr/>
        </p:nvSpPr>
        <p:spPr>
          <a:xfrm rot="5400000">
            <a:off x="3923928" y="4725144"/>
            <a:ext cx="1080120" cy="9361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27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8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3" grpId="0" animBg="1"/>
      <p:bldP spid="15" grpId="0" animBg="1"/>
      <p:bldP spid="18" grpId="0" animBg="1"/>
      <p:bldP spid="22" grpId="0" animBg="1"/>
      <p:bldP spid="26" grpId="0" animBg="1"/>
      <p:bldP spid="28" grpId="0" animBg="1"/>
      <p:bldGraphic spid="6" grpId="0">
        <p:bldAsOne/>
      </p:bldGraphic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286544" cy="2786082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s-ES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MODERNIZACION DEL SISTEMA DE PAGOS DE LA TESORERIA GENERAL E IMPLEMENTACION DE LA CUENTA UNICA DEL TESORO</a:t>
            </a:r>
            <a:endParaRPr lang="es-ES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95668" y="5949280"/>
            <a:ext cx="61286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LIC. BRAULIO FERREIRA, </a:t>
            </a:r>
            <a:r>
              <a:rPr lang="es-E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mba</a:t>
            </a:r>
            <a:endParaRPr lang="es-E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DIRECTOR GENERAL DEL TESORO PÚBLICO</a:t>
            </a:r>
            <a:endParaRPr lang="es-E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1571636" cy="24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9 Imagen" descr="logo_bicentenario pequeñ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733256"/>
            <a:ext cx="1224136" cy="8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ngw.nl/int/zam/images/paragua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747745"/>
            <a:ext cx="1000132" cy="100898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28596" y="4005064"/>
            <a:ext cx="8429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Y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MUCHAS GRACIAS </a:t>
            </a:r>
          </a:p>
          <a:p>
            <a:pPr algn="ctr"/>
            <a:r>
              <a:rPr lang="es-PY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POR VUESTRA ATENCIÓN !!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7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CUENTA UNICA DEL TESORO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592" y="620688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 CONCEPTUAL</a:t>
            </a:r>
            <a:endParaRPr lang="es-ES" sz="22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42875" y="1124744"/>
            <a:ext cx="885825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buBlip>
                <a:blip r:embed="rId5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El concepto de </a:t>
            </a:r>
            <a:r>
              <a:rPr lang="es-PY" b="1" dirty="0">
                <a:latin typeface="Arial" pitchFamily="34" charset="0"/>
                <a:cs typeface="Arial" pitchFamily="34" charset="0"/>
              </a:rPr>
              <a:t>Cuenta Única</a:t>
            </a:r>
            <a:r>
              <a:rPr lang="es-PY" dirty="0">
                <a:latin typeface="Arial" pitchFamily="34" charset="0"/>
                <a:cs typeface="Arial" pitchFamily="34" charset="0"/>
              </a:rPr>
              <a:t> se refiere básicamente a la administración centralizada de todos los recursos financieros (liquidez), manteniendo la titularidad de los mismos por parte de las diversas Entidades.</a:t>
            </a: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900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dirty="0" smtClean="0">
                <a:latin typeface="Arial" pitchFamily="34" charset="0"/>
                <a:cs typeface="Arial" pitchFamily="34" charset="0"/>
              </a:rPr>
              <a:t>Esta basado </a:t>
            </a:r>
            <a:r>
              <a:rPr lang="es-PY" dirty="0">
                <a:latin typeface="Arial" pitchFamily="34" charset="0"/>
                <a:cs typeface="Arial" pitchFamily="34" charset="0"/>
              </a:rPr>
              <a:t>fundamentalmente en el mantenimiento de 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PY" i="1" u="sng" dirty="0" smtClean="0">
                <a:latin typeface="Arial" pitchFamily="34" charset="0"/>
                <a:cs typeface="Arial" pitchFamily="34" charset="0"/>
              </a:rPr>
              <a:t>sistema unificado de cuentas corrientes bancarias </a:t>
            </a:r>
            <a:r>
              <a:rPr lang="es-PY" i="1" u="sng" dirty="0">
                <a:latin typeface="Arial" pitchFamily="34" charset="0"/>
                <a:cs typeface="Arial" pitchFamily="34" charset="0"/>
              </a:rPr>
              <a:t>en el </a:t>
            </a:r>
            <a:r>
              <a:rPr lang="es-PY" i="1" u="sng" dirty="0" smtClean="0">
                <a:latin typeface="Arial" pitchFamily="34" charset="0"/>
                <a:cs typeface="Arial" pitchFamily="34" charset="0"/>
              </a:rPr>
              <a:t>BCP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 por </a:t>
            </a:r>
            <a:r>
              <a:rPr lang="es-PY" dirty="0">
                <a:latin typeface="Arial" pitchFamily="34" charset="0"/>
                <a:cs typeface="Arial" pitchFamily="34" charset="0"/>
              </a:rPr>
              <a:t>tipo de moneda, operada exclusivamente por la 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DGTP del MH.</a:t>
            </a:r>
            <a:endParaRPr lang="es-PY" dirty="0">
              <a:latin typeface="Arial" pitchFamily="34" charset="0"/>
              <a:cs typeface="Arial" pitchFamily="34" charset="0"/>
            </a:endParaRPr>
          </a:p>
          <a:p>
            <a:pPr marL="357188" indent="-357188" algn="just"/>
            <a:endParaRPr lang="es-PY" sz="9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Instrumento operativo de manejo de los fondos públicos, integrada al Sistema de Tesorería (SITE), que funciona en forma vinculada con los otros módulos del SIAF (SICO, SIPP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s-PY" sz="900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PY" dirty="0">
                <a:latin typeface="Arial" pitchFamily="34" charset="0"/>
                <a:cs typeface="Arial" pitchFamily="34" charset="0"/>
              </a:rPr>
              <a:t>alcanzar los resultados previstos en el modelo funcional de 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CUT, está en proceso de implementación un </a:t>
            </a:r>
            <a:r>
              <a:rPr lang="es-PY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Subsistema de Gestión de </a:t>
            </a:r>
            <a:r>
              <a:rPr lang="es-PY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Cuentas Escriturales </a:t>
            </a:r>
            <a:r>
              <a:rPr lang="es-PY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Sub Cuentas en el Sistema de Tesorería (SITE)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900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dirty="0" smtClean="0">
                <a:latin typeface="Arial" pitchFamily="34" charset="0"/>
                <a:cs typeface="Arial" pitchFamily="34" charset="0"/>
              </a:rPr>
              <a:t>Los titulares de los fondos son </a:t>
            </a:r>
            <a:r>
              <a:rPr lang="es-PY" dirty="0">
                <a:latin typeface="Arial" pitchFamily="34" charset="0"/>
                <a:cs typeface="Arial" pitchFamily="34" charset="0"/>
              </a:rPr>
              <a:t>los Organismos y Entidades del Estado (OEE) de la Administración Central (AC) en el caso de los recursos de afectación específica (FF30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).</a:t>
            </a:r>
            <a:endParaRPr lang="es-PY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1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7" b="32754"/>
          <a:stretch/>
        </p:blipFill>
        <p:spPr bwMode="auto">
          <a:xfrm>
            <a:off x="0" y="0"/>
            <a:ext cx="913023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>
            <a:hlinkClick r:id="rId5" action="ppaction://hlinksldjump"/>
          </p:cNvPr>
          <p:cNvSpPr/>
          <p:nvPr/>
        </p:nvSpPr>
        <p:spPr>
          <a:xfrm>
            <a:off x="7668344" y="5301208"/>
            <a:ext cx="104621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VOLVER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72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7" b="37829"/>
          <a:stretch/>
        </p:blipFill>
        <p:spPr bwMode="auto">
          <a:xfrm>
            <a:off x="33226" y="-1068"/>
            <a:ext cx="9097012" cy="65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7668344" y="5301208"/>
            <a:ext cx="104621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VOLVER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49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38323"/>
          <a:stretch/>
        </p:blipFill>
        <p:spPr bwMode="auto">
          <a:xfrm>
            <a:off x="36512" y="-27383"/>
            <a:ext cx="909372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7668344" y="5301208"/>
            <a:ext cx="104621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VOLVER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6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4 Marcador de contenido"/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8102996" cy="432048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7668344" y="5301208"/>
            <a:ext cx="104621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VOLVER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08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7668344" y="5301208"/>
            <a:ext cx="104621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VOLVER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2" t="584" r="1299"/>
          <a:stretch/>
        </p:blipFill>
        <p:spPr bwMode="auto">
          <a:xfrm>
            <a:off x="2123728" y="-6300"/>
            <a:ext cx="4824536" cy="68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4067944" y="332656"/>
            <a:ext cx="1944216" cy="32006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7" name="6 Elipse"/>
          <p:cNvSpPr/>
          <p:nvPr/>
        </p:nvSpPr>
        <p:spPr>
          <a:xfrm>
            <a:off x="3635896" y="548680"/>
            <a:ext cx="1944216" cy="32006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8" name="7 Elipse"/>
          <p:cNvSpPr/>
          <p:nvPr/>
        </p:nvSpPr>
        <p:spPr>
          <a:xfrm>
            <a:off x="2339752" y="4869160"/>
            <a:ext cx="1944216" cy="32006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8 Elipse"/>
          <p:cNvSpPr/>
          <p:nvPr/>
        </p:nvSpPr>
        <p:spPr>
          <a:xfrm>
            <a:off x="5004048" y="4709126"/>
            <a:ext cx="1944216" cy="59208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10 Elipse"/>
          <p:cNvSpPr/>
          <p:nvPr/>
        </p:nvSpPr>
        <p:spPr>
          <a:xfrm>
            <a:off x="2051720" y="6309320"/>
            <a:ext cx="4968552" cy="54868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2" name="11 Llamada con línea 1 (barra de énfasis)"/>
          <p:cNvSpPr/>
          <p:nvPr/>
        </p:nvSpPr>
        <p:spPr>
          <a:xfrm>
            <a:off x="6690149" y="850014"/>
            <a:ext cx="2232248" cy="432048"/>
          </a:xfrm>
          <a:prstGeom prst="accentCallout1">
            <a:avLst>
              <a:gd name="adj1" fmla="val 18750"/>
              <a:gd name="adj2" fmla="val -8333"/>
              <a:gd name="adj3" fmla="val -73303"/>
              <a:gd name="adj4" fmla="val -30713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1400" dirty="0" smtClean="0"/>
              <a:t>Incorporación de códigos de barra para implementación de lectores para la recepción de las </a:t>
            </a:r>
            <a:r>
              <a:rPr lang="es-PY" sz="1400" dirty="0" err="1" smtClean="0"/>
              <a:t>STRs</a:t>
            </a:r>
            <a:endParaRPr lang="es-PY" sz="1400" dirty="0"/>
          </a:p>
        </p:txBody>
      </p:sp>
      <p:sp>
        <p:nvSpPr>
          <p:cNvPr id="14" name="13 Llamada con línea 1 (barra de énfasis)"/>
          <p:cNvSpPr/>
          <p:nvPr/>
        </p:nvSpPr>
        <p:spPr>
          <a:xfrm>
            <a:off x="35496" y="1124744"/>
            <a:ext cx="2232248" cy="432048"/>
          </a:xfrm>
          <a:prstGeom prst="accentCallout1">
            <a:avLst>
              <a:gd name="adj1" fmla="val -37852"/>
              <a:gd name="adj2" fmla="val 98362"/>
              <a:gd name="adj3" fmla="val -90529"/>
              <a:gd name="adj4" fmla="val 161243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1400" dirty="0" smtClean="0"/>
              <a:t>Identificación del Tipo de STR</a:t>
            </a:r>
            <a:endParaRPr lang="es-PY" sz="1400" dirty="0"/>
          </a:p>
        </p:txBody>
      </p:sp>
      <p:sp>
        <p:nvSpPr>
          <p:cNvPr id="15" name="14 Llamada con línea 1 (barra de énfasis)"/>
          <p:cNvSpPr/>
          <p:nvPr/>
        </p:nvSpPr>
        <p:spPr>
          <a:xfrm>
            <a:off x="35496" y="5589240"/>
            <a:ext cx="2232248" cy="432048"/>
          </a:xfrm>
          <a:prstGeom prst="accentCallout1">
            <a:avLst>
              <a:gd name="adj1" fmla="val 40899"/>
              <a:gd name="adj2" fmla="val 95981"/>
              <a:gd name="adj3" fmla="val 180177"/>
              <a:gd name="adj4" fmla="val 114088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1400" dirty="0" smtClean="0"/>
              <a:t>Identificación del responsable de la recepción de la STR (DGTP)</a:t>
            </a:r>
            <a:endParaRPr lang="es-PY" sz="1400" dirty="0"/>
          </a:p>
        </p:txBody>
      </p:sp>
      <p:sp>
        <p:nvSpPr>
          <p:cNvPr id="16" name="15 Llamada con línea 1 (barra de énfasis)"/>
          <p:cNvSpPr/>
          <p:nvPr/>
        </p:nvSpPr>
        <p:spPr>
          <a:xfrm>
            <a:off x="6804248" y="3861048"/>
            <a:ext cx="2316674" cy="432048"/>
          </a:xfrm>
          <a:prstGeom prst="accentCallout1">
            <a:avLst>
              <a:gd name="adj1" fmla="val 18750"/>
              <a:gd name="adj2" fmla="val -8333"/>
              <a:gd name="adj3" fmla="val 182638"/>
              <a:gd name="adj4" fmla="val -3404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1400" dirty="0" smtClean="0"/>
              <a:t>Identificación en el documento de las distintas retenciones (IVA, Renta, etc.)</a:t>
            </a:r>
            <a:endParaRPr lang="es-PY" sz="1400" dirty="0"/>
          </a:p>
        </p:txBody>
      </p:sp>
      <p:sp>
        <p:nvSpPr>
          <p:cNvPr id="17" name="16 Llamada con línea 1 (barra de énfasis)"/>
          <p:cNvSpPr/>
          <p:nvPr/>
        </p:nvSpPr>
        <p:spPr>
          <a:xfrm>
            <a:off x="35496" y="4077072"/>
            <a:ext cx="2232248" cy="432048"/>
          </a:xfrm>
          <a:prstGeom prst="accentCallout1">
            <a:avLst>
              <a:gd name="adj1" fmla="val 40899"/>
              <a:gd name="adj2" fmla="val 95981"/>
              <a:gd name="adj3" fmla="val 180177"/>
              <a:gd name="adj4" fmla="val 114088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1400" dirty="0" smtClean="0"/>
              <a:t>Identificación de la estructura programática, el CC y el RUC</a:t>
            </a:r>
            <a:endParaRPr lang="es-PY" sz="1400" dirty="0"/>
          </a:p>
        </p:txBody>
      </p:sp>
    </p:spTree>
    <p:extLst>
      <p:ext uri="{BB962C8B-B14F-4D97-AF65-F5344CB8AC3E}">
        <p14:creationId xmlns:p14="http://schemas.microsoft.com/office/powerpoint/2010/main" xmlns="" val="172398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7668344" y="5589240"/>
            <a:ext cx="104621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VOLVER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81150"/>
            <a:ext cx="91440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1990" y="364594"/>
            <a:ext cx="8488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DRASTICA REDUCCION DE LOS TIEMPOS DE PROCESO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87824" y="79664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A AGOSTO</a:t>
            </a:r>
          </a:p>
        </p:txBody>
      </p:sp>
    </p:spTree>
    <p:extLst>
      <p:ext uri="{BB962C8B-B14F-4D97-AF65-F5344CB8AC3E}">
        <p14:creationId xmlns:p14="http://schemas.microsoft.com/office/powerpoint/2010/main" xmlns="" val="166587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  <p:bldP spid="8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CUENTA UNICA DEL TESORO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592" y="764704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 CONCEPTUAL</a:t>
            </a:r>
            <a:endParaRPr lang="es-ES" sz="22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42875" y="1412776"/>
            <a:ext cx="88582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Las Cuentas </a:t>
            </a:r>
            <a:r>
              <a:rPr lang="es-PY" sz="22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Escriturales o Sub Cuentas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PY" sz="2200" dirty="0">
                <a:latin typeface="Arial" pitchFamily="34" charset="0"/>
                <a:cs typeface="Arial" pitchFamily="34" charset="0"/>
              </a:rPr>
              <a:t>que en realidad serán sub cuentas de la Cuenta Única del Tesoro (CUT), serán actualizadas simultáneamente al registrarse en el SITE las transacciones financieras 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(ingresos y emisión </a:t>
            </a:r>
            <a:r>
              <a:rPr lang="es-PY" sz="2200" dirty="0">
                <a:latin typeface="Arial" pitchFamily="34" charset="0"/>
                <a:cs typeface="Arial" pitchFamily="34" charset="0"/>
              </a:rPr>
              <a:t>de ordenes de 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transferencia), </a:t>
            </a:r>
            <a:r>
              <a:rPr lang="es-PY" sz="2200" dirty="0">
                <a:latin typeface="Arial" pitchFamily="34" charset="0"/>
                <a:cs typeface="Arial" pitchFamily="34" charset="0"/>
              </a:rPr>
              <a:t>inclusive las de la propia Tesorería General. </a:t>
            </a:r>
          </a:p>
          <a:p>
            <a:pPr marL="357188" indent="-357188" algn="just"/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La consolidación de dichas Cuentas Escriturales suman el saldo de la CUT.</a:t>
            </a:r>
          </a:p>
          <a:p>
            <a:pPr marL="357188" indent="-357188" algn="just"/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La DGTP suministrará a los OEE de la AC, los extractos de sus Cuentas Escriturales con el detalle de los movimientos y los respectivos saldos, cuyos totales deberán ser el fiel reflejo de la disponibilidad en las cuentas físicas en el BCP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s-PY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0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CUENTA UNICA DEL TESORO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592" y="764704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PRINCIPIOS GENERALES PROPUESTOS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LA IMPLEMENTACION</a:t>
            </a:r>
            <a:endParaRPr lang="es-ES" sz="22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42875" y="1700808"/>
            <a:ext cx="88582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Visión de </a:t>
            </a:r>
            <a:r>
              <a:rPr lang="es-PY" sz="2200" i="1" dirty="0">
                <a:latin typeface="Arial" pitchFamily="34" charset="0"/>
                <a:cs typeface="Arial" pitchFamily="34" charset="0"/>
              </a:rPr>
              <a:t>“país”</a:t>
            </a:r>
            <a:r>
              <a:rPr lang="es-PY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Puesta en operación en forma gradual.</a:t>
            </a: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Enfoque orientado a la seguridad y calidad (hacerlo bien).</a:t>
            </a: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Congruencia con la independencia administrativa de los 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OEE.</a:t>
            </a: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Consideración de las características específicas para las OEE que lo requieran.</a:t>
            </a: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Máximo aprovechamiento de las herramientas tecnológicas disponibles. </a:t>
            </a:r>
          </a:p>
        </p:txBody>
      </p:sp>
    </p:spTree>
    <p:extLst>
      <p:ext uri="{BB962C8B-B14F-4D97-AF65-F5344CB8AC3E}">
        <p14:creationId xmlns:p14="http://schemas.microsoft.com/office/powerpoint/2010/main" xmlns="" val="29868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CUENTA UNICA DEL TESORO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71426" y="692696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CARACTERISTICAS DEL MODELO PROPUESTO</a:t>
            </a:r>
            <a:endParaRPr lang="es-ES" sz="22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7504" y="1196752"/>
            <a:ext cx="885825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Plena expresión de la centralización en la administración 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de la liquidez</a:t>
            </a: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10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Incorporación de facilidades del pago 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electrónico</a:t>
            </a: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10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Estricto seguimiento de los fondos 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depositados</a:t>
            </a: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10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>
                <a:latin typeface="Arial" pitchFamily="34" charset="0"/>
                <a:cs typeface="Arial" pitchFamily="34" charset="0"/>
              </a:rPr>
              <a:t>Los saldos en las Cuentas Únicas se mantienen a disposición de los OEE, de conformidad con la programación financiera 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(Plan de Caja) elaborada </a:t>
            </a:r>
            <a:r>
              <a:rPr lang="es-PY" sz="2200" dirty="0">
                <a:latin typeface="Arial" pitchFamily="34" charset="0"/>
                <a:cs typeface="Arial" pitchFamily="34" charset="0"/>
              </a:rPr>
              <a:t>por 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estas </a:t>
            </a:r>
            <a:endParaRPr lang="es-PY" sz="22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1000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PY" sz="2200" dirty="0">
                <a:latin typeface="Arial" pitchFamily="34" charset="0"/>
                <a:cs typeface="Arial" pitchFamily="34" charset="0"/>
              </a:rPr>
              <a:t>Tesorería General es depositario y mantiene sus recursos en el BCP</a:t>
            </a:r>
            <a:r>
              <a:rPr lang="es-PY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7188" indent="-357188" algn="just">
              <a:buFontTx/>
              <a:buBlip>
                <a:blip r:embed="rId5"/>
              </a:buBlip>
            </a:pPr>
            <a:endParaRPr lang="es-PY" sz="1000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sz="2200" dirty="0" smtClean="0">
                <a:latin typeface="Arial" pitchFamily="34" charset="0"/>
                <a:cs typeface="Arial" pitchFamily="34" charset="0"/>
              </a:rPr>
              <a:t>La DGTP, como órgano rector del SITE, debe coordinar el funcionamiento de la CUT en todas las Tesorerías Institucionales de la Administración Central, dictando normas y procedimientos conducentes a ello.</a:t>
            </a:r>
            <a:endParaRPr lang="es-PY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9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PROPUESTA DE MODELO OPERATIVO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592" y="764704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CONCILIACION Y SALDOS</a:t>
            </a:r>
            <a:endParaRPr lang="es-ES" sz="22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42875" y="1340768"/>
            <a:ext cx="8858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buFontTx/>
              <a:buBlip>
                <a:blip r:embed="rId5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El módulo de Conciliación permitirá una auditoría de los movimientos de ingresos y egresos registrados en las Cuentas Escriturales, en el 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SGCC.</a:t>
            </a:r>
          </a:p>
          <a:p>
            <a:pPr marL="357188" indent="-357188" algn="just"/>
            <a:endParaRPr lang="es-PY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También permitirá la conciliación entre las Ordenes de Transferencia (</a:t>
            </a:r>
            <a:r>
              <a:rPr lang="es-PY" dirty="0" err="1">
                <a:latin typeface="Arial" pitchFamily="34" charset="0"/>
                <a:cs typeface="Arial" pitchFamily="34" charset="0"/>
              </a:rPr>
              <a:t>OTs</a:t>
            </a:r>
            <a:r>
              <a:rPr lang="es-PY" dirty="0">
                <a:latin typeface="Arial" pitchFamily="34" charset="0"/>
                <a:cs typeface="Arial" pitchFamily="34" charset="0"/>
              </a:rPr>
              <a:t>) generadas en el SITE y enviadas al 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BCP </a:t>
            </a:r>
            <a:r>
              <a:rPr lang="es-PY" dirty="0">
                <a:latin typeface="Arial" pitchFamily="34" charset="0"/>
                <a:cs typeface="Arial" pitchFamily="34" charset="0"/>
              </a:rPr>
              <a:t>y las efectivamente procesadas por el mismo</a:t>
            </a:r>
            <a:r>
              <a:rPr lang="es-PY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7188" indent="-357188" algn="just"/>
            <a:endParaRPr lang="es-PY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Las Cuentas Escriturales tendrán por objetivo aportar a la DGTP y a los OEE de la AC incorporados a la CUT, información de sus disponibilidades financieras resultantes de los movimientos que realicen; o sea, las operaciones de ingresos de recursos y pagos, acreditan y debitan, respectivamente, las Cuentas Escriturales correspondientes. </a:t>
            </a:r>
            <a:endParaRPr lang="es-PY" dirty="0" smtClean="0">
              <a:latin typeface="Arial" pitchFamily="34" charset="0"/>
              <a:cs typeface="Arial" pitchFamily="34" charset="0"/>
            </a:endParaRPr>
          </a:p>
          <a:p>
            <a:pPr marL="357188" indent="-357188" algn="just"/>
            <a:endParaRPr lang="es-PY" dirty="0">
              <a:latin typeface="Arial" pitchFamily="34" charset="0"/>
              <a:cs typeface="Arial" pitchFamily="34" charset="0"/>
            </a:endParaRPr>
          </a:p>
          <a:p>
            <a:pPr marL="357188" indent="-357188" algn="just">
              <a:buFontTx/>
              <a:buBlip>
                <a:blip r:embed="rId5"/>
              </a:buBlip>
            </a:pPr>
            <a:r>
              <a:rPr lang="es-PY" dirty="0">
                <a:latin typeface="Arial" pitchFamily="34" charset="0"/>
                <a:cs typeface="Arial" pitchFamily="34" charset="0"/>
              </a:rPr>
              <a:t>Por ello, con la implantación de CUT, las Cuentas Escriturales reemplazaran funcionalmente a las cuentas corrientes existentes en el BCP, mantenidas con el modelo actual.</a:t>
            </a:r>
          </a:p>
        </p:txBody>
      </p:sp>
    </p:spTree>
    <p:extLst>
      <p:ext uri="{BB962C8B-B14F-4D97-AF65-F5344CB8AC3E}">
        <p14:creationId xmlns:p14="http://schemas.microsoft.com/office/powerpoint/2010/main" xmlns="" val="3652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CUENTA UNICA DEL TESORO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592" y="764704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RESUMEN DE BENEFICIOS</a:t>
            </a:r>
            <a:endParaRPr lang="es-ES" sz="22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14282" y="1292562"/>
            <a:ext cx="86439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PY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Eficiencia: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 en la asignación oportuna de los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fondos disponibles 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en base a la programación </a:t>
            </a:r>
            <a:r>
              <a:rPr lang="es-PY" sz="2000" dirty="0">
                <a:latin typeface="Arial" pitchFamily="34" charset="0"/>
                <a:cs typeface="Arial" pitchFamily="34" charset="0"/>
              </a:rPr>
              <a:t>de caja (Plan de Caja) de la Administración Central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/>
            <a:endParaRPr lang="es-PY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PY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Seguridad: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 en las transacciones, producto del paso de operativas de pago manuales a operativas de pago electrónico.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PY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PY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Reducción de los tiempos y los costos operativos: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 al cambiar el modelo de gestión y hacer innecesario el traslado físico de recursos entre cuentas.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PY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PY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Integridad de la información: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 al contar con mejor y oportuna información de recepción de fondos, saldos, compromisos y saldos.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s-PY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PY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Transparencia y control: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 facilidad de control por parte de los órganos responsables. </a:t>
            </a:r>
          </a:p>
        </p:txBody>
      </p:sp>
    </p:spTree>
    <p:extLst>
      <p:ext uri="{BB962C8B-B14F-4D97-AF65-F5344CB8AC3E}">
        <p14:creationId xmlns:p14="http://schemas.microsoft.com/office/powerpoint/2010/main" xmlns="" val="25362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-3957"/>
            <a:ext cx="8532440" cy="571480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CUENTA UNICA DEL TESORO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0" descr="MH Mas Pequeño con borde - Transpa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556" y="-3559"/>
            <a:ext cx="415682" cy="6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287" y="764704"/>
            <a:ext cx="85271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endParaRPr lang="es-PY" sz="2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8996" y="-6118"/>
            <a:ext cx="573514" cy="57148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PY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es-PY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592" y="692696"/>
            <a:ext cx="799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2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RESUMEN DE BENEFICIOS</a:t>
            </a:r>
            <a:endParaRPr lang="es-ES" sz="22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42875" y="1200809"/>
            <a:ext cx="88582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Clr>
                <a:schemeClr val="tx2"/>
              </a:buClr>
              <a:buFont typeface="+mj-lt"/>
              <a:buAutoNum type="arabicPeriod" startAt="6"/>
            </a:pPr>
            <a:r>
              <a:rPr lang="es-PY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Adecuación a los estándares de gestión de caja a nivel internacional:</a:t>
            </a:r>
            <a:r>
              <a:rPr lang="es-PY" sz="2000" dirty="0" smtClean="0">
                <a:latin typeface="Arial" pitchFamily="34" charset="0"/>
                <a:cs typeface="Arial" pitchFamily="34" charset="0"/>
              </a:rPr>
              <a:t> para la implementación de mejores prácticas en el manejo de la liquidez de los gobiernos de la región.</a:t>
            </a:r>
          </a:p>
          <a:p>
            <a:pPr marL="457200" indent="-457200" algn="just">
              <a:buClr>
                <a:schemeClr val="tx1"/>
              </a:buClr>
              <a:buFont typeface="+mj-lt"/>
              <a:buAutoNum type="arabicPeriod" startAt="6"/>
            </a:pPr>
            <a:endParaRPr lang="es-PY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 startAt="6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Sin embargo, el gran beneficio de la CUT –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de permitir la colocación de excedentes temporales de caja y cubrir brechas financieras de corto plazo reduciendo la necesidad de endeudamiento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es alcanzable en el marco legal actual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, por la inexistencia de instrumentos financieros para inversión de corto plazo.</a:t>
            </a:r>
          </a:p>
          <a:p>
            <a:pPr marL="457200" indent="-457200" algn="just">
              <a:buClr>
                <a:schemeClr val="tx1"/>
              </a:buClr>
              <a:buFont typeface="+mj-lt"/>
              <a:buAutoNum type="arabicPeriod" startAt="6"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9" grpId="0"/>
    </p:bldLst>
  </p:timing>
</p:sld>
</file>

<file path=ppt/theme/theme1.xml><?xml version="1.0" encoding="utf-8"?>
<a:theme xmlns:a="http://schemas.openxmlformats.org/drawingml/2006/main" name="Pitchboo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3194</Words>
  <Application>Microsoft Office PowerPoint</Application>
  <PresentationFormat>Presentación en pantalla (4:3)</PresentationFormat>
  <Paragraphs>507</Paragraphs>
  <Slides>35</Slides>
  <Notes>35</Notes>
  <HiddenSlides>6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Pitchbook</vt:lpstr>
      <vt:lpstr>Diseño personalizado</vt:lpstr>
      <vt:lpstr>MODERNIZACION DEL SISTEMA DE PAGOS DE LA TESORERIA GENERAL E IMPLEMENTACION DE LA CUENTA UNICA DEL TESORO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MODERNIZACION DEL SISTEMA DE PAGOS DE LA TESORERIA GENERAL E IMPLEMENTACION DE LA CUENTA UNICA DEL TESORO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2009-02-09T14:17:10Z</dcterms:created>
  <dcterms:modified xsi:type="dcterms:W3CDTF">2011-09-22T08:02:37Z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