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8" r:id="rId2"/>
    <p:sldId id="326" r:id="rId3"/>
    <p:sldId id="327" r:id="rId4"/>
    <p:sldId id="324" r:id="rId5"/>
    <p:sldId id="283" r:id="rId6"/>
    <p:sldId id="265" r:id="rId7"/>
    <p:sldId id="263" r:id="rId8"/>
    <p:sldId id="287" r:id="rId9"/>
    <p:sldId id="280" r:id="rId10"/>
    <p:sldId id="282" r:id="rId11"/>
    <p:sldId id="294" r:id="rId12"/>
    <p:sldId id="29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2495" autoAdjust="0"/>
    <p:restoredTop sz="94660"/>
  </p:normalViewPr>
  <p:slideViewPr>
    <p:cSldViewPr>
      <p:cViewPr varScale="1">
        <p:scale>
          <a:sx n="58" d="100"/>
          <a:sy n="58" d="100"/>
        </p:scale>
        <p:origin x="-63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49C58-BFD5-46E2-BC95-3B24C31B06FD}" type="datetimeFigureOut">
              <a:rPr lang="en-US" smtClean="0"/>
              <a:pPr/>
              <a:t>9/23/2011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DD818-7E38-428A-B701-4456CCF1621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208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5D2C8B-BAE1-4EA5-B285-87F39D06900A}" type="slidenum">
              <a:rPr lang="es-ES" smtClean="0"/>
              <a:pPr>
                <a:defRPr/>
              </a:pPr>
              <a:t>4</a:t>
            </a:fld>
            <a:endParaRPr lang="es-ES" smtClean="0"/>
          </a:p>
        </p:txBody>
      </p:sp>
      <p:sp>
        <p:nvSpPr>
          <p:cNvPr id="220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s-ES_tradn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2EA57-1E36-4B8F-A0FC-E1090DAC3CDC}" type="slidenum">
              <a:rPr lang="es-E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s-ES" smtClean="0">
              <a:solidFill>
                <a:prstClr val="black"/>
              </a:solidFill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8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45DE8F-2541-42DE-A2A6-41D29FA9C141}" type="slidenum">
              <a:rPr lang="es-ES" smtClean="0"/>
              <a:pPr>
                <a:defRPr/>
              </a:pPr>
              <a:t>9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781CF3-DCCD-45F4-97AE-39B2268EC3B2}" type="slidenum">
              <a:rPr lang="es-E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s-E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ADA3D3A6-1B80-4066-AAF1-5B51EA5195E1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774E8-AD25-4EFC-9712-238F78F0AFC9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F9DA0E-BA1B-4881-9FC5-2A28F3298079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92ED6E3-8817-408E-A2A1-512E0D4DEE11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264DC-AAE0-455C-AAB2-9CB6E766EBE2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21297-1F65-4ED7-ADF5-453B8639EE23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BD84813-3A43-428F-9B24-592A5E46500A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F5CD3-5757-4174-BAB0-68DDDBB71548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82AE4-93C9-45A9-AF38-2F1A8A671F2F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AB371-4891-430B-9DD4-8CA62B3EDEFF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326BD-7ABA-4E9E-BA20-31E157C9478E}" type="slidenum">
              <a:rPr lang="es-ES" smtClean="0">
                <a:solidFill>
                  <a:srgbClr val="F0A22E">
                    <a:shade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0A22E">
                  <a:shade val="75000"/>
                </a:srgbClr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0A22E">
                  <a:shade val="75000"/>
                </a:srgbClr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181E81-736F-44A1-B690-76AFEE7601B7}" type="slidenum">
              <a:rPr lang="es-ES" smtClean="0">
                <a:solidFill>
                  <a:srgbClr val="F0A22E">
                    <a:shade val="75000"/>
                  </a:srgbClr>
                </a:solidFill>
                <a:latin typeface="Garamond" pitchFamily="18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F0A22E">
                  <a:shade val="75000"/>
                </a:srgbClr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/>
              <a:t>CONSTRUIR UN PAIS VIABLE LLENO DE OPORTUNIDADES. </a:t>
            </a:r>
            <a:r>
              <a:rPr lang="en-US" sz="2800" dirty="0" smtClean="0"/>
              <a:t>CRECIMIENTO/DESARROLLO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REQUIERE DE NUEVOS LIDERAZGOS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Como se </a:t>
            </a:r>
            <a:r>
              <a:rPr lang="en-US" dirty="0" err="1" smtClean="0"/>
              <a:t>hace</a:t>
            </a:r>
            <a:r>
              <a:rPr lang="en-US" dirty="0" smtClean="0"/>
              <a:t> en Paraguay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Y" dirty="0" smtClean="0"/>
              <a:t>Proceso en el PE (topes)</a:t>
            </a:r>
          </a:p>
          <a:p>
            <a:r>
              <a:rPr lang="es-PY" dirty="0" smtClean="0"/>
              <a:t>Proceso Legislativo</a:t>
            </a:r>
          </a:p>
          <a:p>
            <a:r>
              <a:rPr lang="es-PY" dirty="0" err="1" smtClean="0"/>
              <a:t>Plageo</a:t>
            </a:r>
            <a:r>
              <a:rPr lang="es-PY" dirty="0" smtClean="0"/>
              <a:t>, Sanción y Promulgación</a:t>
            </a:r>
          </a:p>
          <a:p>
            <a:r>
              <a:rPr lang="es-PY" dirty="0" smtClean="0"/>
              <a:t>De que sirve la ley de Presupuesto</a:t>
            </a:r>
          </a:p>
          <a:p>
            <a:r>
              <a:rPr lang="es-PY" dirty="0" smtClean="0"/>
              <a:t>Reprogramaciones</a:t>
            </a:r>
          </a:p>
          <a:p>
            <a:r>
              <a:rPr lang="es-PY" dirty="0" smtClean="0"/>
              <a:t>Plan Financiero (recortes)</a:t>
            </a:r>
          </a:p>
          <a:p>
            <a:r>
              <a:rPr lang="es-PY" dirty="0" smtClean="0"/>
              <a:t>Baja ejecución presupuestaria</a:t>
            </a:r>
          </a:p>
          <a:p>
            <a:r>
              <a:rPr lang="es-PY" dirty="0" smtClean="0"/>
              <a:t>Ineficiencia </a:t>
            </a:r>
            <a:endParaRPr lang="es-P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NUEVO LIDERAZGO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 QUE EL ESTADO FUNCIONE BIEN PARA TODOS</a:t>
            </a:r>
          </a:p>
          <a:p>
            <a:r>
              <a:rPr lang="en-US" dirty="0" smtClean="0"/>
              <a:t>POR TENER UN PAIS VIABLE EN EL MUNDO GLOBAL</a:t>
            </a:r>
          </a:p>
          <a:p>
            <a:r>
              <a:rPr lang="en-US" dirty="0" smtClean="0"/>
              <a:t>PARA TRABAJAR EN PAZ</a:t>
            </a:r>
          </a:p>
          <a:p>
            <a:r>
              <a:rPr lang="en-US" dirty="0" smtClean="0"/>
              <a:t>PARA GENERAR MEJORES OPORTUNIDADES</a:t>
            </a:r>
          </a:p>
          <a:p>
            <a:r>
              <a:rPr lang="en-US" dirty="0" smtClean="0"/>
              <a:t>PARA PROSPERAR </a:t>
            </a:r>
          </a:p>
          <a:p>
            <a:r>
              <a:rPr lang="en-US" dirty="0" smtClean="0"/>
              <a:t>POR NUESTRO BIENESTAR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82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500174"/>
            <a:ext cx="5786478" cy="3827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52" y="5286388"/>
            <a:ext cx="5938838" cy="75882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800" dirty="0" smtClean="0">
                <a:solidFill>
                  <a:srgbClr val="E99F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en-US" sz="4800" dirty="0" smtClean="0">
                <a:solidFill>
                  <a:srgbClr val="E99F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en-US" sz="4800" dirty="0" err="1" smtClean="0">
                <a:solidFill>
                  <a:srgbClr val="E99F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Nuevos</a:t>
            </a:r>
            <a:r>
              <a:rPr lang="en-US" sz="4800" dirty="0" smtClean="0">
                <a:solidFill>
                  <a:srgbClr val="E99F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en-US" sz="4800" dirty="0" err="1" smtClean="0">
                <a:solidFill>
                  <a:srgbClr val="E99F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Liderazgos</a:t>
            </a:r>
            <a:endParaRPr lang="en-US" sz="4800" dirty="0" smtClean="0">
              <a:solidFill>
                <a:srgbClr val="E99F2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0100" y="428604"/>
            <a:ext cx="7143800" cy="1071569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PARA QUE EL ESFUERZO COLECTIVO SEA POSIBLE.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429264"/>
            <a:ext cx="1044575" cy="982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2041525" y="2813050"/>
            <a:ext cx="541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000" b="1">
                <a:solidFill>
                  <a:srgbClr val="100323"/>
                </a:solidFill>
                <a:latin typeface="Arial" charset="0"/>
                <a:cs typeface="Arial" charset="0"/>
              </a:rPr>
              <a:t>MUCHAS GRACIAS</a:t>
            </a:r>
            <a:endParaRPr lang="es-ES" sz="4000" b="1">
              <a:solidFill>
                <a:srgbClr val="100323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050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PY" dirty="0" smtClean="0"/>
              <a:t>¿Qué está pasando con los Mercados Agropecuarios?</a:t>
            </a:r>
          </a:p>
        </p:txBody>
      </p:sp>
      <p:sp>
        <p:nvSpPr>
          <p:cNvPr id="407555" name="Oval 3"/>
          <p:cNvSpPr>
            <a:spLocks noChangeArrowheads="1"/>
          </p:cNvSpPr>
          <p:nvPr/>
        </p:nvSpPr>
        <p:spPr bwMode="auto">
          <a:xfrm>
            <a:off x="684213" y="3141663"/>
            <a:ext cx="792162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Ma</a:t>
            </a:r>
            <a:r>
              <a:rPr lang="es-ES_tradnl"/>
              <a:t>íz</a:t>
            </a:r>
            <a:endParaRPr lang="en-US"/>
          </a:p>
        </p:txBody>
      </p:sp>
      <p:sp>
        <p:nvSpPr>
          <p:cNvPr id="407556" name="Oval 4"/>
          <p:cNvSpPr>
            <a:spLocks noChangeArrowheads="1"/>
          </p:cNvSpPr>
          <p:nvPr/>
        </p:nvSpPr>
        <p:spPr bwMode="auto">
          <a:xfrm>
            <a:off x="684213" y="1916113"/>
            <a:ext cx="792162" cy="7921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/>
              <a:t>Soja</a:t>
            </a:r>
          </a:p>
        </p:txBody>
      </p:sp>
      <p:sp>
        <p:nvSpPr>
          <p:cNvPr id="407557" name="Oval 5"/>
          <p:cNvSpPr>
            <a:spLocks noChangeArrowheads="1"/>
          </p:cNvSpPr>
          <p:nvPr/>
        </p:nvSpPr>
        <p:spPr bwMode="auto">
          <a:xfrm>
            <a:off x="684213" y="4365625"/>
            <a:ext cx="792162" cy="7921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/>
              <a:t>Caña</a:t>
            </a:r>
          </a:p>
        </p:txBody>
      </p:sp>
      <p:sp>
        <p:nvSpPr>
          <p:cNvPr id="407558" name="Oval 6"/>
          <p:cNvSpPr>
            <a:spLocks noChangeArrowheads="1"/>
          </p:cNvSpPr>
          <p:nvPr/>
        </p:nvSpPr>
        <p:spPr bwMode="auto">
          <a:xfrm>
            <a:off x="684213" y="5516563"/>
            <a:ext cx="792162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/>
              <a:t>Otros</a:t>
            </a:r>
          </a:p>
        </p:txBody>
      </p:sp>
      <p:cxnSp>
        <p:nvCxnSpPr>
          <p:cNvPr id="407559" name="AutoShape 7"/>
          <p:cNvCxnSpPr>
            <a:cxnSpLocks noChangeShapeType="1"/>
            <a:stCxn id="407591" idx="2"/>
            <a:endCxn id="407555" idx="6"/>
          </p:cNvCxnSpPr>
          <p:nvPr/>
        </p:nvCxnSpPr>
        <p:spPr bwMode="auto">
          <a:xfrm flipH="1" flipV="1">
            <a:off x="1476375" y="3538538"/>
            <a:ext cx="2590800" cy="682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0" name="AutoShape 8"/>
          <p:cNvCxnSpPr>
            <a:cxnSpLocks noChangeShapeType="1"/>
            <a:stCxn id="407591" idx="2"/>
            <a:endCxn id="407556" idx="6"/>
          </p:cNvCxnSpPr>
          <p:nvPr/>
        </p:nvCxnSpPr>
        <p:spPr bwMode="auto">
          <a:xfrm flipH="1" flipV="1">
            <a:off x="1476375" y="2312988"/>
            <a:ext cx="2590800" cy="1908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1" name="AutoShape 9"/>
          <p:cNvCxnSpPr>
            <a:cxnSpLocks noChangeShapeType="1"/>
            <a:stCxn id="407591" idx="2"/>
            <a:endCxn id="407557" idx="6"/>
          </p:cNvCxnSpPr>
          <p:nvPr/>
        </p:nvCxnSpPr>
        <p:spPr bwMode="auto">
          <a:xfrm flipH="1">
            <a:off x="1476375" y="4221163"/>
            <a:ext cx="2590800" cy="541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2" name="AutoShape 10"/>
          <p:cNvCxnSpPr>
            <a:cxnSpLocks noChangeShapeType="1"/>
            <a:stCxn id="407591" idx="2"/>
            <a:endCxn id="407558" idx="6"/>
          </p:cNvCxnSpPr>
          <p:nvPr/>
        </p:nvCxnSpPr>
        <p:spPr bwMode="auto">
          <a:xfrm flipH="1">
            <a:off x="1476375" y="4221163"/>
            <a:ext cx="2590800" cy="169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407563" name="Oval 11"/>
          <p:cNvSpPr>
            <a:spLocks noChangeArrowheads="1"/>
          </p:cNvSpPr>
          <p:nvPr/>
        </p:nvSpPr>
        <p:spPr bwMode="auto">
          <a:xfrm>
            <a:off x="7451725" y="1917700"/>
            <a:ext cx="792163" cy="7921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Carne</a:t>
            </a:r>
          </a:p>
        </p:txBody>
      </p:sp>
      <p:sp>
        <p:nvSpPr>
          <p:cNvPr id="407564" name="Oval 12"/>
          <p:cNvSpPr>
            <a:spLocks noChangeArrowheads="1"/>
          </p:cNvSpPr>
          <p:nvPr/>
        </p:nvSpPr>
        <p:spPr bwMode="auto">
          <a:xfrm>
            <a:off x="7451725" y="4437063"/>
            <a:ext cx="792163" cy="7921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/>
              <a:t>Pollo</a:t>
            </a:r>
          </a:p>
        </p:txBody>
      </p:sp>
      <p:cxnSp>
        <p:nvCxnSpPr>
          <p:cNvPr id="407565" name="AutoShape 13"/>
          <p:cNvCxnSpPr>
            <a:cxnSpLocks noChangeShapeType="1"/>
            <a:stCxn id="407555" idx="0"/>
            <a:endCxn id="407556" idx="4"/>
          </p:cNvCxnSpPr>
          <p:nvPr/>
        </p:nvCxnSpPr>
        <p:spPr bwMode="auto">
          <a:xfrm flipV="1">
            <a:off x="1081088" y="2708275"/>
            <a:ext cx="0" cy="433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407566" name="AutoShape 14"/>
          <p:cNvCxnSpPr>
            <a:cxnSpLocks noChangeShapeType="1"/>
            <a:stCxn id="407556" idx="6"/>
            <a:endCxn id="407564" idx="2"/>
          </p:cNvCxnSpPr>
          <p:nvPr/>
        </p:nvCxnSpPr>
        <p:spPr bwMode="auto">
          <a:xfrm>
            <a:off x="1476375" y="2312988"/>
            <a:ext cx="5975350" cy="2520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7" name="AutoShape 15"/>
          <p:cNvCxnSpPr>
            <a:cxnSpLocks noChangeShapeType="1"/>
            <a:stCxn id="407555" idx="6"/>
            <a:endCxn id="407564" idx="2"/>
          </p:cNvCxnSpPr>
          <p:nvPr/>
        </p:nvCxnSpPr>
        <p:spPr bwMode="auto">
          <a:xfrm>
            <a:off x="1476375" y="3538538"/>
            <a:ext cx="5975350" cy="1295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8" name="AutoShape 16"/>
          <p:cNvCxnSpPr>
            <a:cxnSpLocks noChangeShapeType="1"/>
            <a:stCxn id="407555" idx="6"/>
            <a:endCxn id="407563" idx="2"/>
          </p:cNvCxnSpPr>
          <p:nvPr/>
        </p:nvCxnSpPr>
        <p:spPr bwMode="auto">
          <a:xfrm flipV="1">
            <a:off x="1476375" y="2314575"/>
            <a:ext cx="5975350" cy="1223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69" name="AutoShape 17"/>
          <p:cNvCxnSpPr>
            <a:cxnSpLocks noChangeShapeType="1"/>
            <a:stCxn id="407563" idx="4"/>
            <a:endCxn id="407584" idx="0"/>
          </p:cNvCxnSpPr>
          <p:nvPr/>
        </p:nvCxnSpPr>
        <p:spPr bwMode="auto">
          <a:xfrm>
            <a:off x="7848600" y="2709863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407570" name="AutoShape 18"/>
          <p:cNvCxnSpPr>
            <a:cxnSpLocks noChangeShapeType="1"/>
            <a:stCxn id="407556" idx="2"/>
            <a:endCxn id="407557" idx="2"/>
          </p:cNvCxnSpPr>
          <p:nvPr/>
        </p:nvCxnSpPr>
        <p:spPr bwMode="auto">
          <a:xfrm rot="10800000" flipH="1" flipV="1">
            <a:off x="684213" y="2312988"/>
            <a:ext cx="1587" cy="2449512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</p:spPr>
      </p:cxnSp>
      <p:cxnSp>
        <p:nvCxnSpPr>
          <p:cNvPr id="407572" name="AutoShape 20"/>
          <p:cNvCxnSpPr>
            <a:cxnSpLocks noChangeShapeType="1"/>
            <a:stCxn id="407591" idx="0"/>
            <a:endCxn id="407571" idx="4"/>
          </p:cNvCxnSpPr>
          <p:nvPr/>
        </p:nvCxnSpPr>
        <p:spPr bwMode="auto">
          <a:xfrm flipV="1">
            <a:off x="4787900" y="3141663"/>
            <a:ext cx="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407573" name="AutoShape 21"/>
          <p:cNvCxnSpPr>
            <a:cxnSpLocks noChangeShapeType="1"/>
            <a:stCxn id="407555" idx="6"/>
            <a:endCxn id="407571" idx="2"/>
          </p:cNvCxnSpPr>
          <p:nvPr/>
        </p:nvCxnSpPr>
        <p:spPr bwMode="auto">
          <a:xfrm flipV="1">
            <a:off x="1476375" y="2386013"/>
            <a:ext cx="2519363" cy="11525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cxnSp>
        <p:nvCxnSpPr>
          <p:cNvPr id="407574" name="AutoShape 22"/>
          <p:cNvCxnSpPr>
            <a:cxnSpLocks noChangeShapeType="1"/>
            <a:stCxn id="407556" idx="6"/>
            <a:endCxn id="407571" idx="2"/>
          </p:cNvCxnSpPr>
          <p:nvPr/>
        </p:nvCxnSpPr>
        <p:spPr bwMode="auto">
          <a:xfrm>
            <a:off x="1476375" y="2312988"/>
            <a:ext cx="2519363" cy="730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cxnSp>
        <p:nvCxnSpPr>
          <p:cNvPr id="407575" name="AutoShape 23"/>
          <p:cNvCxnSpPr>
            <a:cxnSpLocks noChangeShapeType="1"/>
            <a:stCxn id="407557" idx="6"/>
            <a:endCxn id="407571" idx="2"/>
          </p:cNvCxnSpPr>
          <p:nvPr/>
        </p:nvCxnSpPr>
        <p:spPr bwMode="auto">
          <a:xfrm flipV="1">
            <a:off x="1476375" y="2386013"/>
            <a:ext cx="2519363" cy="23764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cxnSp>
        <p:nvCxnSpPr>
          <p:cNvPr id="407576" name="AutoShape 24"/>
          <p:cNvCxnSpPr>
            <a:cxnSpLocks noChangeShapeType="1"/>
            <a:stCxn id="407571" idx="6"/>
            <a:endCxn id="407563" idx="2"/>
          </p:cNvCxnSpPr>
          <p:nvPr/>
        </p:nvCxnSpPr>
        <p:spPr bwMode="auto">
          <a:xfrm flipV="1">
            <a:off x="5580063" y="2314575"/>
            <a:ext cx="1871662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407577" name="AutoShape 25"/>
          <p:cNvCxnSpPr>
            <a:cxnSpLocks noChangeShapeType="1"/>
            <a:stCxn id="407571" idx="2"/>
            <a:endCxn id="407558" idx="6"/>
          </p:cNvCxnSpPr>
          <p:nvPr/>
        </p:nvCxnSpPr>
        <p:spPr bwMode="auto">
          <a:xfrm flipH="1">
            <a:off x="1476375" y="2386013"/>
            <a:ext cx="2519363" cy="35274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407578" name="Oval 26"/>
          <p:cNvSpPr>
            <a:spLocks noChangeArrowheads="1"/>
          </p:cNvSpPr>
          <p:nvPr/>
        </p:nvSpPr>
        <p:spPr bwMode="auto">
          <a:xfrm>
            <a:off x="4067175" y="5300663"/>
            <a:ext cx="1441450" cy="1441450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>
                <a:solidFill>
                  <a:schemeClr val="bg1"/>
                </a:solidFill>
              </a:rPr>
              <a:t>Fertilizantes</a:t>
            </a:r>
          </a:p>
        </p:txBody>
      </p:sp>
      <p:cxnSp>
        <p:nvCxnSpPr>
          <p:cNvPr id="407579" name="AutoShape 27"/>
          <p:cNvCxnSpPr>
            <a:cxnSpLocks noChangeShapeType="1"/>
            <a:stCxn id="407578" idx="2"/>
            <a:endCxn id="407555" idx="5"/>
          </p:cNvCxnSpPr>
          <p:nvPr/>
        </p:nvCxnSpPr>
        <p:spPr bwMode="auto">
          <a:xfrm flipH="1" flipV="1">
            <a:off x="1360488" y="3817938"/>
            <a:ext cx="2706687" cy="2203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0" name="AutoShape 28"/>
          <p:cNvCxnSpPr>
            <a:cxnSpLocks noChangeShapeType="1"/>
            <a:stCxn id="407578" idx="2"/>
            <a:endCxn id="407556" idx="6"/>
          </p:cNvCxnSpPr>
          <p:nvPr/>
        </p:nvCxnSpPr>
        <p:spPr bwMode="auto">
          <a:xfrm flipH="1" flipV="1">
            <a:off x="1476375" y="2312988"/>
            <a:ext cx="2590800" cy="3708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1" name="AutoShape 29"/>
          <p:cNvCxnSpPr>
            <a:cxnSpLocks noChangeShapeType="1"/>
            <a:stCxn id="407578" idx="2"/>
            <a:endCxn id="407557" idx="6"/>
          </p:cNvCxnSpPr>
          <p:nvPr/>
        </p:nvCxnSpPr>
        <p:spPr bwMode="auto">
          <a:xfrm flipH="1" flipV="1">
            <a:off x="1476375" y="4762500"/>
            <a:ext cx="2590800" cy="1258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2" name="AutoShape 30"/>
          <p:cNvCxnSpPr>
            <a:cxnSpLocks noChangeShapeType="1"/>
            <a:stCxn id="407578" idx="2"/>
            <a:endCxn id="407558" idx="6"/>
          </p:cNvCxnSpPr>
          <p:nvPr/>
        </p:nvCxnSpPr>
        <p:spPr bwMode="auto">
          <a:xfrm flipH="1" flipV="1">
            <a:off x="1476375" y="5913438"/>
            <a:ext cx="2590800" cy="107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3" name="AutoShape 31"/>
          <p:cNvCxnSpPr>
            <a:cxnSpLocks noChangeShapeType="1"/>
            <a:stCxn id="407563" idx="2"/>
            <a:endCxn id="407578" idx="6"/>
          </p:cNvCxnSpPr>
          <p:nvPr/>
        </p:nvCxnSpPr>
        <p:spPr bwMode="auto">
          <a:xfrm flipH="1">
            <a:off x="5508625" y="2314575"/>
            <a:ext cx="1943100" cy="370681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sp>
        <p:nvSpPr>
          <p:cNvPr id="407584" name="Oval 32"/>
          <p:cNvSpPr>
            <a:spLocks noChangeArrowheads="1"/>
          </p:cNvSpPr>
          <p:nvPr/>
        </p:nvSpPr>
        <p:spPr bwMode="auto">
          <a:xfrm>
            <a:off x="7451725" y="3141663"/>
            <a:ext cx="792163" cy="7921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PY"/>
              <a:t>Cerdo</a:t>
            </a:r>
          </a:p>
        </p:txBody>
      </p:sp>
      <p:cxnSp>
        <p:nvCxnSpPr>
          <p:cNvPr id="407585" name="AutoShape 33"/>
          <p:cNvCxnSpPr>
            <a:cxnSpLocks noChangeShapeType="1"/>
            <a:stCxn id="407584" idx="4"/>
            <a:endCxn id="407564" idx="0"/>
          </p:cNvCxnSpPr>
          <p:nvPr/>
        </p:nvCxnSpPr>
        <p:spPr bwMode="auto">
          <a:xfrm>
            <a:off x="7848600" y="3933825"/>
            <a:ext cx="0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407586" name="AutoShape 34"/>
          <p:cNvCxnSpPr>
            <a:cxnSpLocks noChangeShapeType="1"/>
            <a:stCxn id="407555" idx="6"/>
            <a:endCxn id="407584" idx="2"/>
          </p:cNvCxnSpPr>
          <p:nvPr/>
        </p:nvCxnSpPr>
        <p:spPr bwMode="auto">
          <a:xfrm>
            <a:off x="1476375" y="3538538"/>
            <a:ext cx="59753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7" name="AutoShape 35"/>
          <p:cNvCxnSpPr>
            <a:cxnSpLocks noChangeShapeType="1"/>
            <a:stCxn id="407556" idx="6"/>
            <a:endCxn id="407584" idx="2"/>
          </p:cNvCxnSpPr>
          <p:nvPr/>
        </p:nvCxnSpPr>
        <p:spPr bwMode="auto">
          <a:xfrm>
            <a:off x="1476375" y="2312988"/>
            <a:ext cx="5975350" cy="1225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8" name="AutoShape 36"/>
          <p:cNvCxnSpPr>
            <a:cxnSpLocks noChangeShapeType="1"/>
            <a:stCxn id="407556" idx="6"/>
            <a:endCxn id="407563" idx="2"/>
          </p:cNvCxnSpPr>
          <p:nvPr/>
        </p:nvCxnSpPr>
        <p:spPr bwMode="auto">
          <a:xfrm>
            <a:off x="1476375" y="2312988"/>
            <a:ext cx="597535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89" name="AutoShape 37"/>
          <p:cNvCxnSpPr>
            <a:cxnSpLocks noChangeShapeType="1"/>
            <a:stCxn id="407555" idx="6"/>
            <a:endCxn id="407563" idx="2"/>
          </p:cNvCxnSpPr>
          <p:nvPr/>
        </p:nvCxnSpPr>
        <p:spPr bwMode="auto">
          <a:xfrm flipV="1">
            <a:off x="1476375" y="2314575"/>
            <a:ext cx="5975350" cy="1223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407590" name="AutoShape 38"/>
          <p:cNvCxnSpPr>
            <a:cxnSpLocks noChangeShapeType="1"/>
            <a:stCxn id="407563" idx="6"/>
            <a:endCxn id="407564" idx="6"/>
          </p:cNvCxnSpPr>
          <p:nvPr/>
        </p:nvCxnSpPr>
        <p:spPr bwMode="auto">
          <a:xfrm>
            <a:off x="8243888" y="2314575"/>
            <a:ext cx="1587" cy="2519363"/>
          </a:xfrm>
          <a:prstGeom prst="bentConnector3">
            <a:avLst>
              <a:gd name="adj1" fmla="val 14300005"/>
            </a:avLst>
          </a:prstGeom>
          <a:noFill/>
          <a:ln w="9525">
            <a:solidFill>
              <a:schemeClr val="tx1"/>
            </a:solidFill>
            <a:miter lim="800000"/>
            <a:headEnd type="triangle" w="lg" len="lg"/>
            <a:tailEnd type="triangle" w="lg" len="lg"/>
          </a:ln>
        </p:spPr>
      </p:cxnSp>
      <p:sp>
        <p:nvSpPr>
          <p:cNvPr id="407591" name="Oval 39"/>
          <p:cNvSpPr>
            <a:spLocks noChangeArrowheads="1"/>
          </p:cNvSpPr>
          <p:nvPr/>
        </p:nvSpPr>
        <p:spPr bwMode="auto">
          <a:xfrm>
            <a:off x="4067175" y="3500438"/>
            <a:ext cx="1441450" cy="14414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Bio</a:t>
            </a:r>
          </a:p>
          <a:p>
            <a:pPr algn="ctr"/>
            <a:r>
              <a:rPr lang="en-US"/>
              <a:t>combustibles </a:t>
            </a:r>
          </a:p>
        </p:txBody>
      </p:sp>
      <p:cxnSp>
        <p:nvCxnSpPr>
          <p:cNvPr id="407592" name="AutoShape 40"/>
          <p:cNvCxnSpPr>
            <a:cxnSpLocks noChangeShapeType="1"/>
            <a:stCxn id="407578" idx="0"/>
            <a:endCxn id="407591" idx="4"/>
          </p:cNvCxnSpPr>
          <p:nvPr/>
        </p:nvCxnSpPr>
        <p:spPr bwMode="auto">
          <a:xfrm flipV="1">
            <a:off x="4787900" y="4941888"/>
            <a:ext cx="0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407593" name="AutoShape 41"/>
          <p:cNvCxnSpPr>
            <a:cxnSpLocks noChangeShapeType="1"/>
            <a:stCxn id="407571" idx="6"/>
            <a:endCxn id="407584" idx="2"/>
          </p:cNvCxnSpPr>
          <p:nvPr/>
        </p:nvCxnSpPr>
        <p:spPr bwMode="auto">
          <a:xfrm>
            <a:off x="5580063" y="2386013"/>
            <a:ext cx="1871662" cy="11525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407594" name="AutoShape 42"/>
          <p:cNvCxnSpPr>
            <a:cxnSpLocks noChangeShapeType="1"/>
            <a:stCxn id="407571" idx="6"/>
            <a:endCxn id="407564" idx="2"/>
          </p:cNvCxnSpPr>
          <p:nvPr/>
        </p:nvCxnSpPr>
        <p:spPr bwMode="auto">
          <a:xfrm>
            <a:off x="5580063" y="2386013"/>
            <a:ext cx="1871662" cy="24479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407595" name="AutoShape 43"/>
          <p:cNvCxnSpPr>
            <a:cxnSpLocks noChangeShapeType="1"/>
            <a:stCxn id="407591" idx="6"/>
            <a:endCxn id="407563" idx="2"/>
          </p:cNvCxnSpPr>
          <p:nvPr/>
        </p:nvCxnSpPr>
        <p:spPr bwMode="auto">
          <a:xfrm flipV="1">
            <a:off x="5508625" y="2314575"/>
            <a:ext cx="1943100" cy="19065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407596" name="AutoShape 44"/>
          <p:cNvCxnSpPr>
            <a:cxnSpLocks noChangeShapeType="1"/>
            <a:stCxn id="407591" idx="6"/>
            <a:endCxn id="407564" idx="2"/>
          </p:cNvCxnSpPr>
          <p:nvPr/>
        </p:nvCxnSpPr>
        <p:spPr bwMode="auto">
          <a:xfrm>
            <a:off x="5508625" y="4221163"/>
            <a:ext cx="194310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407597" name="AutoShape 45"/>
          <p:cNvCxnSpPr>
            <a:cxnSpLocks noChangeShapeType="1"/>
            <a:stCxn id="407584" idx="2"/>
            <a:endCxn id="407578" idx="6"/>
          </p:cNvCxnSpPr>
          <p:nvPr/>
        </p:nvCxnSpPr>
        <p:spPr bwMode="auto">
          <a:xfrm flipH="1">
            <a:off x="5508625" y="3538538"/>
            <a:ext cx="1943100" cy="24828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cxnSp>
        <p:nvCxnSpPr>
          <p:cNvPr id="407598" name="AutoShape 46"/>
          <p:cNvCxnSpPr>
            <a:cxnSpLocks noChangeShapeType="1"/>
            <a:stCxn id="407564" idx="2"/>
            <a:endCxn id="407578" idx="6"/>
          </p:cNvCxnSpPr>
          <p:nvPr/>
        </p:nvCxnSpPr>
        <p:spPr bwMode="auto">
          <a:xfrm flipH="1">
            <a:off x="5508625" y="4833938"/>
            <a:ext cx="1943100" cy="11874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lg" len="lg"/>
            <a:tailEnd type="none" w="lg" len="lg"/>
          </a:ln>
        </p:spPr>
      </p:cxnSp>
      <p:cxnSp>
        <p:nvCxnSpPr>
          <p:cNvPr id="407599" name="AutoShape 47"/>
          <p:cNvCxnSpPr>
            <a:cxnSpLocks noChangeShapeType="1"/>
            <a:stCxn id="407591" idx="6"/>
            <a:endCxn id="407584" idx="2"/>
          </p:cNvCxnSpPr>
          <p:nvPr/>
        </p:nvCxnSpPr>
        <p:spPr bwMode="auto">
          <a:xfrm flipV="1">
            <a:off x="5508625" y="3538538"/>
            <a:ext cx="1943100" cy="6826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407571" name="Oval 19"/>
          <p:cNvSpPr>
            <a:spLocks noChangeArrowheads="1"/>
          </p:cNvSpPr>
          <p:nvPr/>
        </p:nvSpPr>
        <p:spPr bwMode="auto">
          <a:xfrm>
            <a:off x="3995738" y="1628775"/>
            <a:ext cx="1584325" cy="1512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>
                <a:solidFill>
                  <a:schemeClr val="bg1"/>
                </a:solidFill>
              </a:rPr>
              <a:t>Petróleo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-76200" y="6292850"/>
            <a:ext cx="3744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Fuente</a:t>
            </a:r>
            <a:r>
              <a:rPr lang="en-US" sz="1600" dirty="0"/>
              <a:t>: </a:t>
            </a:r>
            <a:r>
              <a:rPr lang="en-US" sz="1600" dirty="0" smtClean="0"/>
              <a:t>Investor </a:t>
            </a:r>
            <a:r>
              <a:rPr lang="en-US" sz="1600" dirty="0" err="1" smtClean="0"/>
              <a:t>Economía</a:t>
            </a:r>
            <a:endParaRPr lang="en-U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33400" y="1295400"/>
            <a:ext cx="13716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Productos</a:t>
            </a:r>
            <a:endParaRPr lang="es-ES" b="1" dirty="0"/>
          </a:p>
        </p:txBody>
      </p:sp>
      <p:sp>
        <p:nvSpPr>
          <p:cNvPr id="50" name="49 Rectángulo"/>
          <p:cNvSpPr/>
          <p:nvPr/>
        </p:nvSpPr>
        <p:spPr>
          <a:xfrm>
            <a:off x="3962400" y="1143000"/>
            <a:ext cx="13716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Energía</a:t>
            </a:r>
            <a:endParaRPr lang="es-ES" b="1" dirty="0"/>
          </a:p>
        </p:txBody>
      </p:sp>
      <p:sp>
        <p:nvSpPr>
          <p:cNvPr id="51" name="50 Rectángulo"/>
          <p:cNvSpPr/>
          <p:nvPr/>
        </p:nvSpPr>
        <p:spPr>
          <a:xfrm>
            <a:off x="7086600" y="1295400"/>
            <a:ext cx="13716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Alimentos</a:t>
            </a:r>
            <a:endParaRPr lang="es-E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7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7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7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7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7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07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7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40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500"/>
                                        <p:tgtEl>
                                          <p:spTgt spid="40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5" dur="500"/>
                                        <p:tgtEl>
                                          <p:spTgt spid="407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9" dur="500"/>
                                        <p:tgtEl>
                                          <p:spTgt spid="40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500"/>
                                        <p:tgtEl>
                                          <p:spTgt spid="40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07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0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0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07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07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407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07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0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0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0"/>
                            </p:stCondLst>
                            <p:childTnLst>
                              <p:par>
                                <p:cTn id="1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40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07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0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407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407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407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407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0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07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3" dur="500"/>
                                        <p:tgtEl>
                                          <p:spTgt spid="40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000"/>
                            </p:stCondLst>
                            <p:childTnLst>
                              <p:par>
                                <p:cTn id="1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0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50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40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40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407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0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6" dur="500"/>
                                        <p:tgtEl>
                                          <p:spTgt spid="40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0" dur="500"/>
                                        <p:tgtEl>
                                          <p:spTgt spid="40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500"/>
                            </p:stCondLst>
                            <p:childTnLst>
                              <p:par>
                                <p:cTn id="19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4" dur="500"/>
                                        <p:tgtEl>
                                          <p:spTgt spid="40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2000"/>
                            </p:stCondLst>
                            <p:childTnLst>
                              <p:par>
                                <p:cTn id="1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8" dur="500"/>
                                        <p:tgtEl>
                                          <p:spTgt spid="407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2" dur="500"/>
                                        <p:tgtEl>
                                          <p:spTgt spid="40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"/>
                            </p:stCondLst>
                            <p:childTnLst>
                              <p:par>
                                <p:cTn id="2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6" dur="500"/>
                                        <p:tgtEl>
                                          <p:spTgt spid="40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500"/>
                            </p:stCondLst>
                            <p:childTnLst>
                              <p:par>
                                <p:cTn id="2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0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40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500"/>
                            </p:stCondLst>
                            <p:childTnLst>
                              <p:par>
                                <p:cTn id="2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40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40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animBg="1"/>
      <p:bldP spid="407556" grpId="0" animBg="1"/>
      <p:bldP spid="407557" grpId="0" animBg="1"/>
      <p:bldP spid="407558" grpId="0" animBg="1"/>
      <p:bldP spid="407563" grpId="0" animBg="1"/>
      <p:bldP spid="407564" grpId="0" animBg="1"/>
      <p:bldP spid="407578" grpId="0" animBg="1"/>
      <p:bldP spid="407584" grpId="0" animBg="1"/>
      <p:bldP spid="407591" grpId="0" animBg="1"/>
      <p:bldP spid="407571" grpId="0" animBg="1"/>
      <p:bldP spid="48" grpId="0"/>
      <p:bldP spid="49" grpId="0" animBg="1"/>
      <p:bldP spid="50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6715140" cy="755650"/>
          </a:xfrm>
        </p:spPr>
        <p:txBody>
          <a:bodyPr>
            <a:normAutofit fontScale="90000"/>
          </a:bodyPr>
          <a:lstStyle/>
          <a:p>
            <a:r>
              <a:rPr lang="es-PY" b="1" dirty="0"/>
              <a:t>Cadena de </a:t>
            </a:r>
            <a:r>
              <a:rPr lang="es-PY" b="1" dirty="0" smtClean="0"/>
              <a:t>producción agrícola</a:t>
            </a:r>
            <a:endParaRPr lang="en-US" altLang="ko-KR" b="1" dirty="0">
              <a:ea typeface="굴림" charset="-127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250825" y="1628775"/>
            <a:ext cx="8550275" cy="5040313"/>
            <a:chOff x="158" y="1026"/>
            <a:chExt cx="5386" cy="3175"/>
          </a:xfrm>
        </p:grpSpPr>
        <p:sp>
          <p:nvSpPr>
            <p:cNvPr id="8196" name="Oval 4"/>
            <p:cNvSpPr>
              <a:spLocks noChangeArrowheads="1"/>
            </p:cNvSpPr>
            <p:nvPr/>
          </p:nvSpPr>
          <p:spPr bwMode="auto">
            <a:xfrm>
              <a:off x="2426" y="2160"/>
              <a:ext cx="816" cy="771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2527" y="2401"/>
              <a:ext cx="6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s-PY" b="1" dirty="0" smtClean="0"/>
                <a:t>Campo</a:t>
              </a:r>
              <a:endParaRPr lang="en-US" altLang="ko-KR" b="1" dirty="0">
                <a:ea typeface="굴림" charset="-127"/>
              </a:endParaRPr>
            </a:p>
          </p:txBody>
        </p:sp>
        <p:sp>
          <p:nvSpPr>
            <p:cNvPr id="8198" name="AutoShape 6"/>
            <p:cNvSpPr>
              <a:spLocks noChangeArrowheads="1"/>
            </p:cNvSpPr>
            <p:nvPr/>
          </p:nvSpPr>
          <p:spPr bwMode="auto">
            <a:xfrm>
              <a:off x="793" y="1344"/>
              <a:ext cx="998" cy="59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CC0099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/>
                <a:t>Insumos</a:t>
              </a:r>
            </a:p>
            <a:p>
              <a:pPr algn="ctr"/>
              <a:r>
                <a:rPr lang="es-PY" b="1"/>
                <a:t>de </a:t>
              </a:r>
            </a:p>
            <a:p>
              <a:pPr algn="ctr"/>
              <a:r>
                <a:rPr lang="es-PY" b="1"/>
                <a:t>Producción</a:t>
              </a:r>
              <a:endParaRPr lang="en-US" altLang="ko-KR" b="1">
                <a:ea typeface="굴림" charset="-127"/>
              </a:endParaRPr>
            </a:p>
          </p:txBody>
        </p:sp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839" y="2931"/>
              <a:ext cx="952" cy="953"/>
            </a:xfrm>
            <a:prstGeom prst="diamond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/>
                <a:t>Bienes</a:t>
              </a:r>
            </a:p>
            <a:p>
              <a:pPr algn="ctr"/>
              <a:r>
                <a:rPr lang="es-PY" b="1"/>
                <a:t>de </a:t>
              </a:r>
            </a:p>
            <a:p>
              <a:pPr algn="ctr"/>
              <a:r>
                <a:rPr lang="es-PY" b="1"/>
                <a:t>Capital</a:t>
              </a:r>
              <a:endParaRPr lang="en-US" altLang="ko-KR" b="1">
                <a:ea typeface="굴림" charset="-127"/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 rot="10800000">
              <a:off x="158" y="1570"/>
              <a:ext cx="227" cy="186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r>
                <a:rPr lang="es-PY"/>
                <a:t>Mercado Externo</a:t>
              </a:r>
              <a:endParaRPr lang="en-US" altLang="ko-KR">
                <a:ea typeface="굴림" charset="-127"/>
              </a:endParaRPr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 flipV="1">
              <a:off x="476" y="1933"/>
              <a:ext cx="408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476" y="2614"/>
              <a:ext cx="454" cy="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567" y="2296"/>
              <a:ext cx="41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Arancel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Tasas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V="1">
              <a:off x="1701" y="2840"/>
              <a:ext cx="771" cy="363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>
              <a:off x="1837" y="1616"/>
              <a:ext cx="635" cy="589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1111" y="1933"/>
              <a:ext cx="35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</p:txBody>
        </p:sp>
        <p:sp>
          <p:nvSpPr>
            <p:cNvPr id="8213" name="Text Box 21"/>
            <p:cNvSpPr txBox="1">
              <a:spLocks noChangeArrowheads="1"/>
            </p:cNvSpPr>
            <p:nvPr/>
          </p:nvSpPr>
          <p:spPr bwMode="auto">
            <a:xfrm>
              <a:off x="1576" y="3566"/>
              <a:ext cx="35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14" name="AutoShape 22"/>
            <p:cNvSpPr>
              <a:spLocks noChangeArrowheads="1"/>
            </p:cNvSpPr>
            <p:nvPr/>
          </p:nvSpPr>
          <p:spPr bwMode="auto">
            <a:xfrm>
              <a:off x="1927" y="1752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20" name="AutoShape 28"/>
            <p:cNvSpPr>
              <a:spLocks noChangeArrowheads="1"/>
            </p:cNvSpPr>
            <p:nvPr/>
          </p:nvSpPr>
          <p:spPr bwMode="auto">
            <a:xfrm>
              <a:off x="4150" y="1344"/>
              <a:ext cx="1043" cy="59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00CC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/>
                <a:t>Exportación</a:t>
              </a:r>
              <a:endParaRPr lang="en-US" altLang="ko-KR" b="1">
                <a:ea typeface="굴림" charset="-127"/>
              </a:endParaRPr>
            </a:p>
          </p:txBody>
        </p:sp>
        <p:sp>
          <p:nvSpPr>
            <p:cNvPr id="8224" name="AutoShape 32"/>
            <p:cNvSpPr>
              <a:spLocks noChangeArrowheads="1"/>
            </p:cNvSpPr>
            <p:nvPr/>
          </p:nvSpPr>
          <p:spPr bwMode="auto">
            <a:xfrm>
              <a:off x="1837" y="2886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25" name="Text Box 33"/>
            <p:cNvSpPr txBox="1">
              <a:spLocks noChangeArrowheads="1"/>
            </p:cNvSpPr>
            <p:nvPr/>
          </p:nvSpPr>
          <p:spPr bwMode="auto">
            <a:xfrm>
              <a:off x="2064" y="3158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26" name="Line 34"/>
            <p:cNvSpPr>
              <a:spLocks noChangeShapeType="1"/>
            </p:cNvSpPr>
            <p:nvPr/>
          </p:nvSpPr>
          <p:spPr bwMode="auto">
            <a:xfrm flipV="1">
              <a:off x="3152" y="1706"/>
              <a:ext cx="953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28" name="Oval 36"/>
            <p:cNvSpPr>
              <a:spLocks noChangeArrowheads="1"/>
            </p:cNvSpPr>
            <p:nvPr/>
          </p:nvSpPr>
          <p:spPr bwMode="auto">
            <a:xfrm>
              <a:off x="3969" y="3203"/>
              <a:ext cx="1496" cy="45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80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/>
                <a:t>Industrialización</a:t>
              </a:r>
              <a:endParaRPr lang="en-US" altLang="ko-KR" b="1">
                <a:ea typeface="굴림" charset="-127"/>
              </a:endParaRPr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>
              <a:off x="3243" y="2795"/>
              <a:ext cx="726" cy="544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 flipV="1">
              <a:off x="4649" y="1979"/>
              <a:ext cx="0" cy="1224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32" name="Text Box 40"/>
            <p:cNvSpPr txBox="1">
              <a:spLocks noChangeArrowheads="1"/>
            </p:cNvSpPr>
            <p:nvPr/>
          </p:nvSpPr>
          <p:spPr bwMode="auto">
            <a:xfrm>
              <a:off x="3606" y="1298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33" name="Text Box 41"/>
            <p:cNvSpPr txBox="1">
              <a:spLocks noChangeArrowheads="1"/>
            </p:cNvSpPr>
            <p:nvPr/>
          </p:nvSpPr>
          <p:spPr bwMode="auto">
            <a:xfrm>
              <a:off x="2245" y="1570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34" name="Text Box 42"/>
            <p:cNvSpPr txBox="1">
              <a:spLocks noChangeArrowheads="1"/>
            </p:cNvSpPr>
            <p:nvPr/>
          </p:nvSpPr>
          <p:spPr bwMode="auto">
            <a:xfrm>
              <a:off x="3107" y="1616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35" name="Text Box 43"/>
            <p:cNvSpPr txBox="1">
              <a:spLocks noChangeArrowheads="1"/>
            </p:cNvSpPr>
            <p:nvPr/>
          </p:nvSpPr>
          <p:spPr bwMode="auto">
            <a:xfrm>
              <a:off x="4105" y="2432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36" name="Text Box 44"/>
            <p:cNvSpPr txBox="1">
              <a:spLocks noChangeArrowheads="1"/>
            </p:cNvSpPr>
            <p:nvPr/>
          </p:nvSpPr>
          <p:spPr bwMode="auto">
            <a:xfrm>
              <a:off x="3696" y="2812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23" name="AutoShape 31"/>
            <p:cNvSpPr>
              <a:spLocks noChangeArrowheads="1"/>
            </p:cNvSpPr>
            <p:nvPr/>
          </p:nvSpPr>
          <p:spPr bwMode="auto">
            <a:xfrm>
              <a:off x="3379" y="1842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22" name="AutoShape 30"/>
            <p:cNvSpPr>
              <a:spLocks noChangeArrowheads="1"/>
            </p:cNvSpPr>
            <p:nvPr/>
          </p:nvSpPr>
          <p:spPr bwMode="auto">
            <a:xfrm>
              <a:off x="3379" y="2885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auto">
            <a:xfrm>
              <a:off x="4468" y="2432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cxnSp>
          <p:nvCxnSpPr>
            <p:cNvPr id="8237" name="AutoShape 45"/>
            <p:cNvCxnSpPr>
              <a:cxnSpLocks noChangeShapeType="1"/>
              <a:stCxn id="8220" idx="0"/>
              <a:endCxn id="8202" idx="2"/>
            </p:cNvCxnSpPr>
            <p:nvPr/>
          </p:nvCxnSpPr>
          <p:spPr bwMode="auto">
            <a:xfrm rot="16200000" flipH="1" flipV="1">
              <a:off x="2363" y="-747"/>
              <a:ext cx="218" cy="4400"/>
            </a:xfrm>
            <a:prstGeom prst="bentConnector3">
              <a:avLst>
                <a:gd name="adj1" fmla="val -66056"/>
              </a:avLst>
            </a:prstGeom>
            <a:noFill/>
            <a:ln w="22225">
              <a:solidFill>
                <a:schemeClr val="tx1"/>
              </a:solidFill>
              <a:miter lim="800000"/>
              <a:headEnd/>
              <a:tailEnd type="triangle" w="med" len="lg"/>
            </a:ln>
            <a:effectLst/>
          </p:spPr>
        </p:cxnSp>
        <p:sp>
          <p:nvSpPr>
            <p:cNvPr id="8238" name="AutoShape 46"/>
            <p:cNvSpPr>
              <a:spLocks noChangeArrowheads="1"/>
            </p:cNvSpPr>
            <p:nvPr/>
          </p:nvSpPr>
          <p:spPr bwMode="auto">
            <a:xfrm>
              <a:off x="3424" y="1026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0000FF"/>
                </a:gs>
                <a:gs pos="100000">
                  <a:srgbClr val="0000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TFM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39" name="Text Box 47"/>
            <p:cNvSpPr txBox="1">
              <a:spLocks noChangeArrowheads="1"/>
            </p:cNvSpPr>
            <p:nvPr/>
          </p:nvSpPr>
          <p:spPr bwMode="auto">
            <a:xfrm>
              <a:off x="5012" y="2931"/>
              <a:ext cx="35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40" name="Text Box 48"/>
            <p:cNvSpPr txBox="1">
              <a:spLocks noChangeArrowheads="1"/>
            </p:cNvSpPr>
            <p:nvPr/>
          </p:nvSpPr>
          <p:spPr bwMode="auto">
            <a:xfrm>
              <a:off x="3255" y="2460"/>
              <a:ext cx="35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  <a:endParaRPr lang="en-US" altLang="ko-KR" sz="1000">
                <a:ea typeface="굴림" charset="-127"/>
              </a:endParaRPr>
            </a:p>
          </p:txBody>
        </p:sp>
        <p:sp>
          <p:nvSpPr>
            <p:cNvPr id="8241" name="Text Box 49"/>
            <p:cNvSpPr txBox="1">
              <a:spLocks noChangeArrowheads="1"/>
            </p:cNvSpPr>
            <p:nvPr/>
          </p:nvSpPr>
          <p:spPr bwMode="auto">
            <a:xfrm>
              <a:off x="5193" y="1570"/>
              <a:ext cx="35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  <a:endParaRPr lang="en-US" altLang="ko-KR" sz="1000">
                <a:ea typeface="굴림" charset="-127"/>
              </a:endParaRPr>
            </a:p>
          </p:txBody>
        </p:sp>
        <p:cxnSp>
          <p:nvCxnSpPr>
            <p:cNvPr id="8242" name="AutoShape 50"/>
            <p:cNvCxnSpPr>
              <a:cxnSpLocks noChangeShapeType="1"/>
              <a:stCxn id="8200" idx="2"/>
            </p:cNvCxnSpPr>
            <p:nvPr/>
          </p:nvCxnSpPr>
          <p:spPr bwMode="auto">
            <a:xfrm rot="5400000" flipH="1" flipV="1">
              <a:off x="2925" y="2092"/>
              <a:ext cx="182" cy="3402"/>
            </a:xfrm>
            <a:prstGeom prst="bentConnector4">
              <a:avLst>
                <a:gd name="adj1" fmla="val -79120"/>
                <a:gd name="adj2" fmla="val 99907"/>
              </a:avLst>
            </a:prstGeom>
            <a:noFill/>
            <a:ln w="22225">
              <a:solidFill>
                <a:schemeClr val="tx1"/>
              </a:solidFill>
              <a:miter lim="800000"/>
              <a:headEnd/>
              <a:tailEnd type="triangle" w="med" len="lg"/>
            </a:ln>
            <a:effectLst/>
          </p:spPr>
        </p:cxnSp>
        <p:sp>
          <p:nvSpPr>
            <p:cNvPr id="8245" name="Line 53"/>
            <p:cNvSpPr>
              <a:spLocks noChangeShapeType="1"/>
            </p:cNvSpPr>
            <p:nvPr/>
          </p:nvSpPr>
          <p:spPr bwMode="auto">
            <a:xfrm>
              <a:off x="1565" y="1933"/>
              <a:ext cx="408" cy="953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46" name="Line 54"/>
            <p:cNvSpPr>
              <a:spLocks noChangeShapeType="1"/>
            </p:cNvSpPr>
            <p:nvPr/>
          </p:nvSpPr>
          <p:spPr bwMode="auto">
            <a:xfrm>
              <a:off x="2200" y="3067"/>
              <a:ext cx="1769" cy="363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47" name="AutoShape 55"/>
            <p:cNvSpPr>
              <a:spLocks noChangeArrowheads="1"/>
            </p:cNvSpPr>
            <p:nvPr/>
          </p:nvSpPr>
          <p:spPr bwMode="auto">
            <a:xfrm>
              <a:off x="2653" y="3883"/>
              <a:ext cx="363" cy="318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A50021"/>
                </a:gs>
                <a:gs pos="100000">
                  <a:srgbClr val="A50021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PY" b="1">
                  <a:solidFill>
                    <a:schemeClr val="bg1"/>
                  </a:solidFill>
                </a:rPr>
                <a:t>TT</a:t>
              </a:r>
              <a:endParaRPr lang="en-US" altLang="ko-KR" b="1">
                <a:solidFill>
                  <a:schemeClr val="bg1"/>
                </a:solidFill>
                <a:ea typeface="굴림" charset="-127"/>
              </a:endParaRPr>
            </a:p>
          </p:txBody>
        </p:sp>
        <p:sp>
          <p:nvSpPr>
            <p:cNvPr id="8248" name="Text Box 56"/>
            <p:cNvSpPr txBox="1">
              <a:spLocks noChangeArrowheads="1"/>
            </p:cNvSpPr>
            <p:nvPr/>
          </p:nvSpPr>
          <p:spPr bwMode="auto">
            <a:xfrm>
              <a:off x="2710" y="3566"/>
              <a:ext cx="35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PY" sz="1000"/>
                <a:t>Renta</a:t>
              </a:r>
            </a:p>
            <a:p>
              <a:r>
                <a:rPr lang="es-PY" sz="1000"/>
                <a:t>IVA</a:t>
              </a:r>
            </a:p>
            <a:p>
              <a:r>
                <a:rPr lang="es-PY" sz="1000"/>
                <a:t>ISC</a:t>
              </a:r>
              <a:endParaRPr lang="en-US" altLang="ko-KR" sz="1000">
                <a:ea typeface="굴림" charset="-127"/>
              </a:endParaRPr>
            </a:p>
          </p:txBody>
        </p:sp>
      </p:grpSp>
      <p:sp>
        <p:nvSpPr>
          <p:cNvPr id="8249" name="Rectangle 57"/>
          <p:cNvSpPr>
            <a:spLocks noChangeArrowheads="1"/>
          </p:cNvSpPr>
          <p:nvPr/>
        </p:nvSpPr>
        <p:spPr bwMode="auto">
          <a:xfrm>
            <a:off x="6732588" y="188913"/>
            <a:ext cx="2233612" cy="1223962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endParaRPr lang="es-PY" sz="1200"/>
          </a:p>
          <a:p>
            <a:pPr algn="r"/>
            <a:endParaRPr lang="es-PY" sz="1200"/>
          </a:p>
          <a:p>
            <a:pPr algn="r"/>
            <a:endParaRPr lang="es-PY" sz="1200"/>
          </a:p>
          <a:p>
            <a:pPr algn="r"/>
            <a:endParaRPr lang="es-PY" sz="1200"/>
          </a:p>
          <a:p>
            <a:pPr algn="r"/>
            <a:r>
              <a:rPr lang="es-PY" sz="1200"/>
              <a:t>REFERENCIAS.</a:t>
            </a:r>
          </a:p>
          <a:p>
            <a:pPr algn="r"/>
            <a:endParaRPr lang="es-PY" sz="1200"/>
          </a:p>
          <a:p>
            <a:pPr algn="r"/>
            <a:r>
              <a:rPr lang="es-PY" sz="1200"/>
              <a:t>Transporte Terrestre</a:t>
            </a:r>
          </a:p>
          <a:p>
            <a:pPr algn="r"/>
            <a:endParaRPr lang="es-PY" sz="1200"/>
          </a:p>
          <a:p>
            <a:pPr algn="r"/>
            <a:r>
              <a:rPr lang="es-PY" sz="1200"/>
              <a:t>Transporte Fluvial</a:t>
            </a:r>
          </a:p>
          <a:p>
            <a:pPr algn="r"/>
            <a:r>
              <a:rPr lang="es-PY" sz="1200"/>
              <a:t> y Marítimo</a:t>
            </a:r>
          </a:p>
          <a:p>
            <a:pPr algn="r"/>
            <a:endParaRPr lang="es-PY" sz="1200"/>
          </a:p>
          <a:p>
            <a:pPr algn="r"/>
            <a:endParaRPr lang="es-PY" sz="1200"/>
          </a:p>
          <a:p>
            <a:pPr algn="r"/>
            <a:endParaRPr lang="ko-KR" altLang="en-US">
              <a:ea typeface="굴림" charset="-127"/>
            </a:endParaRPr>
          </a:p>
        </p:txBody>
      </p:sp>
      <p:sp>
        <p:nvSpPr>
          <p:cNvPr id="8251" name="AutoShape 59"/>
          <p:cNvSpPr>
            <a:spLocks noChangeArrowheads="1"/>
          </p:cNvSpPr>
          <p:nvPr/>
        </p:nvSpPr>
        <p:spPr bwMode="auto">
          <a:xfrm>
            <a:off x="6804025" y="549275"/>
            <a:ext cx="360363" cy="360363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PY" sz="1200" b="1">
                <a:solidFill>
                  <a:schemeClr val="bg1"/>
                </a:solidFill>
              </a:rPr>
              <a:t>TT</a:t>
            </a:r>
            <a:endParaRPr lang="en-US" altLang="ko-KR" sz="1200" b="1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8252" name="AutoShape 60"/>
          <p:cNvSpPr>
            <a:spLocks noChangeArrowheads="1"/>
          </p:cNvSpPr>
          <p:nvPr/>
        </p:nvSpPr>
        <p:spPr bwMode="auto">
          <a:xfrm>
            <a:off x="6804025" y="981075"/>
            <a:ext cx="358775" cy="360363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PY" sz="1000" b="1">
                <a:solidFill>
                  <a:schemeClr val="bg1"/>
                </a:solidFill>
              </a:rPr>
              <a:t>TFM</a:t>
            </a:r>
            <a:endParaRPr lang="en-US" altLang="ko-KR" sz="1000" b="1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45" name="Text Box 40"/>
          <p:cNvSpPr txBox="1">
            <a:spLocks noChangeArrowheads="1"/>
          </p:cNvSpPr>
          <p:nvPr/>
        </p:nvSpPr>
        <p:spPr bwMode="auto">
          <a:xfrm>
            <a:off x="0" y="6572272"/>
            <a:ext cx="2714612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dirty="0"/>
              <a:t>Fuente: </a:t>
            </a:r>
            <a:r>
              <a:rPr lang="es-ES" sz="1600" dirty="0" smtClean="0"/>
              <a:t>JKL &amp; </a:t>
            </a:r>
            <a:r>
              <a:rPr lang="es-ES" sz="1600" dirty="0" err="1" smtClean="0"/>
              <a:t>Associates</a:t>
            </a:r>
            <a:endParaRPr lang="es-E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0"/>
            <a:ext cx="7772400" cy="14414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PY" sz="3200" dirty="0" smtClean="0">
                <a:solidFill>
                  <a:srgbClr val="100323"/>
                </a:solidFill>
                <a:effectLst/>
              </a:rPr>
              <a:t>EL MUNDO GLOBALIZADO</a:t>
            </a:r>
            <a:br>
              <a:rPr lang="es-PY" sz="3200" dirty="0" smtClean="0">
                <a:solidFill>
                  <a:srgbClr val="100323"/>
                </a:solidFill>
                <a:effectLst/>
              </a:rPr>
            </a:br>
            <a:r>
              <a:rPr lang="es-PY" sz="2400" dirty="0" smtClean="0">
                <a:solidFill>
                  <a:srgbClr val="100323"/>
                </a:solidFill>
                <a:effectLst/>
              </a:rPr>
              <a:t>Supera la lógica política amigo/enemigo</a:t>
            </a:r>
            <a:br>
              <a:rPr lang="es-PY" sz="2400" dirty="0" smtClean="0">
                <a:solidFill>
                  <a:srgbClr val="100323"/>
                </a:solidFill>
                <a:effectLst/>
              </a:rPr>
            </a:br>
            <a:r>
              <a:rPr lang="es-PY" sz="2400" dirty="0" smtClean="0">
                <a:solidFill>
                  <a:srgbClr val="100323"/>
                </a:solidFill>
                <a:effectLst/>
              </a:rPr>
              <a:t>Instala la lógica económica socio/competidor</a:t>
            </a:r>
            <a:r>
              <a:rPr lang="es-PY" sz="3200" dirty="0" smtClean="0">
                <a:solidFill>
                  <a:srgbClr val="100323"/>
                </a:solidFill>
                <a:effectLst/>
              </a:rPr>
              <a:t/>
            </a:r>
            <a:br>
              <a:rPr lang="es-PY" sz="3200" dirty="0" smtClean="0">
                <a:solidFill>
                  <a:srgbClr val="100323"/>
                </a:solidFill>
                <a:effectLst/>
              </a:rPr>
            </a:br>
            <a:endParaRPr lang="es-ES" sz="3200" dirty="0" smtClean="0">
              <a:solidFill>
                <a:srgbClr val="100323"/>
              </a:solidFill>
              <a:effectLst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11188" y="3775075"/>
            <a:ext cx="3736975" cy="1966913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</a:rPr>
              <a:t>Eficiencia econ</a:t>
            </a:r>
            <a:r>
              <a:rPr lang="es-PY" smtClean="0">
                <a:solidFill>
                  <a:srgbClr val="100323"/>
                </a:solidFill>
                <a:effectLst/>
                <a:latin typeface="Arial" pitchFamily="34" charset="0"/>
              </a:rPr>
              <a:t>ó</a:t>
            </a:r>
            <a:r>
              <a:rPr lang="es-PY" smtClean="0">
                <a:solidFill>
                  <a:srgbClr val="100323"/>
                </a:solidFill>
                <a:effectLst/>
              </a:rPr>
              <a:t>mica</a:t>
            </a:r>
          </a:p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</a:rPr>
              <a:t>Seguridad jur</a:t>
            </a:r>
            <a:r>
              <a:rPr lang="es-PY" smtClean="0">
                <a:solidFill>
                  <a:srgbClr val="100323"/>
                </a:solidFill>
                <a:effectLst/>
                <a:latin typeface="Arial" pitchFamily="34" charset="0"/>
              </a:rPr>
              <a:t>í</a:t>
            </a:r>
            <a:r>
              <a:rPr lang="es-PY" smtClean="0">
                <a:solidFill>
                  <a:srgbClr val="100323"/>
                </a:solidFill>
                <a:effectLst/>
              </a:rPr>
              <a:t>dica</a:t>
            </a:r>
          </a:p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</a:rPr>
              <a:t>Predecibilidad pol</a:t>
            </a:r>
            <a:r>
              <a:rPr lang="es-PY" smtClean="0">
                <a:solidFill>
                  <a:srgbClr val="100323"/>
                </a:solidFill>
                <a:effectLst/>
                <a:latin typeface="Arial" pitchFamily="34" charset="0"/>
              </a:rPr>
              <a:t>í</a:t>
            </a:r>
            <a:r>
              <a:rPr lang="es-PY" smtClean="0">
                <a:solidFill>
                  <a:srgbClr val="100323"/>
                </a:solidFill>
                <a:effectLst/>
              </a:rPr>
              <a:t>tica</a:t>
            </a:r>
          </a:p>
          <a:p>
            <a:pPr eaLnBrk="1" hangingPunct="1">
              <a:buClr>
                <a:srgbClr val="202020"/>
              </a:buClr>
            </a:pPr>
            <a:endParaRPr lang="es-ES" smtClean="0">
              <a:solidFill>
                <a:srgbClr val="100323"/>
              </a:solidFill>
              <a:effectLst/>
            </a:endParaRPr>
          </a:p>
        </p:txBody>
      </p:sp>
      <p:sp>
        <p:nvSpPr>
          <p:cNvPr id="839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3789363"/>
            <a:ext cx="4572000" cy="1946275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  <a:latin typeface="Arial Narrow" pitchFamily="34" charset="0"/>
              </a:rPr>
              <a:t>Economía social de mercado</a:t>
            </a:r>
          </a:p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  <a:latin typeface="Arial Narrow" pitchFamily="34" charset="0"/>
              </a:rPr>
              <a:t>Sistemas públicos</a:t>
            </a:r>
          </a:p>
          <a:p>
            <a:pPr eaLnBrk="1" hangingPunct="1">
              <a:buClr>
                <a:srgbClr val="202020"/>
              </a:buClr>
            </a:pPr>
            <a:r>
              <a:rPr lang="es-PY" smtClean="0">
                <a:solidFill>
                  <a:srgbClr val="100323"/>
                </a:solidFill>
                <a:effectLst/>
                <a:latin typeface="Arial Narrow" pitchFamily="34" charset="0"/>
              </a:rPr>
              <a:t>Democracia consolidada</a:t>
            </a:r>
            <a:endParaRPr lang="es-ES" smtClean="0">
              <a:solidFill>
                <a:srgbClr val="100323"/>
              </a:solidFill>
              <a:effectLst/>
              <a:latin typeface="Arial Narrow" pitchFamily="34" charset="0"/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900113" y="2971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t" hangingPunct="0"/>
            <a:r>
              <a:rPr lang="es-PY" sz="2400" b="1">
                <a:solidFill>
                  <a:srgbClr val="100323"/>
                </a:solidFill>
                <a:latin typeface="Arial" pitchFamily="34" charset="0"/>
              </a:rPr>
              <a:t>DEMANDA</a:t>
            </a:r>
            <a:endParaRPr lang="es-ES" sz="2400" b="1">
              <a:solidFill>
                <a:srgbClr val="100323"/>
              </a:solidFill>
              <a:latin typeface="Arial" pitchFamily="34" charset="0"/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5724525" y="2900363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t" hangingPunct="0">
              <a:spcBef>
                <a:spcPct val="50000"/>
              </a:spcBef>
            </a:pPr>
            <a:r>
              <a:rPr lang="es-PY" sz="2400" b="1">
                <a:solidFill>
                  <a:srgbClr val="100323"/>
                </a:solidFill>
                <a:latin typeface="Arial" pitchFamily="34" charset="0"/>
              </a:rPr>
              <a:t>SE LOGRA</a:t>
            </a:r>
            <a:endParaRPr lang="es-ES" sz="2400" b="1">
              <a:solidFill>
                <a:srgbClr val="100323"/>
              </a:solidFill>
              <a:latin typeface="Arial" pitchFamily="34" charset="0"/>
            </a:endParaRP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1219200" y="457200"/>
            <a:ext cx="708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MX" sz="3600" b="1" dirty="0">
                <a:solidFill>
                  <a:srgbClr val="100323"/>
                </a:solidFill>
                <a:latin typeface="Arial" pitchFamily="34" charset="0"/>
              </a:rPr>
              <a:t>LOS DESAFIOS DEL FUTURO</a:t>
            </a:r>
            <a:endParaRPr lang="es-ES" sz="3600" b="1" dirty="0">
              <a:solidFill>
                <a:srgbClr val="100323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/>
      <p:bldP spid="83972" grpId="0" build="p"/>
      <p:bldP spid="83973" grpId="0" autoUpdateAnimBg="0"/>
      <p:bldP spid="83974" grpId="0" autoUpdateAnimBg="0"/>
      <p:bldP spid="8397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Estado y </a:t>
            </a:r>
            <a:r>
              <a:rPr lang="en-US" dirty="0" err="1" smtClean="0"/>
              <a:t>gobierno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 b="1" dirty="0" smtClean="0"/>
          </a:p>
          <a:p>
            <a:r>
              <a:rPr lang="es-PY" b="1" dirty="0" smtClean="0"/>
              <a:t>CONCEPTOS DISTINTOS</a:t>
            </a:r>
          </a:p>
          <a:p>
            <a:endParaRPr lang="es-PY" b="1" dirty="0" smtClean="0"/>
          </a:p>
          <a:p>
            <a:r>
              <a:rPr lang="es-PY" b="1" dirty="0" smtClean="0"/>
              <a:t>ESTADO FEUDAL: SENOR / SIERVO</a:t>
            </a:r>
          </a:p>
          <a:p>
            <a:r>
              <a:rPr lang="es-PY" dirty="0" smtClean="0"/>
              <a:t>Contribución arbitraria, forzosa/ protección</a:t>
            </a:r>
          </a:p>
          <a:p>
            <a:r>
              <a:rPr lang="es-PY" b="1" dirty="0" smtClean="0"/>
              <a:t>ESTADO LIBERAL : CIUDADANO / GOBIERNO</a:t>
            </a:r>
          </a:p>
          <a:p>
            <a:r>
              <a:rPr lang="es-PY" dirty="0" smtClean="0"/>
              <a:t>Obligación en un sistema jurídico/ defensa</a:t>
            </a:r>
            <a:endParaRPr lang="es-P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04813"/>
            <a:ext cx="7993062" cy="5762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1"/>
                </a:solidFill>
                <a:effectLst/>
              </a:rPr>
              <a:t>DEMOCRACIA = forma de GOBIERNO</a:t>
            </a:r>
            <a:r>
              <a:rPr lang="es-MX" dirty="0" smtClean="0"/>
              <a:t>    </a:t>
            </a:r>
            <a:endParaRPr lang="es-ES" sz="4400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716338"/>
            <a:ext cx="7048500" cy="5762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MX" sz="2800" b="1" smtClean="0"/>
              <a:t>DEMOCRACIA DE CIUDADANOS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3419475" y="1387475"/>
            <a:ext cx="214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4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POR </a:t>
            </a:r>
            <a:r>
              <a:rPr lang="es-ES" sz="24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el pueblo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184525" y="1360488"/>
            <a:ext cx="167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156325" y="1387475"/>
            <a:ext cx="2360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4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PARA</a:t>
            </a:r>
            <a:r>
              <a:rPr lang="es-ES" sz="24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el pueblo</a:t>
            </a: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879475" y="1458913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808038" y="1217613"/>
            <a:ext cx="1603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808038" y="1387475"/>
            <a:ext cx="2035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DEL </a:t>
            </a:r>
            <a:r>
              <a:rPr lang="es-ES" sz="24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pueblo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827088" y="2276475"/>
            <a:ext cx="2035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 u="sng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Constituyent</a:t>
            </a:r>
            <a:r>
              <a:rPr lang="es-ES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Elector-Portador de voto</a:t>
            </a:r>
          </a:p>
        </p:txBody>
      </p:sp>
      <p:sp>
        <p:nvSpPr>
          <p:cNvPr id="20490" name="Text Box 11"/>
          <p:cNvSpPr txBox="1">
            <a:spLocks noChangeArrowheads="1"/>
          </p:cNvSpPr>
          <p:nvPr/>
        </p:nvSpPr>
        <p:spPr bwMode="auto">
          <a:xfrm>
            <a:off x="4787900" y="2278063"/>
            <a:ext cx="2663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Contribuyente</a:t>
            </a:r>
            <a:endParaRPr lang="es-ES" sz="2000" b="1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491" name="AutoShape 12"/>
          <p:cNvSpPr>
            <a:spLocks noChangeArrowheads="1"/>
          </p:cNvSpPr>
          <p:nvPr/>
        </p:nvSpPr>
        <p:spPr bwMode="auto">
          <a:xfrm>
            <a:off x="1476375" y="1916113"/>
            <a:ext cx="485775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A5644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65" name="AutoShape 13"/>
          <p:cNvSpPr>
            <a:spLocks noChangeArrowheads="1"/>
          </p:cNvSpPr>
          <p:nvPr/>
        </p:nvSpPr>
        <p:spPr bwMode="auto">
          <a:xfrm>
            <a:off x="4643438" y="1916113"/>
            <a:ext cx="485775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A5644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66" name="AutoShape 14"/>
          <p:cNvSpPr>
            <a:spLocks noChangeArrowheads="1"/>
          </p:cNvSpPr>
          <p:nvPr/>
        </p:nvSpPr>
        <p:spPr bwMode="auto">
          <a:xfrm>
            <a:off x="6156325" y="1916113"/>
            <a:ext cx="485775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A5644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395288" y="476250"/>
            <a:ext cx="79930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MX" sz="3600" b="1">
                <a:solidFill>
                  <a:srgbClr val="000099"/>
                </a:solidFill>
                <a:latin typeface="Garamond" pitchFamily="18" charset="0"/>
                <a:cs typeface="Arial" charset="0"/>
              </a:rPr>
              <a:t>DEMOCRACIA en el PARAGUAY</a:t>
            </a:r>
            <a:r>
              <a:rPr lang="es-MX" sz="3600">
                <a:solidFill>
                  <a:srgbClr val="4E3B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charset="0"/>
              </a:rPr>
              <a:t>    </a:t>
            </a:r>
            <a:endParaRPr lang="es-ES" sz="4400">
              <a:solidFill>
                <a:srgbClr val="4E3B3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  <a:cs typeface="Arial" charset="0"/>
            </a:endParaRP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419475" y="1387475"/>
            <a:ext cx="237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4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POR </a:t>
            </a:r>
            <a:r>
              <a:rPr lang="es-ES" sz="240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el Gobierno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6156325" y="1387475"/>
            <a:ext cx="2771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s-ES" sz="24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PARA</a:t>
            </a:r>
            <a:r>
              <a:rPr lang="es-ES" sz="240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 el Gobierno</a:t>
            </a:r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4643438" y="1844675"/>
            <a:ext cx="485775" cy="360363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6156325" y="1844675"/>
            <a:ext cx="485775" cy="360363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74772" name="Rectangle 20"/>
          <p:cNvSpPr>
            <a:spLocks noChangeArrowheads="1"/>
          </p:cNvSpPr>
          <p:nvPr/>
        </p:nvSpPr>
        <p:spPr bwMode="auto">
          <a:xfrm>
            <a:off x="4859338" y="2565400"/>
            <a:ext cx="2052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Portador anhelos</a:t>
            </a:r>
          </a:p>
        </p:txBody>
      </p:sp>
      <p:sp>
        <p:nvSpPr>
          <p:cNvPr id="74773" name="Rectangle 21"/>
          <p:cNvSpPr>
            <a:spLocks noChangeArrowheads="1"/>
          </p:cNvSpPr>
          <p:nvPr/>
        </p:nvSpPr>
        <p:spPr bwMode="auto">
          <a:xfrm>
            <a:off x="4859338" y="2816225"/>
            <a:ext cx="2554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Portador de Derechos</a:t>
            </a:r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4859338" y="3103563"/>
            <a:ext cx="2200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Financia al Estado</a:t>
            </a:r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4859338" y="2565400"/>
            <a:ext cx="3484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Portador de Recomendaciones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4859338" y="2816225"/>
            <a:ext cx="269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Portador de Privilegios</a:t>
            </a: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4859338" y="3068638"/>
            <a:ext cx="2481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Financia al Gobierno</a:t>
            </a:r>
          </a:p>
        </p:txBody>
      </p:sp>
      <p:sp>
        <p:nvSpPr>
          <p:cNvPr id="74778" name="Rectangle 26"/>
          <p:cNvSpPr>
            <a:spLocks noChangeArrowheads="1"/>
          </p:cNvSpPr>
          <p:nvPr/>
        </p:nvSpPr>
        <p:spPr bwMode="auto">
          <a:xfrm>
            <a:off x="2051050" y="4508500"/>
            <a:ext cx="282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Garante de los Derechos</a:t>
            </a:r>
            <a:endParaRPr lang="es-ES" sz="2000" b="1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79" name="Rectangle 27"/>
          <p:cNvSpPr>
            <a:spLocks noChangeArrowheads="1"/>
          </p:cNvSpPr>
          <p:nvPr/>
        </p:nvSpPr>
        <p:spPr bwMode="auto">
          <a:xfrm>
            <a:off x="1604963" y="4149725"/>
            <a:ext cx="3614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Elecciones periódicas-Elección?</a:t>
            </a:r>
          </a:p>
        </p:txBody>
      </p:sp>
      <p:sp>
        <p:nvSpPr>
          <p:cNvPr id="74780" name="Rectangle 28"/>
          <p:cNvSpPr>
            <a:spLocks noChangeArrowheads="1"/>
          </p:cNvSpPr>
          <p:nvPr/>
        </p:nvSpPr>
        <p:spPr bwMode="auto">
          <a:xfrm>
            <a:off x="1195388" y="3716338"/>
            <a:ext cx="73374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AD1F1F"/>
              </a:buClr>
              <a:defRPr/>
            </a:pPr>
            <a:r>
              <a:rPr lang="es-MX" sz="28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charset="0"/>
              </a:rPr>
              <a:t>DEMOCRACIA Electoralista-Minima</a:t>
            </a:r>
          </a:p>
        </p:txBody>
      </p:sp>
      <p:sp>
        <p:nvSpPr>
          <p:cNvPr id="74781" name="Rectangle 29"/>
          <p:cNvSpPr>
            <a:spLocks noChangeArrowheads="1"/>
          </p:cNvSpPr>
          <p:nvPr/>
        </p:nvSpPr>
        <p:spPr bwMode="auto">
          <a:xfrm>
            <a:off x="1619250" y="4149725"/>
            <a:ext cx="3382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Gobierno electo por el pueblo</a:t>
            </a:r>
          </a:p>
        </p:txBody>
      </p:sp>
      <p:sp>
        <p:nvSpPr>
          <p:cNvPr id="74782" name="Rectangle 30"/>
          <p:cNvSpPr>
            <a:spLocks noChangeArrowheads="1"/>
          </p:cNvSpPr>
          <p:nvPr/>
        </p:nvSpPr>
        <p:spPr bwMode="auto">
          <a:xfrm>
            <a:off x="2051050" y="4508500"/>
            <a:ext cx="3843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Inseguridad Jurídica y ciudadana</a:t>
            </a:r>
            <a:endParaRPr lang="es-ES" sz="2000" b="1">
              <a:solidFill>
                <a:srgbClr val="000099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83" name="Rectangle 31"/>
          <p:cNvSpPr>
            <a:spLocks noChangeArrowheads="1"/>
          </p:cNvSpPr>
          <p:nvPr/>
        </p:nvSpPr>
        <p:spPr bwMode="auto">
          <a:xfrm>
            <a:off x="2411413" y="4868863"/>
            <a:ext cx="455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Sometida a las necesidades del Gobierno</a:t>
            </a:r>
            <a:endParaRPr lang="es-ES" sz="2000" b="1">
              <a:solidFill>
                <a:srgbClr val="000099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84" name="Rectangle 32"/>
          <p:cNvSpPr>
            <a:spLocks noChangeArrowheads="1"/>
          </p:cNvSpPr>
          <p:nvPr/>
        </p:nvSpPr>
        <p:spPr bwMode="auto">
          <a:xfrm>
            <a:off x="2835275" y="5229225"/>
            <a:ext cx="5624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 sz="20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Excluye a los ciudadanos y organizaciones sociales</a:t>
            </a:r>
            <a:endParaRPr lang="es-ES" sz="2000" b="1">
              <a:solidFill>
                <a:srgbClr val="000099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4785" name="Rectangle 33"/>
          <p:cNvSpPr>
            <a:spLocks noChangeArrowheads="1"/>
          </p:cNvSpPr>
          <p:nvPr/>
        </p:nvSpPr>
        <p:spPr bwMode="auto">
          <a:xfrm>
            <a:off x="2446338" y="4868863"/>
            <a:ext cx="4162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s-MX">
                <a:solidFill>
                  <a:prstClr val="black"/>
                </a:solidFill>
                <a:latin typeface="Tahoma" pitchFamily="34" charset="0"/>
                <a:cs typeface="Arial" charset="0"/>
              </a:rPr>
              <a:t>Genera oportunidad de realizar anhelos</a:t>
            </a:r>
          </a:p>
        </p:txBody>
      </p:sp>
      <p:sp>
        <p:nvSpPr>
          <p:cNvPr id="74786" name="Rectangle 34"/>
          <p:cNvSpPr>
            <a:spLocks noChangeArrowheads="1"/>
          </p:cNvSpPr>
          <p:nvPr/>
        </p:nvSpPr>
        <p:spPr bwMode="auto">
          <a:xfrm>
            <a:off x="2843213" y="5229225"/>
            <a:ext cx="473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>
                <a:solidFill>
                  <a:prstClr val="black"/>
                </a:solidFill>
                <a:latin typeface="Tahoma" pitchFamily="34" charset="0"/>
                <a:cs typeface="Arial" charset="0"/>
              </a:rPr>
              <a:t>Promueve la organización de la sociedad civil</a:t>
            </a:r>
            <a:endParaRPr lang="es-ES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74787" name="Rectangle 35"/>
          <p:cNvSpPr>
            <a:spLocks noChangeArrowheads="1"/>
          </p:cNvSpPr>
          <p:nvPr/>
        </p:nvSpPr>
        <p:spPr bwMode="auto">
          <a:xfrm>
            <a:off x="3203575" y="5589588"/>
            <a:ext cx="3355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>
                <a:solidFill>
                  <a:prstClr val="black"/>
                </a:solidFill>
                <a:latin typeface="Tahoma" pitchFamily="34" charset="0"/>
                <a:cs typeface="Arial" charset="0"/>
              </a:rPr>
              <a:t>Incorpora el pueblo al gobierno</a:t>
            </a:r>
            <a:endParaRPr lang="es-ES">
              <a:solidFill>
                <a:prstClr val="black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74788" name="Text Box 36"/>
          <p:cNvSpPr txBox="1">
            <a:spLocks noChangeArrowheads="1"/>
          </p:cNvSpPr>
          <p:nvPr/>
        </p:nvSpPr>
        <p:spPr bwMode="auto">
          <a:xfrm>
            <a:off x="808038" y="2276475"/>
            <a:ext cx="2035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Constituyent</a:t>
            </a:r>
            <a:r>
              <a:rPr lang="es-E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Elector-Portador de voto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4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747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74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74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74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74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747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20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74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20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20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74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2000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747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2000"/>
                                        <p:tgtEl>
                                          <p:spTgt spid="747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/>
                                        <p:tgtEl>
                                          <p:spTgt spid="74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/>
                                        <p:tgtEl>
                                          <p:spTgt spid="74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20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20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  <p:bldP spid="74756" grpId="0"/>
      <p:bldP spid="74758" grpId="0"/>
      <p:bldP spid="74762" grpId="0"/>
      <p:bldP spid="74765" grpId="0" animBg="1"/>
      <p:bldP spid="74766" grpId="0" animBg="1"/>
      <p:bldP spid="74767" grpId="0"/>
      <p:bldP spid="74768" grpId="0"/>
      <p:bldP spid="74769" grpId="0"/>
      <p:bldP spid="74770" grpId="0" animBg="1"/>
      <p:bldP spid="74771" grpId="0" animBg="1"/>
      <p:bldP spid="74772" grpId="0"/>
      <p:bldP spid="74773" grpId="0"/>
      <p:bldP spid="74774" grpId="0"/>
      <p:bldP spid="74775" grpId="0"/>
      <p:bldP spid="74776" grpId="0"/>
      <p:bldP spid="74777" grpId="0"/>
      <p:bldP spid="74778" grpId="0"/>
      <p:bldP spid="74779" grpId="0"/>
      <p:bldP spid="74780" grpId="0"/>
      <p:bldP spid="74781" grpId="0"/>
      <p:bldP spid="747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Para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pagamos</a:t>
            </a:r>
            <a:r>
              <a:rPr lang="en-US" dirty="0" smtClean="0"/>
              <a:t> </a:t>
            </a:r>
            <a:r>
              <a:rPr lang="en-US" dirty="0" err="1" smtClean="0"/>
              <a:t>impuestos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515350" cy="4525962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artículo 178 de la Constitución establece: “</a:t>
            </a:r>
            <a:r>
              <a:rPr lang="es-ES" sz="3600" b="1" dirty="0" smtClean="0"/>
              <a:t>Para el cumplimiento de sus fines</a:t>
            </a:r>
            <a:r>
              <a:rPr lang="es-ES" dirty="0" smtClean="0"/>
              <a:t>, el Estado establece impuestos, tasas, contribuciones y</a:t>
            </a:r>
            <a:r>
              <a:rPr lang="es-ES" b="1" dirty="0" smtClean="0"/>
              <a:t> </a:t>
            </a:r>
            <a:r>
              <a:rPr lang="es-ES" dirty="0" smtClean="0"/>
              <a:t>demás recursos;..” </a:t>
            </a:r>
            <a:endParaRPr lang="en-US" dirty="0" smtClean="0"/>
          </a:p>
          <a:p>
            <a:pPr algn="just">
              <a:buFont typeface="Wingdings 2" pitchFamily="18" charset="2"/>
              <a:buNone/>
            </a:pPr>
            <a:endParaRPr lang="en-US" dirty="0" smtClean="0"/>
          </a:p>
          <a:p>
            <a:pPr algn="just"/>
            <a:r>
              <a:rPr lang="es-ES" b="1" dirty="0" smtClean="0"/>
              <a:t>El objetivo no puede ser recaudar(es inconstitucional) sino financiar programas para que el estado cumpla con sus fines: proveer servicios de buena calidad.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Estado </a:t>
            </a:r>
            <a:r>
              <a:rPr lang="en-US" dirty="0" err="1" smtClean="0"/>
              <a:t>depredador</a:t>
            </a:r>
            <a:endParaRPr lang="en-US" dirty="0"/>
          </a:p>
        </p:txBody>
      </p:sp>
      <p:graphicFrame>
        <p:nvGraphicFramePr>
          <p:cNvPr id="22529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371707" y="1554163"/>
          <a:ext cx="4552986" cy="4525962"/>
        </p:xfrm>
        <a:graphic>
          <a:graphicData uri="http://schemas.openxmlformats.org/presentationml/2006/ole">
            <p:oleObj spid="_x0000_s22530" name="Documento" r:id="rId3" imgW="5617209" imgH="55837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39750" y="3213100"/>
            <a:ext cx="576263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A</a:t>
            </a:r>
          </a:p>
          <a:p>
            <a:pPr algn="ctr" eaLnBrk="0" hangingPunct="0"/>
            <a:r>
              <a:rPr lang="es-MX" sz="2000" b="1"/>
              <a:t>N</a:t>
            </a:r>
          </a:p>
          <a:p>
            <a:pPr algn="ctr" eaLnBrk="0" hangingPunct="0"/>
            <a:r>
              <a:rPr lang="es-MX" sz="2000" b="1"/>
              <a:t>R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CARGOS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PRIVILE-</a:t>
            </a:r>
          </a:p>
          <a:p>
            <a:pPr algn="ctr" eaLnBrk="0" hangingPunct="0"/>
            <a:r>
              <a:rPr lang="es-MX" sz="1000" b="1"/>
              <a:t>GIOS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CUPOS</a:t>
            </a:r>
          </a:p>
          <a:p>
            <a:pPr algn="ctr" eaLnBrk="0" hangingPunct="0"/>
            <a:r>
              <a:rPr lang="es-MX" sz="1000" b="1"/>
              <a:t>DE PODER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DISTRI-</a:t>
            </a:r>
          </a:p>
          <a:p>
            <a:pPr algn="ctr" eaLnBrk="0" hangingPunct="0"/>
            <a:r>
              <a:rPr lang="es-MX" sz="1000" b="1"/>
              <a:t>BUYE </a:t>
            </a:r>
          </a:p>
          <a:p>
            <a:pPr algn="ctr" eaLnBrk="0" hangingPunct="0"/>
            <a:r>
              <a:rPr lang="es-MX" sz="1000" b="1"/>
              <a:t>PREBEN-</a:t>
            </a:r>
          </a:p>
          <a:p>
            <a:pPr algn="ctr" eaLnBrk="0" hangingPunct="0"/>
            <a:r>
              <a:rPr lang="es-MX" sz="1000" b="1"/>
              <a:t>DAS</a:t>
            </a:r>
            <a:endParaRPr lang="es-ES" sz="1000" b="1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966913" y="3213100"/>
            <a:ext cx="6604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R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C</a:t>
            </a:r>
          </a:p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S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OBRAS</a:t>
            </a:r>
          </a:p>
          <a:p>
            <a:pPr algn="ctr" eaLnBrk="0" hangingPunct="0"/>
            <a:r>
              <a:rPr lang="es-MX" sz="1000" b="1"/>
              <a:t>CONTRAT</a:t>
            </a:r>
          </a:p>
          <a:p>
            <a:pPr algn="ctr" eaLnBrk="0" hangingPunct="0"/>
            <a:endParaRPr lang="es-MX" sz="1000" b="1"/>
          </a:p>
          <a:p>
            <a:pPr algn="ctr" eaLnBrk="0" hangingPunct="0"/>
            <a:r>
              <a:rPr lang="es-MX" sz="1000" b="1"/>
              <a:t>CRÉDITOS</a:t>
            </a:r>
          </a:p>
          <a:p>
            <a:pPr algn="ctr" eaLnBrk="0" hangingPunct="0"/>
            <a:r>
              <a:rPr lang="es-MX" sz="1000" b="1"/>
              <a:t>IMPUESTO</a:t>
            </a:r>
          </a:p>
          <a:p>
            <a:pPr algn="ctr" eaLnBrk="0" hangingPunct="0"/>
            <a:endParaRPr lang="es-MX" sz="1200" b="1"/>
          </a:p>
          <a:p>
            <a:pPr algn="ctr" eaLnBrk="0" hangingPunct="0"/>
            <a:r>
              <a:rPr lang="es-MX" sz="1200" b="1"/>
              <a:t>MAFIA</a:t>
            </a:r>
            <a:endParaRPr lang="es-ES" sz="1200" b="1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492500" y="3213100"/>
            <a:ext cx="622300" cy="3276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P</a:t>
            </a:r>
          </a:p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S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C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Ó</a:t>
            </a:r>
          </a:p>
          <a:p>
            <a:pPr algn="ctr" eaLnBrk="0" hangingPunct="0"/>
            <a:r>
              <a:rPr lang="es-MX" sz="2000" b="1"/>
              <a:t>N</a:t>
            </a:r>
            <a:endParaRPr lang="es-ES" sz="2000" b="1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9750" y="2133600"/>
            <a:ext cx="3581400" cy="503238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FFAA-  Ad. el PODER</a:t>
            </a:r>
            <a:endParaRPr lang="es-ES" sz="2000" b="1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771775" y="3213100"/>
            <a:ext cx="647700" cy="33020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MX" sz="2000" b="1"/>
              <a:t>C</a:t>
            </a:r>
          </a:p>
          <a:p>
            <a:pPr eaLnBrk="0" hangingPunct="0"/>
            <a:r>
              <a:rPr lang="es-MX" sz="2000" b="1"/>
              <a:t>L</a:t>
            </a:r>
          </a:p>
          <a:p>
            <a:pPr eaLnBrk="0" hangingPunct="0"/>
            <a:r>
              <a:rPr lang="es-MX" sz="2000" b="1"/>
              <a:t>I</a:t>
            </a:r>
          </a:p>
          <a:p>
            <a:pPr eaLnBrk="0" hangingPunct="0"/>
            <a:r>
              <a:rPr lang="es-MX" sz="2000" b="1"/>
              <a:t>E</a:t>
            </a:r>
          </a:p>
          <a:p>
            <a:pPr eaLnBrk="0" hangingPunct="0"/>
            <a:r>
              <a:rPr lang="es-MX" sz="2000" b="1"/>
              <a:t>N</a:t>
            </a:r>
          </a:p>
          <a:p>
            <a:pPr eaLnBrk="0" hangingPunct="0"/>
            <a:r>
              <a:rPr lang="es-MX" sz="2000" b="1"/>
              <a:t>T</a:t>
            </a:r>
          </a:p>
          <a:p>
            <a:pPr eaLnBrk="0" hangingPunct="0"/>
            <a:r>
              <a:rPr lang="es-MX" sz="2000" b="1"/>
              <a:t>E</a:t>
            </a:r>
          </a:p>
          <a:p>
            <a:pPr eaLnBrk="0" hangingPunct="0"/>
            <a:r>
              <a:rPr lang="es-MX" sz="2000" b="1"/>
              <a:t>L</a:t>
            </a:r>
          </a:p>
          <a:p>
            <a:pPr eaLnBrk="0" hangingPunct="0"/>
            <a:r>
              <a:rPr lang="es-MX" sz="2000" b="1"/>
              <a:t>A</a:t>
            </a:r>
          </a:p>
          <a:p>
            <a:pPr eaLnBrk="0" hangingPunct="0"/>
            <a:r>
              <a:rPr lang="es-MX" sz="1000" b="1"/>
              <a:t>Elegida</a:t>
            </a:r>
          </a:p>
          <a:p>
            <a:pPr eaLnBrk="0" hangingPunct="0"/>
            <a:endParaRPr lang="es-ES" sz="1000" b="1"/>
          </a:p>
          <a:p>
            <a:pPr eaLnBrk="0" hangingPunct="0"/>
            <a:endParaRPr lang="es-ES" sz="1000" b="1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514600" y="0"/>
            <a:ext cx="4640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400" b="1"/>
              <a:t> </a:t>
            </a:r>
            <a:r>
              <a:rPr lang="es-MX" sz="2800" b="1">
                <a:solidFill>
                  <a:srgbClr val="002060"/>
                </a:solidFill>
              </a:rPr>
              <a:t>4.</a:t>
            </a:r>
            <a:r>
              <a:rPr lang="es-MX" sz="2400" b="1"/>
              <a:t> ESTRUCTURA DEL PODER</a:t>
            </a:r>
            <a:endParaRPr lang="es-ES" sz="2400" b="1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33400" y="260350"/>
            <a:ext cx="2543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u="sng"/>
              <a:t>DESDE 1954 a 1989</a:t>
            </a:r>
            <a:endParaRPr lang="es-ES" sz="2000" u="sng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318125" y="260350"/>
            <a:ext cx="35972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MX" sz="2000" u="sng"/>
              <a:t>DESDE 1993 a 2003</a:t>
            </a:r>
            <a:endParaRPr lang="es-ES" sz="2000" u="sng"/>
          </a:p>
          <a:p>
            <a:pPr eaLnBrk="0" hangingPunct="0"/>
            <a:endParaRPr lang="es-ES" sz="3200" b="1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5105400" y="2133600"/>
            <a:ext cx="3733800" cy="503238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MX" sz="2000" b="1"/>
          </a:p>
          <a:p>
            <a:pPr algn="ctr" eaLnBrk="0" hangingPunct="0"/>
            <a:r>
              <a:rPr lang="es-MX" sz="2000" b="1"/>
              <a:t>ANR-  Ad. el PODER</a:t>
            </a:r>
            <a:endParaRPr lang="es-ES" sz="2000" b="1"/>
          </a:p>
          <a:p>
            <a:pPr algn="ctr" eaLnBrk="0" hangingPunct="0"/>
            <a:endParaRPr lang="es-ES" sz="3200" b="1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076825" y="2708275"/>
            <a:ext cx="3733800" cy="3810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Administra el Estado</a:t>
            </a:r>
            <a:endParaRPr lang="es-ES" sz="2000" b="1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39750" y="2708275"/>
            <a:ext cx="3581400" cy="3810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Administra el Estado</a:t>
            </a:r>
            <a:endParaRPr lang="es-ES" sz="2000" b="1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5105400" y="3213100"/>
            <a:ext cx="690563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F</a:t>
            </a:r>
          </a:p>
          <a:p>
            <a:pPr algn="ctr" eaLnBrk="0" hangingPunct="0"/>
            <a:r>
              <a:rPr lang="es-MX" sz="2000" b="1"/>
              <a:t>F</a:t>
            </a:r>
          </a:p>
          <a:p>
            <a:pPr algn="ctr" eaLnBrk="0" hangingPunct="0"/>
            <a:r>
              <a:rPr lang="es-MX" sz="2000" b="1"/>
              <a:t>A</a:t>
            </a:r>
          </a:p>
          <a:p>
            <a:pPr algn="ctr" eaLnBrk="0" hangingPunct="0"/>
            <a:r>
              <a:rPr lang="es-MX" sz="2000" b="1"/>
              <a:t>A</a:t>
            </a:r>
          </a:p>
          <a:p>
            <a:pPr algn="ctr" eaLnBrk="0" hangingPunct="0"/>
            <a:endParaRPr lang="es-MX" sz="2000" b="1"/>
          </a:p>
          <a:p>
            <a:pPr algn="ctr" eaLnBrk="0" hangingPunct="0"/>
            <a:r>
              <a:rPr lang="es-MX" sz="2000" b="1"/>
              <a:t>PRI</a:t>
            </a:r>
          </a:p>
          <a:p>
            <a:pPr algn="ctr" eaLnBrk="0" hangingPunct="0"/>
            <a:r>
              <a:rPr lang="es-MX" sz="2000" b="1"/>
              <a:t>VILE</a:t>
            </a:r>
          </a:p>
          <a:p>
            <a:pPr algn="ctr" eaLnBrk="0" hangingPunct="0"/>
            <a:r>
              <a:rPr lang="es-MX" sz="2000" b="1"/>
              <a:t>GIOS</a:t>
            </a:r>
          </a:p>
          <a:p>
            <a:pPr algn="ctr" eaLnBrk="0" hangingPunct="0"/>
            <a:endParaRPr lang="es-MX" sz="2000" b="1"/>
          </a:p>
          <a:p>
            <a:pPr algn="ctr" eaLnBrk="0" hangingPunct="0"/>
            <a:endParaRPr lang="es-ES" sz="2000" b="1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673850" y="3213100"/>
            <a:ext cx="706438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R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C</a:t>
            </a:r>
          </a:p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S</a:t>
            </a:r>
          </a:p>
          <a:p>
            <a:pPr algn="ctr" eaLnBrk="0" hangingPunct="0"/>
            <a:endParaRPr lang="es-MX" sz="2000" b="1"/>
          </a:p>
          <a:p>
            <a:pPr algn="ctr" eaLnBrk="0" hangingPunct="0"/>
            <a:r>
              <a:rPr lang="es-MX" sz="1400" b="1"/>
              <a:t>IGUAL</a:t>
            </a:r>
          </a:p>
          <a:p>
            <a:pPr algn="ctr" eaLnBrk="0" hangingPunct="0"/>
            <a:endParaRPr lang="es-MX" sz="2000" b="1"/>
          </a:p>
          <a:p>
            <a:pPr algn="ctr" eaLnBrk="0" hangingPunct="0"/>
            <a:endParaRPr lang="es-MX" sz="2000" b="1"/>
          </a:p>
          <a:p>
            <a:pPr algn="ctr" eaLnBrk="0" hangingPunct="0"/>
            <a:endParaRPr lang="es-ES" sz="2000" b="1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0575925" y="31400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3200" b="1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7451725" y="3213100"/>
            <a:ext cx="6477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C</a:t>
            </a:r>
          </a:p>
          <a:p>
            <a:pPr algn="ctr" eaLnBrk="0" hangingPunct="0"/>
            <a:r>
              <a:rPr lang="es-MX" sz="2000" b="1"/>
              <a:t>L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E</a:t>
            </a:r>
          </a:p>
          <a:p>
            <a:pPr algn="ctr" eaLnBrk="0" hangingPunct="0"/>
            <a:r>
              <a:rPr lang="es-MX" sz="2000" b="1"/>
              <a:t>N</a:t>
            </a:r>
          </a:p>
          <a:p>
            <a:pPr algn="ctr" eaLnBrk="0" hangingPunct="0"/>
            <a:r>
              <a:rPr lang="es-MX" sz="2000" b="1"/>
              <a:t>T</a:t>
            </a:r>
          </a:p>
          <a:p>
            <a:pPr algn="ctr" eaLnBrk="0" hangingPunct="0"/>
            <a:r>
              <a:rPr lang="es-MX" sz="2000" b="1"/>
              <a:t>E</a:t>
            </a:r>
          </a:p>
          <a:p>
            <a:pPr algn="ctr" eaLnBrk="0" hangingPunct="0"/>
            <a:r>
              <a:rPr lang="es-MX" sz="2000" b="1"/>
              <a:t>L</a:t>
            </a:r>
          </a:p>
          <a:p>
            <a:pPr algn="ctr" eaLnBrk="0" hangingPunct="0"/>
            <a:r>
              <a:rPr lang="es-MX" sz="2000" b="1"/>
              <a:t>A</a:t>
            </a:r>
          </a:p>
          <a:p>
            <a:pPr algn="ctr" eaLnBrk="0" hangingPunct="0"/>
            <a:r>
              <a:rPr lang="es-MX" sz="1000" b="1"/>
              <a:t>Ampliada a</a:t>
            </a:r>
          </a:p>
          <a:p>
            <a:pPr algn="ctr" eaLnBrk="0" hangingPunct="0"/>
            <a:r>
              <a:rPr lang="es-MX" sz="1000" b="1"/>
              <a:t>Opo. Org.</a:t>
            </a:r>
          </a:p>
          <a:p>
            <a:pPr algn="ctr" eaLnBrk="0" hangingPunct="0"/>
            <a:r>
              <a:rPr lang="es-MX" sz="1000" b="1"/>
              <a:t>sociales</a:t>
            </a:r>
            <a:endParaRPr lang="es-ES" sz="1000" b="1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8243888" y="3213100"/>
            <a:ext cx="595312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P</a:t>
            </a:r>
          </a:p>
          <a:p>
            <a:pPr algn="ctr" eaLnBrk="0" hangingPunct="0"/>
            <a:r>
              <a:rPr lang="es-MX" sz="2000" b="1"/>
              <a:t>O</a:t>
            </a:r>
          </a:p>
          <a:p>
            <a:pPr algn="ctr" eaLnBrk="0" hangingPunct="0"/>
            <a:r>
              <a:rPr lang="es-MX" sz="2000" b="1"/>
              <a:t>S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C</a:t>
            </a:r>
          </a:p>
          <a:p>
            <a:pPr algn="ctr" eaLnBrk="0" hangingPunct="0"/>
            <a:r>
              <a:rPr lang="es-MX" sz="2000" b="1"/>
              <a:t>I</a:t>
            </a:r>
          </a:p>
          <a:p>
            <a:pPr algn="ctr" eaLnBrk="0" hangingPunct="0"/>
            <a:r>
              <a:rPr lang="es-MX" sz="2000" b="1"/>
              <a:t>Ó</a:t>
            </a:r>
          </a:p>
          <a:p>
            <a:pPr algn="ctr" eaLnBrk="0" hangingPunct="0"/>
            <a:r>
              <a:rPr lang="es-MX" sz="2000" b="1"/>
              <a:t>N</a:t>
            </a:r>
          </a:p>
          <a:p>
            <a:pPr algn="ctr" eaLnBrk="0" hangingPunct="0"/>
            <a:endParaRPr lang="es-ES" sz="2000" b="1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81000" y="549275"/>
            <a:ext cx="3638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PODER se legitima x Fuerza.</a:t>
            </a:r>
          </a:p>
          <a:p>
            <a:pPr eaLnBrk="0" hangingPunct="0"/>
            <a:r>
              <a:rPr lang="es-MX" sz="2000" b="1"/>
              <a:t>FFAA.</a:t>
            </a:r>
            <a:r>
              <a:rPr lang="es-MX" sz="2000" b="1">
                <a:solidFill>
                  <a:srgbClr val="FF3300"/>
                </a:solidFill>
              </a:rPr>
              <a:t> Excluye y reprime</a:t>
            </a:r>
            <a:endParaRPr lang="es-ES" sz="2000" b="1">
              <a:solidFill>
                <a:srgbClr val="FF3300"/>
              </a:solidFill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81000" y="1371600"/>
            <a:ext cx="3833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Oposición: excluida, resiste al</a:t>
            </a:r>
          </a:p>
          <a:p>
            <a:pPr eaLnBrk="0" hangingPunct="0"/>
            <a:r>
              <a:rPr lang="es-MX" sz="2000" b="1"/>
              <a:t>Modelo, no participa</a:t>
            </a:r>
            <a:endParaRPr lang="es-ES" sz="2000" b="1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105400" y="549275"/>
            <a:ext cx="3708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PODER se legitima x Mayoría</a:t>
            </a:r>
          </a:p>
          <a:p>
            <a:pPr eaLnBrk="0" hangingPunct="0"/>
            <a:r>
              <a:rPr lang="es-MX" sz="2000" b="1"/>
              <a:t>ANR;</a:t>
            </a:r>
            <a:r>
              <a:rPr lang="es-MX" sz="2000" b="1">
                <a:solidFill>
                  <a:srgbClr val="FF3300"/>
                </a:solidFill>
              </a:rPr>
              <a:t> Exclusión, Control </a:t>
            </a:r>
          </a:p>
          <a:p>
            <a:pPr eaLnBrk="0" hangingPunct="0"/>
            <a:r>
              <a:rPr lang="es-MX" sz="2000" b="1">
                <a:solidFill>
                  <a:srgbClr val="FF3300"/>
                </a:solidFill>
              </a:rPr>
              <a:t>electoral y prebenda</a:t>
            </a:r>
            <a:endParaRPr lang="es-ES" sz="2000" b="1">
              <a:solidFill>
                <a:srgbClr val="FF3300"/>
              </a:solidFill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5105400" y="1447800"/>
            <a:ext cx="38750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Oposición: participa y legitima</a:t>
            </a:r>
          </a:p>
          <a:p>
            <a:pPr eaLnBrk="0" hangingPunct="0"/>
            <a:r>
              <a:rPr lang="es-MX" sz="2000" b="1"/>
              <a:t>ADOPTA el modelo</a:t>
            </a:r>
          </a:p>
          <a:p>
            <a:pPr eaLnBrk="0" hangingPunct="0"/>
            <a:endParaRPr lang="es-ES" sz="2000" b="1"/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3352800" y="260350"/>
            <a:ext cx="1766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>
                <a:solidFill>
                  <a:srgbClr val="33CC33"/>
                </a:solidFill>
              </a:rPr>
              <a:t>TRANSICIÓN</a:t>
            </a:r>
            <a:endParaRPr lang="es-ES" sz="2000" b="1">
              <a:solidFill>
                <a:srgbClr val="33CC33"/>
              </a:solidFill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187450" y="3213100"/>
            <a:ext cx="720725" cy="3273425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>
                <a:latin typeface="Times New Roman" pitchFamily="18" charset="0"/>
              </a:rPr>
              <a:t>  P</a:t>
            </a:r>
          </a:p>
          <a:p>
            <a:r>
              <a:rPr lang="es-ES" b="1">
                <a:latin typeface="Times New Roman" pitchFamily="18" charset="0"/>
              </a:rPr>
              <a:t>  J</a:t>
            </a:r>
          </a:p>
          <a:p>
            <a:r>
              <a:rPr lang="es-ES" b="1">
                <a:latin typeface="Times New Roman" pitchFamily="18" charset="0"/>
              </a:rPr>
              <a:t>  U</a:t>
            </a:r>
          </a:p>
          <a:p>
            <a:r>
              <a:rPr lang="es-ES" b="1">
                <a:latin typeface="Times New Roman" pitchFamily="18" charset="0"/>
              </a:rPr>
              <a:t>  D</a:t>
            </a:r>
          </a:p>
          <a:p>
            <a:r>
              <a:rPr lang="es-ES" b="1">
                <a:latin typeface="Times New Roman" pitchFamily="18" charset="0"/>
              </a:rPr>
              <a:t>  I</a:t>
            </a:r>
          </a:p>
          <a:p>
            <a:r>
              <a:rPr lang="es-ES" b="1">
                <a:latin typeface="Times New Roman" pitchFamily="18" charset="0"/>
              </a:rPr>
              <a:t>  C</a:t>
            </a:r>
          </a:p>
          <a:p>
            <a:r>
              <a:rPr lang="es-ES" b="1">
                <a:latin typeface="Times New Roman" pitchFamily="18" charset="0"/>
              </a:rPr>
              <a:t>  I</a:t>
            </a:r>
          </a:p>
          <a:p>
            <a:r>
              <a:rPr lang="es-ES" b="1">
                <a:latin typeface="Times New Roman" pitchFamily="18" charset="0"/>
              </a:rPr>
              <a:t>  A</a:t>
            </a:r>
          </a:p>
          <a:p>
            <a:r>
              <a:rPr lang="es-ES" b="1">
                <a:latin typeface="Times New Roman" pitchFamily="18" charset="0"/>
              </a:rPr>
              <a:t>  L</a:t>
            </a:r>
          </a:p>
          <a:p>
            <a:r>
              <a:rPr lang="es-ES" sz="1400" b="1">
                <a:latin typeface="Times New Roman" pitchFamily="18" charset="0"/>
              </a:rPr>
              <a:t>Obse</a:t>
            </a:r>
          </a:p>
          <a:p>
            <a:r>
              <a:rPr lang="es-ES" sz="1400" b="1">
                <a:latin typeface="Times New Roman" pitchFamily="18" charset="0"/>
              </a:rPr>
              <a:t>cuente</a:t>
            </a:r>
          </a:p>
          <a:p>
            <a:endParaRPr lang="es-ES" b="1">
              <a:latin typeface="Times New Roman" pitchFamily="18" charset="0"/>
            </a:endParaRP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5940425" y="3213100"/>
            <a:ext cx="6477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ES" b="1"/>
              <a:t>P</a:t>
            </a:r>
          </a:p>
          <a:p>
            <a:pPr algn="ctr" eaLnBrk="0" hangingPunct="0"/>
            <a:r>
              <a:rPr lang="es-ES" b="1"/>
              <a:t>J</a:t>
            </a:r>
          </a:p>
          <a:p>
            <a:pPr algn="ctr" eaLnBrk="0" hangingPunct="0"/>
            <a:r>
              <a:rPr lang="es-ES" b="1"/>
              <a:t>U</a:t>
            </a:r>
          </a:p>
          <a:p>
            <a:pPr algn="ctr" eaLnBrk="0" hangingPunct="0"/>
            <a:r>
              <a:rPr lang="es-ES" b="1"/>
              <a:t>D</a:t>
            </a:r>
          </a:p>
          <a:p>
            <a:pPr algn="ctr" eaLnBrk="0" hangingPunct="0"/>
            <a:r>
              <a:rPr lang="es-ES" b="1"/>
              <a:t>I</a:t>
            </a:r>
          </a:p>
          <a:p>
            <a:pPr algn="ctr" eaLnBrk="0" hangingPunct="0"/>
            <a:r>
              <a:rPr lang="es-ES" b="1"/>
              <a:t>C</a:t>
            </a:r>
          </a:p>
          <a:p>
            <a:pPr algn="ctr" eaLnBrk="0" hangingPunct="0"/>
            <a:r>
              <a:rPr lang="es-ES" b="1"/>
              <a:t>I</a:t>
            </a:r>
          </a:p>
          <a:p>
            <a:pPr algn="ctr" eaLnBrk="0" hangingPunct="0"/>
            <a:r>
              <a:rPr lang="es-ES" b="1"/>
              <a:t>A</a:t>
            </a:r>
          </a:p>
          <a:p>
            <a:pPr algn="ctr" eaLnBrk="0" hangingPunct="0"/>
            <a:r>
              <a:rPr lang="es-ES" b="1"/>
              <a:t>L</a:t>
            </a:r>
          </a:p>
          <a:p>
            <a:pPr algn="ctr" eaLnBrk="0" hangingPunct="0"/>
            <a:r>
              <a:rPr lang="es-ES" sz="1400" b="1"/>
              <a:t>SUBOR</a:t>
            </a:r>
          </a:p>
          <a:p>
            <a:pPr algn="ctr" eaLnBrk="0" hangingPunct="0"/>
            <a:r>
              <a:rPr lang="es-ES" sz="1400" b="1"/>
              <a:t>DINADO</a:t>
            </a: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533400" y="260350"/>
            <a:ext cx="1884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u="sng"/>
              <a:t>ALTERNATIVA</a:t>
            </a:r>
            <a:endParaRPr lang="es-ES" sz="2000" u="sng"/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381000" y="549275"/>
            <a:ext cx="4357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PODER se legitima Elecc y</a:t>
            </a:r>
          </a:p>
          <a:p>
            <a:pPr eaLnBrk="0" hangingPunct="0"/>
            <a:r>
              <a:rPr lang="es-MX" sz="2000" b="1"/>
              <a:t>Gob.Democ.</a:t>
            </a:r>
            <a:r>
              <a:rPr lang="es-MX" sz="2000" b="1">
                <a:solidFill>
                  <a:srgbClr val="FF3300"/>
                </a:solidFill>
              </a:rPr>
              <a:t> Incorpora y garantiza</a:t>
            </a:r>
            <a:endParaRPr lang="es-ES" sz="2000" b="1">
              <a:solidFill>
                <a:srgbClr val="FF3300"/>
              </a:solidFill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381000" y="1371600"/>
            <a:ext cx="2720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MX" sz="2000" b="1"/>
              <a:t>Gobierno_Oposicion</a:t>
            </a:r>
          </a:p>
          <a:p>
            <a:pPr eaLnBrk="0" hangingPunct="0"/>
            <a:r>
              <a:rPr lang="es-MX" sz="2000" b="1"/>
              <a:t>Competencia sana</a:t>
            </a:r>
            <a:endParaRPr lang="es-ES" sz="2000" b="1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33400" y="2133600"/>
            <a:ext cx="3581400" cy="503238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2000" b="1"/>
              <a:t>ESTADO- Funciona Eficiente</a:t>
            </a:r>
            <a:endParaRPr lang="es-ES" sz="2000" b="1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33400" y="2743200"/>
            <a:ext cx="3581400" cy="3810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ES" sz="2000" b="1"/>
              <a:t>Gobierno- PE, PJ, PL subnac</a:t>
            </a: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533400" y="3200400"/>
            <a:ext cx="576263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MX" sz="1400" b="1"/>
              <a:t>b</a:t>
            </a:r>
          </a:p>
          <a:p>
            <a:pPr algn="ctr" eaLnBrk="0" hangingPunct="0"/>
            <a:r>
              <a:rPr lang="es-MX" sz="1400" b="1"/>
              <a:t>u</a:t>
            </a:r>
          </a:p>
          <a:p>
            <a:pPr algn="ctr" eaLnBrk="0" hangingPunct="0"/>
            <a:r>
              <a:rPr lang="es-MX" sz="1400" b="1"/>
              <a:t>r</a:t>
            </a:r>
          </a:p>
          <a:p>
            <a:pPr algn="ctr" eaLnBrk="0" hangingPunct="0"/>
            <a:r>
              <a:rPr lang="es-MX" sz="1400" b="1"/>
              <a:t>o</a:t>
            </a:r>
          </a:p>
          <a:p>
            <a:pPr algn="ctr" eaLnBrk="0" hangingPunct="0"/>
            <a:r>
              <a:rPr lang="es-MX" sz="1400" b="1"/>
              <a:t>c</a:t>
            </a:r>
          </a:p>
          <a:p>
            <a:pPr algn="ctr" eaLnBrk="0" hangingPunct="0"/>
            <a:r>
              <a:rPr lang="es-MX" sz="1400" b="1"/>
              <a:t>R</a:t>
            </a:r>
          </a:p>
          <a:p>
            <a:pPr algn="ctr" eaLnBrk="0" hangingPunct="0"/>
            <a:r>
              <a:rPr lang="es-MX" sz="1400" b="1"/>
              <a:t>A</a:t>
            </a:r>
          </a:p>
          <a:p>
            <a:pPr algn="ctr" eaLnBrk="0" hangingPunct="0"/>
            <a:r>
              <a:rPr lang="es-MX" sz="1400" b="1"/>
              <a:t>C</a:t>
            </a:r>
          </a:p>
          <a:p>
            <a:pPr algn="ctr" eaLnBrk="0" hangingPunct="0"/>
            <a:r>
              <a:rPr lang="es-MX" sz="1400" b="1"/>
              <a:t>I</a:t>
            </a:r>
          </a:p>
          <a:p>
            <a:pPr algn="ctr" eaLnBrk="0" hangingPunct="0"/>
            <a:r>
              <a:rPr lang="es-MX" sz="2000" b="1"/>
              <a:t>A</a:t>
            </a:r>
          </a:p>
          <a:p>
            <a:pPr algn="ctr" eaLnBrk="0" hangingPunct="0"/>
            <a:r>
              <a:rPr lang="es-MX" sz="2000" b="1"/>
              <a:t>web</a:t>
            </a:r>
          </a:p>
          <a:p>
            <a:pPr algn="ctr" eaLnBrk="0" hangingPunct="0"/>
            <a:endParaRPr lang="es-MX" sz="1000" b="1"/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3505200" y="3200400"/>
            <a:ext cx="8382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algn="ctr" eaLnBrk="0" hangingPunct="0"/>
            <a:r>
              <a:rPr lang="es-ES" sz="1400" b="1"/>
              <a:t>SIST. </a:t>
            </a:r>
          </a:p>
          <a:p>
            <a:pPr algn="ctr" eaLnBrk="0" hangingPunct="0"/>
            <a:r>
              <a:rPr lang="es-ES" sz="1400" b="1"/>
              <a:t>P</a:t>
            </a:r>
          </a:p>
          <a:p>
            <a:pPr algn="ctr" eaLnBrk="0" hangingPunct="0"/>
            <a:r>
              <a:rPr lang="es-ES" sz="1400" b="1"/>
              <a:t>O</a:t>
            </a:r>
          </a:p>
          <a:p>
            <a:pPr algn="ctr" eaLnBrk="0" hangingPunct="0"/>
            <a:r>
              <a:rPr lang="es-ES" sz="1400" b="1"/>
              <a:t>L</a:t>
            </a:r>
          </a:p>
          <a:p>
            <a:pPr algn="ctr" eaLnBrk="0" hangingPunct="0"/>
            <a:r>
              <a:rPr lang="es-ES" sz="1400" b="1"/>
              <a:t>I</a:t>
            </a:r>
          </a:p>
          <a:p>
            <a:pPr algn="ctr" eaLnBrk="0" hangingPunct="0"/>
            <a:r>
              <a:rPr lang="es-ES" sz="1400" b="1"/>
              <a:t>T</a:t>
            </a:r>
          </a:p>
          <a:p>
            <a:pPr algn="ctr" eaLnBrk="0" hangingPunct="0"/>
            <a:r>
              <a:rPr lang="es-ES" sz="1400" b="1"/>
              <a:t>I</a:t>
            </a:r>
          </a:p>
          <a:p>
            <a:pPr algn="ctr" eaLnBrk="0" hangingPunct="0"/>
            <a:r>
              <a:rPr lang="es-ES" sz="1400" b="1"/>
              <a:t>C</a:t>
            </a:r>
          </a:p>
          <a:p>
            <a:pPr algn="ctr" eaLnBrk="0" hangingPunct="0"/>
            <a:r>
              <a:rPr lang="es-ES" sz="1400" b="1"/>
              <a:t>O</a:t>
            </a:r>
          </a:p>
          <a:p>
            <a:pPr algn="ctr" eaLnBrk="0" hangingPunct="0"/>
            <a:endParaRPr lang="es-ES" sz="1400" b="1"/>
          </a:p>
          <a:p>
            <a:pPr algn="ctr" eaLnBrk="0" hangingPunct="0"/>
            <a:r>
              <a:rPr lang="es-ES" sz="1400" b="1"/>
              <a:t>  Eficiente</a:t>
            </a:r>
          </a:p>
          <a:p>
            <a:pPr algn="ctr" eaLnBrk="0" hangingPunct="0"/>
            <a:endParaRPr lang="es-ES" sz="1400" b="1"/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1930400" y="3200400"/>
            <a:ext cx="6604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s-ES" sz="1600" b="1"/>
              <a:t>S</a:t>
            </a:r>
          </a:p>
          <a:p>
            <a:pPr algn="ctr" eaLnBrk="0" hangingPunct="0"/>
            <a:r>
              <a:rPr lang="es-ES" sz="1600" b="1"/>
              <a:t>E</a:t>
            </a:r>
          </a:p>
          <a:p>
            <a:pPr algn="ctr" eaLnBrk="0" hangingPunct="0"/>
            <a:r>
              <a:rPr lang="es-ES" sz="1600" b="1"/>
              <a:t>C</a:t>
            </a:r>
          </a:p>
          <a:p>
            <a:pPr algn="ctr" eaLnBrk="0" hangingPunct="0"/>
            <a:r>
              <a:rPr lang="es-ES" sz="1600" b="1"/>
              <a:t>T</a:t>
            </a:r>
          </a:p>
          <a:p>
            <a:pPr algn="ctr" eaLnBrk="0" hangingPunct="0"/>
            <a:r>
              <a:rPr lang="es-ES" sz="1600" b="1"/>
              <a:t>O</a:t>
            </a:r>
          </a:p>
          <a:p>
            <a:pPr algn="ctr" eaLnBrk="0" hangingPunct="0"/>
            <a:r>
              <a:rPr lang="es-ES" sz="1600" b="1"/>
              <a:t>R</a:t>
            </a:r>
          </a:p>
          <a:p>
            <a:pPr algn="ctr" eaLnBrk="0" hangingPunct="0"/>
            <a:r>
              <a:rPr lang="es-ES" sz="1600" b="1"/>
              <a:t>P</a:t>
            </a:r>
          </a:p>
          <a:p>
            <a:pPr algn="ctr" eaLnBrk="0" hangingPunct="0"/>
            <a:r>
              <a:rPr lang="es-ES" sz="1600" b="1"/>
              <a:t>R</a:t>
            </a:r>
          </a:p>
          <a:p>
            <a:pPr algn="ctr" eaLnBrk="0" hangingPunct="0"/>
            <a:r>
              <a:rPr lang="es-ES" sz="1600" b="1"/>
              <a:t>I</a:t>
            </a:r>
          </a:p>
          <a:p>
            <a:pPr algn="ctr" eaLnBrk="0" hangingPunct="0"/>
            <a:r>
              <a:rPr lang="es-ES" sz="1600" b="1"/>
              <a:t>V</a:t>
            </a:r>
          </a:p>
          <a:p>
            <a:pPr algn="ctr" eaLnBrk="0" hangingPunct="0"/>
            <a:r>
              <a:rPr lang="es-ES" sz="1600" b="1"/>
              <a:t>A</a:t>
            </a:r>
          </a:p>
          <a:p>
            <a:pPr algn="ctr" eaLnBrk="0" hangingPunct="0"/>
            <a:r>
              <a:rPr lang="es-ES" sz="1600" b="1"/>
              <a:t>D</a:t>
            </a:r>
          </a:p>
          <a:p>
            <a:pPr algn="ctr" eaLnBrk="0" hangingPunct="0"/>
            <a:r>
              <a:rPr lang="es-ES" sz="1600" b="1"/>
              <a:t>o</a:t>
            </a: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2771775" y="3213100"/>
            <a:ext cx="647700" cy="3354388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" sz="1600" b="1"/>
              <a:t>O</a:t>
            </a:r>
          </a:p>
          <a:p>
            <a:pPr eaLnBrk="0" hangingPunct="0"/>
            <a:r>
              <a:rPr lang="es-ES" sz="1600" b="1"/>
              <a:t>R</a:t>
            </a:r>
          </a:p>
          <a:p>
            <a:pPr eaLnBrk="0" hangingPunct="0"/>
            <a:r>
              <a:rPr lang="es-ES" sz="1600" b="1"/>
              <a:t>G</a:t>
            </a:r>
          </a:p>
          <a:p>
            <a:pPr eaLnBrk="0" hangingPunct="0"/>
            <a:endParaRPr lang="es-ES" sz="1600" b="1"/>
          </a:p>
          <a:p>
            <a:pPr eaLnBrk="0" hangingPunct="0"/>
            <a:r>
              <a:rPr lang="es-ES" sz="1600" b="1"/>
              <a:t>S</a:t>
            </a:r>
          </a:p>
          <a:p>
            <a:pPr eaLnBrk="0" hangingPunct="0"/>
            <a:r>
              <a:rPr lang="es-ES" sz="1600" b="1"/>
              <a:t>O</a:t>
            </a:r>
          </a:p>
          <a:p>
            <a:pPr eaLnBrk="0" hangingPunct="0"/>
            <a:r>
              <a:rPr lang="es-ES" sz="1600" b="1"/>
              <a:t>C</a:t>
            </a:r>
          </a:p>
          <a:p>
            <a:pPr eaLnBrk="0" hangingPunct="0"/>
            <a:r>
              <a:rPr lang="es-ES" sz="1600" b="1"/>
              <a:t>I</a:t>
            </a:r>
          </a:p>
          <a:p>
            <a:pPr eaLnBrk="0" hangingPunct="0"/>
            <a:r>
              <a:rPr lang="es-ES" sz="1600" b="1"/>
              <a:t>A</a:t>
            </a:r>
          </a:p>
          <a:p>
            <a:pPr eaLnBrk="0" hangingPunct="0"/>
            <a:r>
              <a:rPr lang="es-ES" sz="1600" b="1"/>
              <a:t>L</a:t>
            </a:r>
          </a:p>
          <a:p>
            <a:pPr eaLnBrk="0" hangingPunct="0"/>
            <a:r>
              <a:rPr lang="es-ES" sz="1600" b="1"/>
              <a:t>E</a:t>
            </a:r>
          </a:p>
          <a:p>
            <a:pPr eaLnBrk="0" hangingPunct="0"/>
            <a:r>
              <a:rPr lang="es-ES" sz="1600" b="1"/>
              <a:t>S</a:t>
            </a:r>
          </a:p>
          <a:p>
            <a:pPr eaLnBrk="0" hangingPunct="0"/>
            <a:r>
              <a:rPr lang="es-ES" sz="1000" b="1"/>
              <a:t>fuertes</a:t>
            </a:r>
          </a:p>
          <a:p>
            <a:pPr eaLnBrk="0" hangingPunct="0"/>
            <a:endParaRPr lang="es-ES" sz="1000" b="1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1206500" y="3200400"/>
            <a:ext cx="622300" cy="3276600"/>
          </a:xfrm>
          <a:prstGeom prst="rect">
            <a:avLst/>
          </a:prstGeom>
          <a:solidFill>
            <a:srgbClr val="ADBA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1400" b="1"/>
          </a:p>
          <a:p>
            <a:pPr algn="ctr" eaLnBrk="0" hangingPunct="0"/>
            <a:r>
              <a:rPr lang="es-ES" sz="1400" b="1"/>
              <a:t>Org</a:t>
            </a:r>
          </a:p>
          <a:p>
            <a:pPr algn="ctr" eaLnBrk="0" hangingPunct="0"/>
            <a:r>
              <a:rPr lang="es-ES" sz="1400" b="1"/>
              <a:t>S</a:t>
            </a:r>
          </a:p>
          <a:p>
            <a:pPr algn="ctr" eaLnBrk="0" hangingPunct="0"/>
            <a:r>
              <a:rPr lang="es-ES" sz="1400" b="1"/>
              <a:t>U</a:t>
            </a:r>
          </a:p>
          <a:p>
            <a:pPr algn="ctr" eaLnBrk="0" hangingPunct="0"/>
            <a:r>
              <a:rPr lang="es-ES" sz="1400" b="1"/>
              <a:t>P</a:t>
            </a:r>
          </a:p>
          <a:p>
            <a:pPr algn="ctr" eaLnBrk="0" hangingPunct="0"/>
            <a:r>
              <a:rPr lang="es-ES" sz="1400" b="1"/>
              <a:t>E</a:t>
            </a:r>
          </a:p>
          <a:p>
            <a:pPr algn="ctr" eaLnBrk="0" hangingPunct="0"/>
            <a:r>
              <a:rPr lang="es-ES" sz="1400" b="1"/>
              <a:t>R</a:t>
            </a:r>
          </a:p>
          <a:p>
            <a:pPr algn="ctr" eaLnBrk="0" hangingPunct="0"/>
            <a:r>
              <a:rPr lang="es-ES" sz="1400" b="1"/>
              <a:t>V</a:t>
            </a:r>
          </a:p>
          <a:p>
            <a:pPr algn="ctr" eaLnBrk="0" hangingPunct="0"/>
            <a:r>
              <a:rPr lang="es-ES" sz="1400" b="1"/>
              <a:t>I</a:t>
            </a:r>
          </a:p>
          <a:p>
            <a:pPr algn="ctr" eaLnBrk="0" hangingPunct="0"/>
            <a:r>
              <a:rPr lang="es-ES" sz="1400" b="1"/>
              <a:t>Sion</a:t>
            </a:r>
          </a:p>
          <a:p>
            <a:pPr algn="ctr" eaLnBrk="0" hangingPunct="0"/>
            <a:endParaRPr lang="es-ES" sz="1400" b="1"/>
          </a:p>
          <a:p>
            <a:pPr algn="ctr" eaLnBrk="0" hangingPunct="0"/>
            <a:r>
              <a:rPr lang="es-ES" sz="1400" b="1"/>
              <a:t>Indep</a:t>
            </a:r>
          </a:p>
          <a:p>
            <a:pPr algn="ctr" eaLnBrk="0" hangingPunct="0"/>
            <a:r>
              <a:rPr lang="es-ES" sz="1400" b="1"/>
              <a:t>Auton</a:t>
            </a:r>
          </a:p>
          <a:p>
            <a:pPr algn="ctr" eaLnBrk="0" hangingPunct="0"/>
            <a:endParaRPr lang="es-ES" sz="1400" b="1"/>
          </a:p>
          <a:p>
            <a:pPr algn="ctr" eaLnBrk="0" hangingPunct="0"/>
            <a:endParaRPr lang="es-ES" sz="1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20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200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200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200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200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200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2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2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20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20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2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2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200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00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2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2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6" dur="2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2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2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2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4" grpId="1" animBg="1"/>
      <p:bldP spid="8195" grpId="0" animBg="1"/>
      <p:bldP spid="8196" grpId="0" animBg="1"/>
      <p:bldP spid="8196" grpId="1" animBg="1"/>
      <p:bldP spid="8197" grpId="0" animBg="1"/>
      <p:bldP spid="8197" grpId="1" animBg="1"/>
      <p:bldP spid="8198" grpId="0" animBg="1"/>
      <p:bldP spid="8199" grpId="0"/>
      <p:bldP spid="8200" grpId="0"/>
      <p:bldP spid="8200" grpId="1"/>
      <p:bldP spid="8201" grpId="0"/>
      <p:bldP spid="8202" grpId="0" animBg="1"/>
      <p:bldP spid="8203" grpId="0" animBg="1"/>
      <p:bldP spid="8204" grpId="0" animBg="1"/>
      <p:bldP spid="8204" grpId="1" animBg="1"/>
      <p:bldP spid="8205" grpId="0" animBg="1"/>
      <p:bldP spid="8206" grpId="0" animBg="1"/>
      <p:bldP spid="8208" grpId="0" animBg="1"/>
      <p:bldP spid="8209" grpId="0" animBg="1"/>
      <p:bldP spid="8210" grpId="0"/>
      <p:bldP spid="8210" grpId="1"/>
      <p:bldP spid="8211" grpId="0"/>
      <p:bldP spid="8211" grpId="1"/>
      <p:bldP spid="8212" grpId="0"/>
      <p:bldP spid="8213" grpId="0"/>
      <p:bldP spid="8214" grpId="0"/>
      <p:bldP spid="8215" grpId="0" animBg="1"/>
      <p:bldP spid="8215" grpId="1" animBg="1"/>
      <p:bldP spid="8216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675</Words>
  <Application>Microsoft Office PowerPoint</Application>
  <PresentationFormat>Presentación en pantalla (4:3)</PresentationFormat>
  <Paragraphs>350</Paragraphs>
  <Slides>13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Trek</vt:lpstr>
      <vt:lpstr>Documento</vt:lpstr>
      <vt:lpstr>CONSTRUIR UN PAIS VIABLE LLENO DE OPORTUNIDADES. CRECIMIENTO/DESARROLLO  </vt:lpstr>
      <vt:lpstr>¿Qué está pasando con los Mercados Agropecuarios?</vt:lpstr>
      <vt:lpstr>Cadena de producción agrícola</vt:lpstr>
      <vt:lpstr>EL MUNDO GLOBALIZADO Supera la lógica política amigo/enemigo Instala la lógica económica socio/competidor </vt:lpstr>
      <vt:lpstr>Estado y gobierno</vt:lpstr>
      <vt:lpstr>DEMOCRACIA = forma de GOBIERNO    </vt:lpstr>
      <vt:lpstr>Para que pagamos impuestos?</vt:lpstr>
      <vt:lpstr>Estado depredador</vt:lpstr>
      <vt:lpstr>Diapositiva 9</vt:lpstr>
      <vt:lpstr>Como se hace en Paraguay</vt:lpstr>
      <vt:lpstr>NUEVO LIDERAZGO</vt:lpstr>
      <vt:lpstr> Nuevos Liderazgos</vt:lpstr>
      <vt:lpstr>Diapositiva 13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user</cp:lastModifiedBy>
  <cp:revision>40</cp:revision>
  <dcterms:created xsi:type="dcterms:W3CDTF">2010-06-02T14:55:33Z</dcterms:created>
  <dcterms:modified xsi:type="dcterms:W3CDTF">2011-09-23T15:13:17Z</dcterms:modified>
</cp:coreProperties>
</file>